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5" r:id="rId6"/>
    <p:sldId id="262" r:id="rId7"/>
    <p:sldId id="266" r:id="rId8"/>
    <p:sldId id="267" r:id="rId9"/>
    <p:sldId id="268" r:id="rId10"/>
    <p:sldId id="260" r:id="rId11"/>
    <p:sldId id="263" r:id="rId12"/>
    <p:sldId id="261" r:id="rId13"/>
    <p:sldId id="264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80402" autoAdjust="0"/>
  </p:normalViewPr>
  <p:slideViewPr>
    <p:cSldViewPr>
      <p:cViewPr varScale="1">
        <p:scale>
          <a:sx n="62" d="100"/>
          <a:sy n="62" d="100"/>
        </p:scale>
        <p:origin x="-8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3B3AC-50CB-4AE7-AFE1-62E00AA85CB8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884F2-A906-42DA-BD4E-9D3F8195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2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884F2-A906-42DA-BD4E-9D3F8195C3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73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884F2-A906-42DA-BD4E-9D3F8195C3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1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884F2-A906-42DA-BD4E-9D3F8195C3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Stils pilnībā atdalīts no 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884F2-A906-42DA-BD4E-9D3F8195C36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3411738-E8B3-4D9B-B410-4EB5FF49546C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5196407-3019-4257-BFCA-9A388EE89E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font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ontCSS3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fontCSS3.html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HTML5 un CSS3 skolā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Aija Lūse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HTML5 – standarts no 2014.gada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625609"/>
          </a:xfrm>
        </p:spPr>
        <p:txBody>
          <a:bodyPr>
            <a:normAutofit fontScale="92500" lnSpcReduction="10000"/>
          </a:bodyPr>
          <a:lstStyle/>
          <a:p>
            <a:r>
              <a:rPr lang="lv-LV" dirty="0"/>
              <a:t>I</a:t>
            </a:r>
            <a:r>
              <a:rPr lang="lv-LV" dirty="0" smtClean="0"/>
              <a:t>zstrādā</a:t>
            </a:r>
            <a:r>
              <a:rPr lang="en-US" dirty="0" smtClean="0"/>
              <a:t> </a:t>
            </a:r>
            <a:r>
              <a:rPr lang="en-US" dirty="0"/>
              <a:t>World Wide Web Consortium (W3C) </a:t>
            </a:r>
            <a:r>
              <a:rPr lang="lv-LV" dirty="0" smtClean="0"/>
              <a:t>un</a:t>
            </a:r>
            <a:r>
              <a:rPr lang="en-US" dirty="0" smtClean="0"/>
              <a:t> </a:t>
            </a:r>
            <a:r>
              <a:rPr lang="en-US" dirty="0"/>
              <a:t>Web Hypertext Application Technology Working Group (WHATWG).</a:t>
            </a:r>
          </a:p>
          <a:p>
            <a:r>
              <a:rPr lang="lv-LV" dirty="0" smtClean="0"/>
              <a:t>Apvieno un uzlabo HTML un </a:t>
            </a:r>
            <a:r>
              <a:rPr lang="en-US" dirty="0" smtClean="0"/>
              <a:t> </a:t>
            </a:r>
            <a:r>
              <a:rPr lang="en-US" dirty="0"/>
              <a:t>XHTML 2.0. </a:t>
            </a:r>
            <a:endParaRPr lang="lv-LV" dirty="0" smtClean="0"/>
          </a:p>
          <a:p>
            <a:r>
              <a:rPr lang="lv-LV" dirty="0" smtClean="0"/>
              <a:t>HTML5=</a:t>
            </a:r>
            <a:r>
              <a:rPr lang="en-US" dirty="0" smtClean="0"/>
              <a:t>HTML</a:t>
            </a:r>
            <a:r>
              <a:rPr lang="lv-LV" dirty="0" smtClean="0"/>
              <a:t>+</a:t>
            </a:r>
            <a:r>
              <a:rPr lang="en-US" dirty="0" smtClean="0"/>
              <a:t> CSS</a:t>
            </a:r>
            <a:r>
              <a:rPr lang="lv-LV" dirty="0" smtClean="0"/>
              <a:t>+</a:t>
            </a:r>
            <a:r>
              <a:rPr lang="en-US" dirty="0" smtClean="0"/>
              <a:t> DOM</a:t>
            </a:r>
            <a:r>
              <a:rPr lang="lv-LV" dirty="0" smtClean="0"/>
              <a:t>+</a:t>
            </a:r>
            <a:r>
              <a:rPr lang="en-US" dirty="0" smtClean="0"/>
              <a:t>JavaScript</a:t>
            </a:r>
            <a:endParaRPr lang="en-US" dirty="0"/>
          </a:p>
          <a:p>
            <a:r>
              <a:rPr lang="lv-LV" dirty="0"/>
              <a:t>P</a:t>
            </a:r>
            <a:r>
              <a:rPr lang="lv-LV" dirty="0" smtClean="0"/>
              <a:t>lašas multimediju iespējas, var iztikt bez </a:t>
            </a:r>
            <a:r>
              <a:rPr lang="en-US" dirty="0" smtClean="0"/>
              <a:t>Flash</a:t>
            </a:r>
            <a:endParaRPr lang="en-US" dirty="0"/>
          </a:p>
          <a:p>
            <a:r>
              <a:rPr lang="lv-LV" dirty="0" smtClean="0"/>
              <a:t>Labāka kļūdu pārvalde</a:t>
            </a:r>
            <a:endParaRPr lang="en-US" dirty="0"/>
          </a:p>
          <a:p>
            <a:r>
              <a:rPr lang="lv-LV" dirty="0" smtClean="0"/>
              <a:t>Vairāk hiperteksta, mazāk skripta</a:t>
            </a:r>
            <a:endParaRPr lang="en-US" dirty="0"/>
          </a:p>
          <a:p>
            <a:r>
              <a:rPr lang="lv-LV" dirty="0" smtClean="0"/>
              <a:t>Neatkarīgs no ierīces – der arī mobilajām iekārtām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 smtClean="0"/>
              <a:t>DOM=Document Object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85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HTML5 – īss piemērs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&lt;!DOCTYPE html&gt;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&lt;html&gt;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&lt;head&gt;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</a:t>
            </a:r>
            <a:r>
              <a:rPr lang="en-US" dirty="0" smtClean="0"/>
              <a:t>title&gt;</a:t>
            </a:r>
            <a:r>
              <a:rPr lang="lv-LV" dirty="0" smtClean="0"/>
              <a:t>Nosaukums</a:t>
            </a:r>
            <a:r>
              <a:rPr lang="en-US" dirty="0" smtClean="0"/>
              <a:t>&lt;/</a:t>
            </a:r>
            <a:r>
              <a:rPr lang="en-US" dirty="0"/>
              <a:t>title&gt;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&lt;/head&gt;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&lt;body&gt;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&lt;/body&gt;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2473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HTML5</a:t>
            </a:r>
            <a:r>
              <a:rPr lang="lv-LV" dirty="0" smtClean="0"/>
              <a:t> jaunās iespējas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T</a:t>
            </a:r>
            <a:r>
              <a:rPr lang="lv-LV" dirty="0" smtClean="0"/>
              <a:t>ags</a:t>
            </a:r>
            <a:r>
              <a:rPr lang="en-US" dirty="0" smtClean="0"/>
              <a:t> </a:t>
            </a:r>
            <a:r>
              <a:rPr lang="en-US" dirty="0"/>
              <a:t>&lt;canvas&gt; </a:t>
            </a:r>
            <a:r>
              <a:rPr lang="en-US" dirty="0" smtClean="0"/>
              <a:t>2D </a:t>
            </a:r>
            <a:r>
              <a:rPr lang="lv-LV" dirty="0" smtClean="0"/>
              <a:t>zīmējumiem</a:t>
            </a:r>
            <a:endParaRPr lang="en-US" dirty="0"/>
          </a:p>
          <a:p>
            <a:r>
              <a:rPr lang="lv-LV" dirty="0" smtClean="0"/>
              <a:t>Multimediju tagi</a:t>
            </a:r>
            <a:r>
              <a:rPr lang="en-US" dirty="0" smtClean="0"/>
              <a:t> </a:t>
            </a:r>
            <a:r>
              <a:rPr lang="en-US" dirty="0"/>
              <a:t>&lt;video&gt; </a:t>
            </a:r>
            <a:r>
              <a:rPr lang="lv-LV" dirty="0" smtClean="0"/>
              <a:t>un</a:t>
            </a:r>
            <a:r>
              <a:rPr lang="en-US" dirty="0" smtClean="0"/>
              <a:t> </a:t>
            </a:r>
            <a:r>
              <a:rPr lang="en-US" dirty="0"/>
              <a:t>&lt;</a:t>
            </a:r>
            <a:r>
              <a:rPr lang="en-US" dirty="0" smtClean="0"/>
              <a:t>audio&gt;</a:t>
            </a:r>
            <a:endParaRPr lang="lv-LV" dirty="0" smtClean="0"/>
          </a:p>
          <a:p>
            <a:r>
              <a:rPr lang="lv-LV" dirty="0" smtClean="0"/>
              <a:t>Jauni tagi lapas strukturēšanai</a:t>
            </a:r>
            <a:r>
              <a:rPr lang="en-US" dirty="0" smtClean="0"/>
              <a:t> </a:t>
            </a:r>
            <a:r>
              <a:rPr lang="en-US" dirty="0"/>
              <a:t>&lt;article&gt;, &lt;footer&gt;, &lt;header&gt;, &lt;</a:t>
            </a:r>
            <a:r>
              <a:rPr lang="en-US" dirty="0" err="1"/>
              <a:t>nav</a:t>
            </a:r>
            <a:r>
              <a:rPr lang="en-US" dirty="0"/>
              <a:t>&gt;, &lt;section&gt;</a:t>
            </a:r>
          </a:p>
          <a:p>
            <a:r>
              <a:rPr lang="lv-LV" dirty="0" smtClean="0"/>
              <a:t>Jauni formas  ievadelementu tipi -</a:t>
            </a:r>
            <a:r>
              <a:rPr lang="en-US" dirty="0" smtClean="0"/>
              <a:t> </a:t>
            </a:r>
            <a:r>
              <a:rPr lang="en-US" dirty="0"/>
              <a:t>calendar, date, time, email, </a:t>
            </a:r>
            <a:r>
              <a:rPr lang="en-US" dirty="0" err="1"/>
              <a:t>url</a:t>
            </a:r>
            <a:r>
              <a:rPr lang="en-US" dirty="0"/>
              <a:t>, search</a:t>
            </a:r>
          </a:p>
          <a:p>
            <a:r>
              <a:rPr lang="lv-LV" dirty="0" smtClean="0"/>
              <a:t>Iespējas lokāli saglabāt lapu un strādāt bez interneta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6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HTML5 &lt;canvas&gt;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7544" y="1412776"/>
            <a:ext cx="7787208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&lt;!DOCTYPE html&gt;</a:t>
            </a:r>
          </a:p>
          <a:p>
            <a:pPr marL="0" indent="0">
              <a:buNone/>
            </a:pPr>
            <a:r>
              <a:rPr lang="en-US" sz="1800" dirty="0" smtClean="0"/>
              <a:t>&lt;html&gt;</a:t>
            </a:r>
          </a:p>
          <a:p>
            <a:pPr marL="0" indent="0">
              <a:buNone/>
            </a:pPr>
            <a:r>
              <a:rPr lang="en-US" sz="1800" dirty="0" smtClean="0"/>
              <a:t>&lt;body&gt;</a:t>
            </a:r>
          </a:p>
          <a:p>
            <a:pPr marL="0" indent="0">
              <a:buNone/>
            </a:pPr>
            <a:r>
              <a:rPr lang="en-US" sz="1800" dirty="0" smtClean="0"/>
              <a:t>&lt;canvas id="</a:t>
            </a:r>
            <a:r>
              <a:rPr lang="en-US" sz="1800" dirty="0" err="1" smtClean="0"/>
              <a:t>myCanvas</a:t>
            </a:r>
            <a:r>
              <a:rPr lang="en-US" sz="1800" dirty="0" smtClean="0"/>
              <a:t>" width="200" height="100" style="border:1px solid #d3d3d3;"&gt;</a:t>
            </a:r>
          </a:p>
          <a:p>
            <a:pPr marL="0" indent="0">
              <a:buNone/>
            </a:pPr>
            <a:r>
              <a:rPr lang="en-US" sz="1800" dirty="0" smtClean="0"/>
              <a:t>Your browser does not support the HTML5 canvas tag.&lt;/canvas&gt;</a:t>
            </a:r>
          </a:p>
          <a:p>
            <a:pPr marL="0" indent="0">
              <a:buNone/>
            </a:pPr>
            <a:r>
              <a:rPr lang="en-US" sz="1800" dirty="0" smtClean="0"/>
              <a:t>&lt;script&gt;</a:t>
            </a:r>
          </a:p>
          <a:p>
            <a:pPr marL="400050" lvl="1" indent="0">
              <a:buNone/>
            </a:pPr>
            <a:r>
              <a:rPr lang="en-US" sz="1400" dirty="0" err="1" smtClean="0"/>
              <a:t>var</a:t>
            </a:r>
            <a:r>
              <a:rPr lang="en-US" sz="1400" dirty="0" smtClean="0"/>
              <a:t> c=</a:t>
            </a:r>
            <a:r>
              <a:rPr lang="en-US" sz="1400" dirty="0" err="1" smtClean="0"/>
              <a:t>document.getElementById</a:t>
            </a:r>
            <a:r>
              <a:rPr lang="en-US" sz="1400" dirty="0" smtClean="0"/>
              <a:t>("</a:t>
            </a:r>
            <a:r>
              <a:rPr lang="en-US" sz="1400" dirty="0" err="1" smtClean="0"/>
              <a:t>myCanvas</a:t>
            </a:r>
            <a:r>
              <a:rPr lang="en-US" sz="1400" dirty="0" smtClean="0"/>
              <a:t>");</a:t>
            </a:r>
          </a:p>
          <a:p>
            <a:pPr marL="400050" lvl="1" indent="0">
              <a:buNone/>
            </a:pPr>
            <a:r>
              <a:rPr lang="en-US" sz="1400" dirty="0" err="1" smtClean="0"/>
              <a:t>var</a:t>
            </a:r>
            <a:r>
              <a:rPr lang="en-US" sz="1400" dirty="0" smtClean="0"/>
              <a:t> </a:t>
            </a:r>
            <a:r>
              <a:rPr lang="en-US" sz="1400" dirty="0" err="1" smtClean="0"/>
              <a:t>ctx</a:t>
            </a:r>
            <a:r>
              <a:rPr lang="en-US" sz="1400" dirty="0" smtClean="0"/>
              <a:t>=</a:t>
            </a:r>
            <a:r>
              <a:rPr lang="en-US" sz="1400" dirty="0" err="1" smtClean="0"/>
              <a:t>c.getContext</a:t>
            </a:r>
            <a:r>
              <a:rPr lang="en-US" sz="1400" dirty="0" smtClean="0"/>
              <a:t>("2d");</a:t>
            </a:r>
          </a:p>
          <a:p>
            <a:pPr marL="400050" lvl="1" indent="0">
              <a:buNone/>
            </a:pPr>
            <a:r>
              <a:rPr lang="en-US" sz="1400" dirty="0" err="1" smtClean="0"/>
              <a:t>var</a:t>
            </a:r>
            <a:r>
              <a:rPr lang="en-US" sz="1400" dirty="0" smtClean="0"/>
              <a:t> </a:t>
            </a:r>
            <a:r>
              <a:rPr lang="en-US" sz="1400" dirty="0" err="1" smtClean="0"/>
              <a:t>grd</a:t>
            </a:r>
            <a:r>
              <a:rPr lang="en-US" sz="1400" dirty="0" smtClean="0"/>
              <a:t>=</a:t>
            </a:r>
            <a:r>
              <a:rPr lang="en-US" sz="1400" dirty="0" err="1" smtClean="0"/>
              <a:t>ctx.createRadialGradient</a:t>
            </a:r>
            <a:r>
              <a:rPr lang="en-US" sz="1400" dirty="0" smtClean="0"/>
              <a:t>(75,50,5,90,60,100);</a:t>
            </a:r>
            <a:r>
              <a:rPr lang="lv-LV" sz="1400" dirty="0" smtClean="0"/>
              <a:t> </a:t>
            </a:r>
            <a:r>
              <a:rPr lang="en-US" sz="1400" dirty="0" smtClean="0"/>
              <a:t>// Create gradient</a:t>
            </a:r>
          </a:p>
          <a:p>
            <a:pPr marL="400050" lvl="1" indent="0">
              <a:buNone/>
            </a:pPr>
            <a:r>
              <a:rPr lang="en-US" sz="1400" dirty="0" err="1" smtClean="0"/>
              <a:t>grd.addColorStop</a:t>
            </a:r>
            <a:r>
              <a:rPr lang="en-US" sz="1400" dirty="0" smtClean="0"/>
              <a:t>(0,"green");</a:t>
            </a:r>
          </a:p>
          <a:p>
            <a:pPr marL="400050" lvl="1" indent="0">
              <a:buNone/>
            </a:pPr>
            <a:r>
              <a:rPr lang="en-US" sz="1400" dirty="0" err="1" smtClean="0"/>
              <a:t>grd.addColorStop</a:t>
            </a:r>
            <a:r>
              <a:rPr lang="en-US" sz="1400" dirty="0" smtClean="0"/>
              <a:t>(0.5,"white");</a:t>
            </a:r>
          </a:p>
          <a:p>
            <a:pPr marL="400050" lvl="1" indent="0">
              <a:buNone/>
            </a:pPr>
            <a:r>
              <a:rPr lang="en-US" sz="1400" dirty="0" err="1" smtClean="0"/>
              <a:t>grd.addColorStop</a:t>
            </a:r>
            <a:r>
              <a:rPr lang="en-US" sz="1400" dirty="0" smtClean="0"/>
              <a:t>(1,"blue");</a:t>
            </a:r>
          </a:p>
          <a:p>
            <a:pPr marL="400050" lvl="1" indent="0">
              <a:buNone/>
            </a:pPr>
            <a:r>
              <a:rPr lang="en-US" sz="1400" dirty="0" err="1" smtClean="0"/>
              <a:t>ctx.fillStyle</a:t>
            </a:r>
            <a:r>
              <a:rPr lang="en-US" sz="1400" dirty="0" smtClean="0"/>
              <a:t>=</a:t>
            </a:r>
            <a:r>
              <a:rPr lang="en-US" sz="1400" dirty="0" err="1" smtClean="0"/>
              <a:t>grd</a:t>
            </a:r>
            <a:r>
              <a:rPr lang="en-US" sz="1400" dirty="0" smtClean="0"/>
              <a:t>;</a:t>
            </a:r>
            <a:r>
              <a:rPr lang="lv-LV" sz="1400" dirty="0" smtClean="0"/>
              <a:t> </a:t>
            </a:r>
            <a:r>
              <a:rPr lang="en-US" sz="1400" dirty="0" smtClean="0"/>
              <a:t>// Fill with gradient</a:t>
            </a:r>
          </a:p>
          <a:p>
            <a:pPr marL="400050" lvl="1" indent="0">
              <a:buNone/>
            </a:pPr>
            <a:r>
              <a:rPr lang="en-US" sz="1400" dirty="0" err="1" smtClean="0"/>
              <a:t>ctx.fillRect</a:t>
            </a:r>
            <a:r>
              <a:rPr lang="en-US" sz="1400" dirty="0" smtClean="0"/>
              <a:t>(10,10,150,80);</a:t>
            </a:r>
          </a:p>
          <a:p>
            <a:pPr marL="0" indent="0">
              <a:buNone/>
            </a:pPr>
            <a:r>
              <a:rPr lang="en-US" sz="1800" dirty="0" smtClean="0"/>
              <a:t>&lt;/script&gt;</a:t>
            </a:r>
          </a:p>
          <a:p>
            <a:pPr marL="0" indent="0">
              <a:buNone/>
            </a:pPr>
            <a:r>
              <a:rPr lang="en-US" sz="1800" dirty="0" smtClean="0"/>
              <a:t>&lt;/body&gt;</a:t>
            </a:r>
          </a:p>
          <a:p>
            <a:pPr marL="0" indent="0">
              <a:buNone/>
            </a:pPr>
            <a:r>
              <a:rPr lang="en-US" sz="1800" dirty="0" smtClean="0"/>
              <a:t>&lt;/html&gt;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764704"/>
            <a:ext cx="22002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2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HTM5 &lt;video&gt; un &lt;audio&gt;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&lt;!DOCTYPE html&gt;</a:t>
            </a:r>
          </a:p>
          <a:p>
            <a:pPr marL="0" indent="0">
              <a:buNone/>
            </a:pPr>
            <a:r>
              <a:rPr lang="en-US" dirty="0" smtClean="0"/>
              <a:t>&lt;html&gt;</a:t>
            </a:r>
          </a:p>
          <a:p>
            <a:pPr marL="0" indent="0">
              <a:buNone/>
            </a:pPr>
            <a:r>
              <a:rPr lang="en-US" dirty="0" smtClean="0"/>
              <a:t>&lt;body&gt;</a:t>
            </a:r>
            <a:endParaRPr lang="lv-LV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&lt;video width="320" height="240" controls&gt;</a:t>
            </a:r>
          </a:p>
          <a:p>
            <a:pPr marL="0" indent="0">
              <a:buNone/>
            </a:pPr>
            <a:r>
              <a:rPr lang="en-US" dirty="0" smtClean="0"/>
              <a:t>  &lt;source </a:t>
            </a:r>
            <a:r>
              <a:rPr lang="en-US" dirty="0" err="1" smtClean="0"/>
              <a:t>src</a:t>
            </a:r>
            <a:r>
              <a:rPr lang="en-US" dirty="0" smtClean="0"/>
              <a:t>="movie.mp4" type="video/mp4"&gt;</a:t>
            </a: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  &lt;source </a:t>
            </a:r>
            <a:r>
              <a:rPr lang="en-US" dirty="0" err="1" smtClean="0"/>
              <a:t>src</a:t>
            </a:r>
            <a:r>
              <a:rPr lang="en-US" dirty="0" smtClean="0"/>
              <a:t>="movie.ogg" type="video/</a:t>
            </a:r>
            <a:r>
              <a:rPr lang="en-US" dirty="0" err="1" smtClean="0"/>
              <a:t>ogg</a:t>
            </a:r>
            <a:r>
              <a:rPr lang="en-US" dirty="0" smtClean="0"/>
              <a:t>"&gt;</a:t>
            </a:r>
          </a:p>
          <a:p>
            <a:pPr marL="0" indent="0">
              <a:buNone/>
            </a:pPr>
            <a:r>
              <a:rPr lang="en-US" dirty="0" smtClean="0"/>
              <a:t>  Your browser does not support the video tag.</a:t>
            </a:r>
          </a:p>
          <a:p>
            <a:pPr marL="0" indent="0">
              <a:buNone/>
            </a:pPr>
            <a:r>
              <a:rPr lang="en-US" dirty="0" smtClean="0"/>
              <a:t>&lt;/video&gt;</a:t>
            </a: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&lt;/body&gt;</a:t>
            </a:r>
          </a:p>
          <a:p>
            <a:pPr marL="0" indent="0">
              <a:buNone/>
            </a:pPr>
            <a:r>
              <a:rPr lang="en-US" dirty="0" smtClean="0"/>
              <a:t>&lt;/html&gt;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&lt;!DOCTYPE html&gt;</a:t>
            </a:r>
          </a:p>
          <a:p>
            <a:pPr marL="0" indent="0">
              <a:buNone/>
            </a:pPr>
            <a:r>
              <a:rPr lang="en-US" dirty="0" smtClean="0"/>
              <a:t>&lt;html&gt;</a:t>
            </a:r>
          </a:p>
          <a:p>
            <a:pPr marL="0" indent="0">
              <a:buNone/>
            </a:pPr>
            <a:r>
              <a:rPr lang="en-US" dirty="0" smtClean="0"/>
              <a:t>&lt;body&gt;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&lt;audio controls&gt;</a:t>
            </a:r>
          </a:p>
          <a:p>
            <a:pPr marL="0" indent="0">
              <a:buNone/>
            </a:pPr>
            <a:r>
              <a:rPr lang="en-US" dirty="0" smtClean="0"/>
              <a:t>  &lt;source </a:t>
            </a:r>
            <a:r>
              <a:rPr lang="en-US" dirty="0" err="1" smtClean="0"/>
              <a:t>src</a:t>
            </a:r>
            <a:r>
              <a:rPr lang="en-US" dirty="0" smtClean="0"/>
              <a:t>="horse.ogg" type="audio/</a:t>
            </a:r>
            <a:r>
              <a:rPr lang="en-US" dirty="0" err="1" smtClean="0"/>
              <a:t>ogg</a:t>
            </a:r>
            <a:r>
              <a:rPr lang="en-US" dirty="0" smtClean="0"/>
              <a:t>"&gt;</a:t>
            </a:r>
          </a:p>
          <a:p>
            <a:pPr marL="0" indent="0">
              <a:buNone/>
            </a:pPr>
            <a:r>
              <a:rPr lang="en-US" dirty="0" smtClean="0"/>
              <a:t>  &lt;source </a:t>
            </a:r>
            <a:r>
              <a:rPr lang="en-US" dirty="0" err="1" smtClean="0"/>
              <a:t>src</a:t>
            </a:r>
            <a:r>
              <a:rPr lang="en-US" dirty="0" smtClean="0"/>
              <a:t>="horse.mp3" type="audio/mpeg"&gt;</a:t>
            </a:r>
          </a:p>
          <a:p>
            <a:pPr marL="0" indent="0">
              <a:buNone/>
            </a:pPr>
            <a:r>
              <a:rPr lang="en-US" dirty="0" smtClean="0"/>
              <a:t>Your browser does not support the audio element.</a:t>
            </a:r>
          </a:p>
          <a:p>
            <a:pPr marL="0" indent="0">
              <a:buNone/>
            </a:pPr>
            <a:r>
              <a:rPr lang="en-US" dirty="0" smtClean="0"/>
              <a:t>&lt;/audio&gt;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&lt;/body&gt;</a:t>
            </a:r>
          </a:p>
          <a:p>
            <a:pPr marL="0" indent="0">
              <a:buNone/>
            </a:pPr>
            <a:r>
              <a:rPr lang="en-US" dirty="0" smtClean="0"/>
              <a:t>&lt;/html&gt;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949280"/>
            <a:ext cx="30003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92142"/>
            <a:ext cx="30289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5486400" y="2795673"/>
            <a:ext cx="1298222" cy="421660"/>
          </a:xfrm>
          <a:custGeom>
            <a:avLst/>
            <a:gdLst>
              <a:gd name="connsiteX0" fmla="*/ 1298222 w 1298222"/>
              <a:gd name="connsiteY0" fmla="*/ 252327 h 421660"/>
              <a:gd name="connsiteX1" fmla="*/ 1151467 w 1298222"/>
              <a:gd name="connsiteY1" fmla="*/ 150727 h 421660"/>
              <a:gd name="connsiteX2" fmla="*/ 1095022 w 1298222"/>
              <a:gd name="connsiteY2" fmla="*/ 139438 h 421660"/>
              <a:gd name="connsiteX3" fmla="*/ 1061156 w 1298222"/>
              <a:gd name="connsiteY3" fmla="*/ 116860 h 421660"/>
              <a:gd name="connsiteX4" fmla="*/ 880533 w 1298222"/>
              <a:gd name="connsiteY4" fmla="*/ 94283 h 421660"/>
              <a:gd name="connsiteX5" fmla="*/ 835378 w 1298222"/>
              <a:gd name="connsiteY5" fmla="*/ 82994 h 421660"/>
              <a:gd name="connsiteX6" fmla="*/ 666044 w 1298222"/>
              <a:gd name="connsiteY6" fmla="*/ 60416 h 421660"/>
              <a:gd name="connsiteX7" fmla="*/ 11289 w 1298222"/>
              <a:gd name="connsiteY7" fmla="*/ 105571 h 421660"/>
              <a:gd name="connsiteX8" fmla="*/ 0 w 1298222"/>
              <a:gd name="connsiteY8" fmla="*/ 139438 h 421660"/>
              <a:gd name="connsiteX9" fmla="*/ 11289 w 1298222"/>
              <a:gd name="connsiteY9" fmla="*/ 241038 h 421660"/>
              <a:gd name="connsiteX10" fmla="*/ 22578 w 1298222"/>
              <a:gd name="connsiteY10" fmla="*/ 274905 h 421660"/>
              <a:gd name="connsiteX11" fmla="*/ 56444 w 1298222"/>
              <a:gd name="connsiteY11" fmla="*/ 297483 h 421660"/>
              <a:gd name="connsiteX12" fmla="*/ 79022 w 1298222"/>
              <a:gd name="connsiteY12" fmla="*/ 331349 h 421660"/>
              <a:gd name="connsiteX13" fmla="*/ 180622 w 1298222"/>
              <a:gd name="connsiteY13" fmla="*/ 376505 h 421660"/>
              <a:gd name="connsiteX14" fmla="*/ 214489 w 1298222"/>
              <a:gd name="connsiteY14" fmla="*/ 387794 h 421660"/>
              <a:gd name="connsiteX15" fmla="*/ 293511 w 1298222"/>
              <a:gd name="connsiteY15" fmla="*/ 410371 h 421660"/>
              <a:gd name="connsiteX16" fmla="*/ 372533 w 1298222"/>
              <a:gd name="connsiteY16" fmla="*/ 421660 h 421660"/>
              <a:gd name="connsiteX17" fmla="*/ 801511 w 1298222"/>
              <a:gd name="connsiteY17" fmla="*/ 410371 h 421660"/>
              <a:gd name="connsiteX18" fmla="*/ 846667 w 1298222"/>
              <a:gd name="connsiteY18" fmla="*/ 399083 h 421660"/>
              <a:gd name="connsiteX19" fmla="*/ 970844 w 1298222"/>
              <a:gd name="connsiteY19" fmla="*/ 376505 h 421660"/>
              <a:gd name="connsiteX20" fmla="*/ 1061156 w 1298222"/>
              <a:gd name="connsiteY20" fmla="*/ 353927 h 421660"/>
              <a:gd name="connsiteX21" fmla="*/ 1106311 w 1298222"/>
              <a:gd name="connsiteY21" fmla="*/ 342638 h 421660"/>
              <a:gd name="connsiteX22" fmla="*/ 1174044 w 1298222"/>
              <a:gd name="connsiteY22" fmla="*/ 320060 h 421660"/>
              <a:gd name="connsiteX23" fmla="*/ 1207911 w 1298222"/>
              <a:gd name="connsiteY23" fmla="*/ 308771 h 421660"/>
              <a:gd name="connsiteX24" fmla="*/ 1241778 w 1298222"/>
              <a:gd name="connsiteY24" fmla="*/ 297483 h 421660"/>
              <a:gd name="connsiteX25" fmla="*/ 1253067 w 1298222"/>
              <a:gd name="connsiteY25" fmla="*/ 229749 h 421660"/>
              <a:gd name="connsiteX26" fmla="*/ 1241778 w 1298222"/>
              <a:gd name="connsiteY26" fmla="*/ 229749 h 42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98222" h="421660">
                <a:moveTo>
                  <a:pt x="1298222" y="252327"/>
                </a:moveTo>
                <a:cubicBezTo>
                  <a:pt x="1250357" y="214034"/>
                  <a:pt x="1208729" y="177156"/>
                  <a:pt x="1151467" y="150727"/>
                </a:cubicBezTo>
                <a:cubicBezTo>
                  <a:pt x="1134045" y="142686"/>
                  <a:pt x="1113837" y="143201"/>
                  <a:pt x="1095022" y="139438"/>
                </a:cubicBezTo>
                <a:cubicBezTo>
                  <a:pt x="1083733" y="131912"/>
                  <a:pt x="1074151" y="120759"/>
                  <a:pt x="1061156" y="116860"/>
                </a:cubicBezTo>
                <a:cubicBezTo>
                  <a:pt x="1042201" y="111174"/>
                  <a:pt x="888456" y="95163"/>
                  <a:pt x="880533" y="94283"/>
                </a:cubicBezTo>
                <a:cubicBezTo>
                  <a:pt x="865481" y="90520"/>
                  <a:pt x="850592" y="86037"/>
                  <a:pt x="835378" y="82994"/>
                </a:cubicBezTo>
                <a:cubicBezTo>
                  <a:pt x="772039" y="70326"/>
                  <a:pt x="733814" y="67946"/>
                  <a:pt x="666044" y="60416"/>
                </a:cubicBezTo>
                <a:cubicBezTo>
                  <a:pt x="566918" y="62186"/>
                  <a:pt x="115590" y="-103027"/>
                  <a:pt x="11289" y="105571"/>
                </a:cubicBezTo>
                <a:cubicBezTo>
                  <a:pt x="5967" y="116214"/>
                  <a:pt x="3763" y="128149"/>
                  <a:pt x="0" y="139438"/>
                </a:cubicBezTo>
                <a:cubicBezTo>
                  <a:pt x="3763" y="173305"/>
                  <a:pt x="5687" y="207427"/>
                  <a:pt x="11289" y="241038"/>
                </a:cubicBezTo>
                <a:cubicBezTo>
                  <a:pt x="13245" y="252776"/>
                  <a:pt x="15144" y="265613"/>
                  <a:pt x="22578" y="274905"/>
                </a:cubicBezTo>
                <a:cubicBezTo>
                  <a:pt x="31053" y="285499"/>
                  <a:pt x="45155" y="289957"/>
                  <a:pt x="56444" y="297483"/>
                </a:cubicBezTo>
                <a:cubicBezTo>
                  <a:pt x="63970" y="308772"/>
                  <a:pt x="69428" y="321755"/>
                  <a:pt x="79022" y="331349"/>
                </a:cubicBezTo>
                <a:cubicBezTo>
                  <a:pt x="105857" y="358183"/>
                  <a:pt x="147087" y="365327"/>
                  <a:pt x="180622" y="376505"/>
                </a:cubicBezTo>
                <a:lnTo>
                  <a:pt x="214489" y="387794"/>
                </a:lnTo>
                <a:cubicBezTo>
                  <a:pt x="243509" y="397467"/>
                  <a:pt x="262321" y="404700"/>
                  <a:pt x="293511" y="410371"/>
                </a:cubicBezTo>
                <a:cubicBezTo>
                  <a:pt x="319690" y="415131"/>
                  <a:pt x="346192" y="417897"/>
                  <a:pt x="372533" y="421660"/>
                </a:cubicBezTo>
                <a:cubicBezTo>
                  <a:pt x="515526" y="417897"/>
                  <a:pt x="658631" y="417175"/>
                  <a:pt x="801511" y="410371"/>
                </a:cubicBezTo>
                <a:cubicBezTo>
                  <a:pt x="817009" y="409633"/>
                  <a:pt x="831453" y="402126"/>
                  <a:pt x="846667" y="399083"/>
                </a:cubicBezTo>
                <a:cubicBezTo>
                  <a:pt x="933078" y="381801"/>
                  <a:pt x="892164" y="394662"/>
                  <a:pt x="970844" y="376505"/>
                </a:cubicBezTo>
                <a:cubicBezTo>
                  <a:pt x="1001080" y="369527"/>
                  <a:pt x="1031052" y="361453"/>
                  <a:pt x="1061156" y="353927"/>
                </a:cubicBezTo>
                <a:cubicBezTo>
                  <a:pt x="1076208" y="350164"/>
                  <a:pt x="1091592" y="347544"/>
                  <a:pt x="1106311" y="342638"/>
                </a:cubicBezTo>
                <a:lnTo>
                  <a:pt x="1174044" y="320060"/>
                </a:lnTo>
                <a:lnTo>
                  <a:pt x="1207911" y="308771"/>
                </a:lnTo>
                <a:lnTo>
                  <a:pt x="1241778" y="297483"/>
                </a:lnTo>
                <a:cubicBezTo>
                  <a:pt x="1262075" y="267037"/>
                  <a:pt x="1276436" y="264803"/>
                  <a:pt x="1253067" y="229749"/>
                </a:cubicBezTo>
                <a:cubicBezTo>
                  <a:pt x="1250980" y="226618"/>
                  <a:pt x="1245541" y="229749"/>
                  <a:pt x="1241778" y="229749"/>
                </a:cubicBezTo>
              </a:path>
            </a:pathLst>
          </a:cu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0582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HTML5 lapas dalījuma tagi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998742" cy="343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528" y="1700808"/>
            <a:ext cx="4038600" cy="4525963"/>
          </a:xfrm>
        </p:spPr>
        <p:txBody>
          <a:bodyPr/>
          <a:lstStyle/>
          <a:p>
            <a:r>
              <a:rPr lang="lv-LV" dirty="0" smtClean="0"/>
              <a:t>Vecais variants:</a:t>
            </a:r>
          </a:p>
          <a:p>
            <a:pPr lvl="1"/>
            <a:r>
              <a:rPr lang="en-US" dirty="0" smtClean="0"/>
              <a:t>&lt;div </a:t>
            </a:r>
            <a:r>
              <a:rPr lang="en-US" dirty="0"/>
              <a:t>id="</a:t>
            </a:r>
            <a:r>
              <a:rPr lang="en-US" dirty="0" err="1"/>
              <a:t>nav</a:t>
            </a:r>
            <a:r>
              <a:rPr lang="en-US" dirty="0" smtClean="0"/>
              <a:t>"&gt;</a:t>
            </a:r>
            <a:endParaRPr lang="lv-LV" dirty="0" smtClean="0"/>
          </a:p>
          <a:p>
            <a:pPr lvl="1"/>
            <a:r>
              <a:rPr lang="en-US" dirty="0" smtClean="0"/>
              <a:t>&lt;</a:t>
            </a:r>
            <a:r>
              <a:rPr lang="en-US" dirty="0"/>
              <a:t>div class="header</a:t>
            </a:r>
            <a:r>
              <a:rPr lang="en-US" dirty="0" smtClean="0"/>
              <a:t>"&gt;</a:t>
            </a:r>
            <a:endParaRPr lang="lv-LV" dirty="0" smtClean="0"/>
          </a:p>
          <a:p>
            <a:pPr lvl="1"/>
            <a:r>
              <a:rPr lang="lv-LV" dirty="0" smtClean="0"/>
              <a:t>utml.</a:t>
            </a:r>
          </a:p>
          <a:p>
            <a:r>
              <a:rPr lang="lv-LV" dirty="0" smtClean="0"/>
              <a:t>HTLM5 – jauni semantiskie elementi &lt;nav&gt;, &lt;header&gt; utml.</a:t>
            </a:r>
          </a:p>
          <a:p>
            <a:r>
              <a:rPr lang="lv-LV" dirty="0" smtClean="0"/>
              <a:t>Bez CSS3 tik skaisti nebūs!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92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HTML5 lapas dalījuma tagi – bez stila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1772816"/>
            <a:ext cx="4038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&lt;!DOCTYPE html&gt;</a:t>
            </a:r>
          </a:p>
          <a:p>
            <a:pPr marL="0" indent="0">
              <a:buNone/>
            </a:pPr>
            <a:r>
              <a:rPr lang="en-US" sz="1600" dirty="0" smtClean="0"/>
              <a:t>&lt;html&gt;</a:t>
            </a:r>
          </a:p>
          <a:p>
            <a:pPr marL="0" indent="0">
              <a:buNone/>
            </a:pPr>
            <a:r>
              <a:rPr lang="en-US" sz="1600" dirty="0" smtClean="0"/>
              <a:t>&lt;body&gt;</a:t>
            </a:r>
          </a:p>
          <a:p>
            <a:pPr marL="0" indent="0">
              <a:buNone/>
            </a:pPr>
            <a:r>
              <a:rPr lang="en-US" sz="1600" dirty="0" smtClean="0"/>
              <a:t>&lt;</a:t>
            </a:r>
            <a:r>
              <a:rPr lang="en-US" sz="1600" dirty="0" err="1" smtClean="0"/>
              <a:t>nav</a:t>
            </a:r>
            <a:r>
              <a:rPr lang="en-US" sz="1600" dirty="0" smtClean="0"/>
              <a:t>&gt;</a:t>
            </a:r>
          </a:p>
          <a:p>
            <a:pPr marL="400050" lvl="1" indent="0">
              <a:buNone/>
            </a:pPr>
            <a:r>
              <a:rPr lang="en-US" sz="1600" dirty="0" smtClean="0"/>
              <a:t>&lt;a </a:t>
            </a:r>
            <a:r>
              <a:rPr lang="en-US" sz="1600" dirty="0" err="1" smtClean="0"/>
              <a:t>href</a:t>
            </a:r>
            <a:r>
              <a:rPr lang="en-US" sz="1600" dirty="0" smtClean="0"/>
              <a:t>="/html/"&gt;HTML&lt;/a&gt; |</a:t>
            </a:r>
          </a:p>
          <a:p>
            <a:pPr marL="400050" lvl="1" indent="0">
              <a:buNone/>
            </a:pPr>
            <a:r>
              <a:rPr lang="en-US" sz="1600" dirty="0" smtClean="0"/>
              <a:t>&lt;a </a:t>
            </a:r>
            <a:r>
              <a:rPr lang="en-US" sz="1600" dirty="0" err="1" smtClean="0"/>
              <a:t>href</a:t>
            </a:r>
            <a:r>
              <a:rPr lang="en-US" sz="1600" dirty="0" smtClean="0"/>
              <a:t>="/</a:t>
            </a:r>
            <a:r>
              <a:rPr lang="en-US" sz="1600" dirty="0" err="1" smtClean="0"/>
              <a:t>css</a:t>
            </a:r>
            <a:r>
              <a:rPr lang="en-US" sz="1600" dirty="0" smtClean="0"/>
              <a:t>/"&gt;CSS&lt;/a&gt; |</a:t>
            </a:r>
          </a:p>
          <a:p>
            <a:pPr marL="400050" lvl="1" indent="0">
              <a:buNone/>
            </a:pPr>
            <a:r>
              <a:rPr lang="en-US" sz="1600" dirty="0" smtClean="0"/>
              <a:t>&lt;a </a:t>
            </a:r>
            <a:r>
              <a:rPr lang="en-US" sz="1600" dirty="0" err="1" smtClean="0"/>
              <a:t>href</a:t>
            </a:r>
            <a:r>
              <a:rPr lang="en-US" sz="1600" dirty="0" smtClean="0"/>
              <a:t>="/</a:t>
            </a:r>
            <a:r>
              <a:rPr lang="en-US" sz="1600" dirty="0" err="1" smtClean="0"/>
              <a:t>js</a:t>
            </a:r>
            <a:r>
              <a:rPr lang="en-US" sz="1600" dirty="0" smtClean="0"/>
              <a:t>/"&gt;JavaScript&lt;/a&gt; |</a:t>
            </a:r>
          </a:p>
          <a:p>
            <a:pPr marL="400050" lvl="1" indent="0">
              <a:buNone/>
            </a:pPr>
            <a:r>
              <a:rPr lang="en-US" sz="1600" dirty="0" smtClean="0"/>
              <a:t>&lt;a </a:t>
            </a:r>
            <a:r>
              <a:rPr lang="en-US" sz="1600" dirty="0" err="1" smtClean="0"/>
              <a:t>href</a:t>
            </a:r>
            <a:r>
              <a:rPr lang="en-US" sz="1600" dirty="0" smtClean="0"/>
              <a:t>="/</a:t>
            </a:r>
            <a:r>
              <a:rPr lang="en-US" sz="1600" dirty="0" err="1" smtClean="0"/>
              <a:t>jquery</a:t>
            </a:r>
            <a:r>
              <a:rPr lang="en-US" sz="1600" dirty="0" smtClean="0"/>
              <a:t>/"&gt;</a:t>
            </a:r>
            <a:r>
              <a:rPr lang="en-US" sz="1600" dirty="0" err="1" smtClean="0"/>
              <a:t>jQuery</a:t>
            </a:r>
            <a:r>
              <a:rPr lang="en-US" sz="1600" dirty="0" smtClean="0"/>
              <a:t>&lt;/a&gt;</a:t>
            </a:r>
            <a:endParaRPr lang="lv-LV" sz="1600" dirty="0" smtClean="0"/>
          </a:p>
          <a:p>
            <a:pPr marL="107442" indent="0">
              <a:buNone/>
            </a:pPr>
            <a:r>
              <a:rPr lang="en-US" sz="1600" dirty="0" smtClean="0"/>
              <a:t>&lt;/</a:t>
            </a:r>
            <a:r>
              <a:rPr lang="en-US" sz="1600" dirty="0" err="1" smtClean="0"/>
              <a:t>nav</a:t>
            </a:r>
            <a:r>
              <a:rPr lang="en-US" sz="1600" dirty="0" smtClean="0"/>
              <a:t>&gt;</a:t>
            </a:r>
          </a:p>
          <a:p>
            <a:pPr marL="0" indent="0">
              <a:buNone/>
            </a:pPr>
            <a:r>
              <a:rPr lang="en-US" sz="1600" dirty="0" smtClean="0"/>
              <a:t>&lt;section id="</a:t>
            </a:r>
            <a:r>
              <a:rPr lang="en-US" sz="1600" dirty="0" err="1" smtClean="0"/>
              <a:t>saturs</a:t>
            </a:r>
            <a:r>
              <a:rPr lang="en-US" sz="1600" dirty="0" smtClean="0"/>
              <a:t>"&gt;</a:t>
            </a:r>
          </a:p>
          <a:p>
            <a:pPr marL="400050" lvl="1" indent="0">
              <a:buNone/>
            </a:pPr>
            <a:r>
              <a:rPr lang="en-US" sz="1600" dirty="0" smtClean="0"/>
              <a:t>&lt;h1&gt;</a:t>
            </a:r>
            <a:r>
              <a:rPr lang="en-US" sz="1600" dirty="0" err="1" smtClean="0"/>
              <a:t>Saturs</a:t>
            </a:r>
            <a:r>
              <a:rPr lang="en-US" sz="1600" dirty="0" smtClean="0"/>
              <a:t>&lt;/h1&gt;</a:t>
            </a:r>
          </a:p>
          <a:p>
            <a:pPr marL="0" indent="0">
              <a:buNone/>
            </a:pPr>
            <a:r>
              <a:rPr lang="en-US" sz="1600" dirty="0" smtClean="0"/>
              <a:t>&lt;/section&gt;</a:t>
            </a:r>
          </a:p>
          <a:p>
            <a:pPr marL="0" indent="0">
              <a:buNone/>
            </a:pPr>
            <a:r>
              <a:rPr lang="en-US" sz="1600" dirty="0" smtClean="0"/>
              <a:t>&lt;/body&gt;</a:t>
            </a:r>
          </a:p>
          <a:p>
            <a:pPr marL="0" indent="0">
              <a:buNone/>
            </a:pPr>
            <a:r>
              <a:rPr lang="en-US" sz="1600" dirty="0" smtClean="0"/>
              <a:t>&lt;/html&gt;</a:t>
            </a:r>
            <a:endParaRPr lang="en-US" sz="1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019" y="1828304"/>
            <a:ext cx="3204964" cy="30888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99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68" y="1575012"/>
            <a:ext cx="32258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89706"/>
            <a:ext cx="8229600" cy="1251062"/>
          </a:xfrm>
        </p:spPr>
        <p:txBody>
          <a:bodyPr/>
          <a:lstStyle/>
          <a:p>
            <a:r>
              <a:rPr lang="lv-LV" dirty="0" smtClean="0"/>
              <a:t>HTML5 lapas dalījums - ar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038600" cy="475252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v-LV" sz="6400" dirty="0" smtClean="0"/>
              <a:t>&lt;</a:t>
            </a:r>
            <a:r>
              <a:rPr lang="en-US" sz="6400" dirty="0" smtClean="0"/>
              <a:t>html&gt;</a:t>
            </a:r>
            <a:r>
              <a:rPr lang="lv-LV" sz="6400" dirty="0" smtClean="0"/>
              <a:t>&lt;head&gt;</a:t>
            </a:r>
            <a:endParaRPr lang="en-US" sz="6400" dirty="0" smtClean="0"/>
          </a:p>
          <a:p>
            <a:pPr marL="0" indent="0">
              <a:buNone/>
            </a:pPr>
            <a:r>
              <a:rPr lang="en-US" sz="6400" dirty="0" smtClean="0"/>
              <a:t>&lt;style&gt;</a:t>
            </a:r>
          </a:p>
          <a:p>
            <a:pPr marL="0" indent="0">
              <a:buNone/>
            </a:pPr>
            <a:r>
              <a:rPr lang="en-US" sz="6400" dirty="0" err="1" smtClean="0"/>
              <a:t>nav</a:t>
            </a:r>
            <a:r>
              <a:rPr lang="en-US" sz="6400" dirty="0" smtClean="0"/>
              <a:t>{</a:t>
            </a:r>
            <a:r>
              <a:rPr lang="lv-LV" sz="6400" dirty="0" smtClean="0"/>
              <a:t> </a:t>
            </a:r>
            <a:r>
              <a:rPr lang="en-US" sz="6400" dirty="0" err="1" smtClean="0"/>
              <a:t>position:fixed</a:t>
            </a:r>
            <a:r>
              <a:rPr lang="en-US" sz="6400" dirty="0" smtClean="0"/>
              <a:t>;</a:t>
            </a:r>
            <a:r>
              <a:rPr lang="lv-LV" sz="6400" dirty="0" smtClean="0"/>
              <a:t> </a:t>
            </a:r>
            <a:r>
              <a:rPr lang="en-US" sz="6400" dirty="0" smtClean="0"/>
              <a:t>top:10px;left:100px;</a:t>
            </a:r>
          </a:p>
          <a:p>
            <a:pPr marL="0" indent="0">
              <a:buNone/>
            </a:pPr>
            <a:r>
              <a:rPr lang="lv-LV" sz="6400" dirty="0" smtClean="0"/>
              <a:t>         </a:t>
            </a:r>
            <a:r>
              <a:rPr lang="en-US" sz="6400" dirty="0" smtClean="0"/>
              <a:t>width:400px;</a:t>
            </a:r>
            <a:r>
              <a:rPr lang="lv-LV" sz="6400" dirty="0" smtClean="0"/>
              <a:t> </a:t>
            </a:r>
            <a:r>
              <a:rPr lang="en-US" sz="6400" dirty="0" smtClean="0"/>
              <a:t>height:50px;}</a:t>
            </a:r>
          </a:p>
          <a:p>
            <a:pPr marL="0" indent="0">
              <a:buNone/>
            </a:pPr>
            <a:r>
              <a:rPr lang="en-US" sz="6400" dirty="0" smtClean="0"/>
              <a:t>section {</a:t>
            </a:r>
            <a:r>
              <a:rPr lang="lv-LV" sz="6400" dirty="0" smtClean="0"/>
              <a:t> </a:t>
            </a:r>
            <a:r>
              <a:rPr lang="en-US" sz="6400" dirty="0" err="1" smtClean="0"/>
              <a:t>position:relative</a:t>
            </a:r>
            <a:r>
              <a:rPr lang="en-US" sz="6400" dirty="0" smtClean="0"/>
              <a:t>;</a:t>
            </a:r>
          </a:p>
          <a:p>
            <a:pPr marL="0" indent="0">
              <a:buNone/>
            </a:pPr>
            <a:r>
              <a:rPr lang="lv-LV" sz="6400" dirty="0"/>
              <a:t> </a:t>
            </a:r>
            <a:r>
              <a:rPr lang="lv-LV" sz="6400" dirty="0" smtClean="0"/>
              <a:t>               </a:t>
            </a:r>
            <a:r>
              <a:rPr lang="en-US" sz="6400" dirty="0" smtClean="0"/>
              <a:t>top:50px;left:10px;</a:t>
            </a:r>
          </a:p>
          <a:p>
            <a:pPr marL="0" indent="0">
              <a:buNone/>
            </a:pPr>
            <a:r>
              <a:rPr lang="lv-LV" sz="6400" dirty="0" smtClean="0"/>
              <a:t>                </a:t>
            </a:r>
            <a:r>
              <a:rPr lang="en-US" sz="6400" dirty="0" smtClean="0"/>
              <a:t>width:400px;height:300px;</a:t>
            </a:r>
            <a:r>
              <a:rPr lang="lv-LV" sz="6400" dirty="0" smtClean="0"/>
              <a:t> </a:t>
            </a:r>
          </a:p>
          <a:p>
            <a:pPr marL="0" indent="0">
              <a:buNone/>
            </a:pPr>
            <a:r>
              <a:rPr lang="lv-LV" sz="6400" dirty="0" smtClean="0"/>
              <a:t>                 </a:t>
            </a:r>
            <a:r>
              <a:rPr lang="en-US" sz="6400" dirty="0" smtClean="0"/>
              <a:t>border:1px solid;}</a:t>
            </a:r>
          </a:p>
          <a:p>
            <a:pPr marL="0" indent="0">
              <a:buNone/>
            </a:pPr>
            <a:r>
              <a:rPr lang="en-US" sz="6400" dirty="0" smtClean="0"/>
              <a:t>&lt;/style&gt;</a:t>
            </a:r>
            <a:r>
              <a:rPr lang="lv-LV" sz="6400" dirty="0" smtClean="0"/>
              <a:t>&lt;/head&gt;</a:t>
            </a:r>
            <a:endParaRPr lang="en-US" sz="6400" dirty="0" smtClean="0"/>
          </a:p>
          <a:p>
            <a:pPr marL="0" indent="0">
              <a:buNone/>
            </a:pPr>
            <a:r>
              <a:rPr lang="en-US" sz="6400" dirty="0" smtClean="0"/>
              <a:t>&lt;body&gt;</a:t>
            </a:r>
          </a:p>
          <a:p>
            <a:pPr marL="0" indent="0">
              <a:buNone/>
            </a:pPr>
            <a:r>
              <a:rPr lang="en-US" sz="6400" dirty="0" smtClean="0"/>
              <a:t>&lt;</a:t>
            </a:r>
            <a:r>
              <a:rPr lang="en-US" sz="6400" dirty="0" err="1" smtClean="0"/>
              <a:t>nav</a:t>
            </a:r>
            <a:r>
              <a:rPr lang="en-US" sz="6400" dirty="0" smtClean="0"/>
              <a:t>&gt;</a:t>
            </a:r>
          </a:p>
          <a:p>
            <a:pPr marL="400050" lvl="1" indent="0">
              <a:buNone/>
            </a:pPr>
            <a:r>
              <a:rPr lang="en-US" sz="6000" dirty="0" smtClean="0"/>
              <a:t>&lt;a </a:t>
            </a:r>
            <a:r>
              <a:rPr lang="en-US" sz="6000" dirty="0" err="1" smtClean="0"/>
              <a:t>href</a:t>
            </a:r>
            <a:r>
              <a:rPr lang="en-US" sz="6000" dirty="0" smtClean="0"/>
              <a:t>="/html/"&gt;HTML&lt;/a&gt; |</a:t>
            </a:r>
          </a:p>
          <a:p>
            <a:pPr marL="400050" lvl="1" indent="0">
              <a:buNone/>
            </a:pPr>
            <a:r>
              <a:rPr lang="en-US" sz="6000" dirty="0" smtClean="0"/>
              <a:t>&lt;a </a:t>
            </a:r>
            <a:r>
              <a:rPr lang="en-US" sz="6000" dirty="0" err="1" smtClean="0"/>
              <a:t>href</a:t>
            </a:r>
            <a:r>
              <a:rPr lang="en-US" sz="6000" dirty="0" smtClean="0"/>
              <a:t>="/</a:t>
            </a:r>
            <a:r>
              <a:rPr lang="en-US" sz="6000" dirty="0" err="1" smtClean="0"/>
              <a:t>css</a:t>
            </a:r>
            <a:r>
              <a:rPr lang="en-US" sz="6000" dirty="0" smtClean="0"/>
              <a:t>/"&gt;CSS&lt;/a&gt; |</a:t>
            </a:r>
          </a:p>
          <a:p>
            <a:pPr marL="400050" lvl="1" indent="0">
              <a:buNone/>
            </a:pPr>
            <a:r>
              <a:rPr lang="en-US" sz="6000" dirty="0" smtClean="0"/>
              <a:t>&lt;a </a:t>
            </a:r>
            <a:r>
              <a:rPr lang="en-US" sz="6000" dirty="0" err="1" smtClean="0"/>
              <a:t>href</a:t>
            </a:r>
            <a:r>
              <a:rPr lang="en-US" sz="6000" dirty="0" smtClean="0"/>
              <a:t>="/</a:t>
            </a:r>
            <a:r>
              <a:rPr lang="en-US" sz="6000" dirty="0" err="1" smtClean="0"/>
              <a:t>js</a:t>
            </a:r>
            <a:r>
              <a:rPr lang="en-US" sz="6000" dirty="0" smtClean="0"/>
              <a:t>/"&gt;JavaScript&lt;/a&gt; |</a:t>
            </a:r>
          </a:p>
          <a:p>
            <a:pPr marL="400050" lvl="1" indent="0">
              <a:buNone/>
            </a:pPr>
            <a:r>
              <a:rPr lang="en-US" sz="6000" dirty="0" smtClean="0"/>
              <a:t>&lt;a </a:t>
            </a:r>
            <a:r>
              <a:rPr lang="en-US" sz="6000" dirty="0" err="1" smtClean="0"/>
              <a:t>href</a:t>
            </a:r>
            <a:r>
              <a:rPr lang="en-US" sz="6000" dirty="0" smtClean="0"/>
              <a:t>="/</a:t>
            </a:r>
            <a:r>
              <a:rPr lang="en-US" sz="6000" dirty="0" err="1" smtClean="0"/>
              <a:t>jquery</a:t>
            </a:r>
            <a:r>
              <a:rPr lang="en-US" sz="6000" dirty="0" smtClean="0"/>
              <a:t>/"&gt;</a:t>
            </a:r>
            <a:r>
              <a:rPr lang="en-US" sz="6000" dirty="0" err="1" smtClean="0"/>
              <a:t>jQuery</a:t>
            </a:r>
            <a:r>
              <a:rPr lang="en-US" sz="6000" dirty="0" smtClean="0"/>
              <a:t>&lt;/a&gt;</a:t>
            </a:r>
          </a:p>
          <a:p>
            <a:pPr marL="0" indent="0">
              <a:buNone/>
            </a:pPr>
            <a:r>
              <a:rPr lang="en-US" sz="6400" dirty="0" smtClean="0"/>
              <a:t>&lt;/</a:t>
            </a:r>
            <a:r>
              <a:rPr lang="en-US" sz="6400" dirty="0" err="1" smtClean="0"/>
              <a:t>nav</a:t>
            </a:r>
            <a:r>
              <a:rPr lang="en-US" sz="6400" dirty="0" smtClean="0"/>
              <a:t>&gt;</a:t>
            </a:r>
          </a:p>
          <a:p>
            <a:pPr marL="0" indent="0">
              <a:buNone/>
            </a:pPr>
            <a:r>
              <a:rPr lang="en-US" sz="6400" dirty="0" smtClean="0"/>
              <a:t>&lt;section id="</a:t>
            </a:r>
            <a:r>
              <a:rPr lang="en-US" sz="6400" dirty="0" err="1" smtClean="0"/>
              <a:t>saturs</a:t>
            </a:r>
            <a:r>
              <a:rPr lang="en-US" sz="6400" dirty="0" smtClean="0"/>
              <a:t>"&gt;</a:t>
            </a:r>
          </a:p>
          <a:p>
            <a:pPr marL="400050" lvl="1" indent="0">
              <a:buNone/>
            </a:pPr>
            <a:r>
              <a:rPr lang="en-US" sz="6000" dirty="0" smtClean="0"/>
              <a:t>&lt;h1&gt;</a:t>
            </a:r>
            <a:r>
              <a:rPr lang="en-US" sz="6000" dirty="0" err="1" smtClean="0"/>
              <a:t>Saturs</a:t>
            </a:r>
            <a:r>
              <a:rPr lang="en-US" sz="6000" dirty="0" smtClean="0"/>
              <a:t>&lt;/h1&gt;</a:t>
            </a:r>
          </a:p>
          <a:p>
            <a:pPr marL="0" indent="0">
              <a:buNone/>
            </a:pPr>
            <a:r>
              <a:rPr lang="en-US" sz="6400" dirty="0" smtClean="0"/>
              <a:t>&lt;/section&gt;</a:t>
            </a:r>
          </a:p>
          <a:p>
            <a:pPr marL="0" indent="0">
              <a:buNone/>
            </a:pPr>
            <a:r>
              <a:rPr lang="en-US" sz="6400" dirty="0" smtClean="0"/>
              <a:t>&lt;/body&gt;</a:t>
            </a:r>
          </a:p>
          <a:p>
            <a:pPr marL="0" indent="0">
              <a:buNone/>
            </a:pPr>
            <a:r>
              <a:rPr lang="en-US" sz="6400" dirty="0" smtClean="0"/>
              <a:t>&lt;/html&gt;</a:t>
            </a:r>
          </a:p>
          <a:p>
            <a:pPr marL="0" indent="0">
              <a:buNone/>
            </a:pPr>
            <a:endParaRPr lang="en-US" sz="6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81" y="3132349"/>
            <a:ext cx="4048125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8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Nav pārnesti no </a:t>
            </a:r>
            <a:r>
              <a:rPr lang="en-US" dirty="0" smtClean="0"/>
              <a:t>HTML 4.01 </a:t>
            </a:r>
            <a:r>
              <a:rPr lang="lv-LV" dirty="0" smtClean="0"/>
              <a:t>uz</a:t>
            </a:r>
            <a:r>
              <a:rPr lang="en-US" dirty="0" smtClean="0"/>
              <a:t> HTML5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&lt;</a:t>
            </a:r>
            <a:r>
              <a:rPr lang="en-US" dirty="0"/>
              <a:t>acronym&gt;</a:t>
            </a:r>
          </a:p>
          <a:p>
            <a:r>
              <a:rPr lang="en-US" dirty="0"/>
              <a:t>&lt;applet&gt;</a:t>
            </a:r>
          </a:p>
          <a:p>
            <a:r>
              <a:rPr lang="en-US" dirty="0"/>
              <a:t>&lt;</a:t>
            </a:r>
            <a:r>
              <a:rPr lang="en-US" dirty="0" err="1"/>
              <a:t>basefont</a:t>
            </a:r>
            <a:r>
              <a:rPr lang="en-US" dirty="0"/>
              <a:t>&gt;</a:t>
            </a:r>
          </a:p>
          <a:p>
            <a:r>
              <a:rPr lang="en-US" dirty="0"/>
              <a:t>&lt;big&gt;</a:t>
            </a:r>
          </a:p>
          <a:p>
            <a:r>
              <a:rPr lang="en-US" dirty="0"/>
              <a:t>&lt;center&gt;</a:t>
            </a:r>
          </a:p>
          <a:p>
            <a:r>
              <a:rPr lang="en-US" dirty="0"/>
              <a:t>&lt;</a:t>
            </a:r>
            <a:r>
              <a:rPr lang="en-US" dirty="0" err="1"/>
              <a:t>dir</a:t>
            </a:r>
            <a:r>
              <a:rPr lang="en-US" dirty="0"/>
              <a:t>&gt;</a:t>
            </a:r>
          </a:p>
          <a:p>
            <a:r>
              <a:rPr lang="en-US" dirty="0"/>
              <a:t>&lt;font&gt;</a:t>
            </a:r>
          </a:p>
          <a:p>
            <a:r>
              <a:rPr lang="en-US" dirty="0"/>
              <a:t>&lt;frame&gt;</a:t>
            </a:r>
          </a:p>
          <a:p>
            <a:r>
              <a:rPr lang="en-US" dirty="0"/>
              <a:t>&lt;frameset&gt;</a:t>
            </a:r>
          </a:p>
          <a:p>
            <a:r>
              <a:rPr lang="en-US" dirty="0"/>
              <a:t>&lt;</a:t>
            </a:r>
            <a:r>
              <a:rPr lang="en-US" dirty="0" err="1"/>
              <a:t>noframes</a:t>
            </a:r>
            <a:r>
              <a:rPr lang="en-US" dirty="0"/>
              <a:t>&gt;</a:t>
            </a:r>
          </a:p>
          <a:p>
            <a:r>
              <a:rPr lang="en-US" dirty="0"/>
              <a:t>&lt;strike&gt;</a:t>
            </a:r>
          </a:p>
          <a:p>
            <a:r>
              <a:rPr lang="en-US" dirty="0"/>
              <a:t>&lt;</a:t>
            </a:r>
            <a:r>
              <a:rPr lang="en-US" dirty="0" err="1"/>
              <a:t>tt</a:t>
            </a:r>
            <a:r>
              <a:rPr lang="en-US" dirty="0"/>
              <a:t>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2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Piemērs – kā bija </a:t>
            </a:r>
            <a:r>
              <a:rPr lang="lv-LV" dirty="0" smtClean="0">
                <a:hlinkClick r:id="rId2" action="ppaction://hlinkfile"/>
              </a:rPr>
              <a:t>font.html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&lt;h1 align="center"&gt;</a:t>
            </a:r>
          </a:p>
          <a:p>
            <a:pPr marL="0" indent="0">
              <a:buNone/>
            </a:pPr>
            <a:r>
              <a:rPr lang="en-US" dirty="0" smtClean="0"/>
              <a:t>&lt;font color="#008000" size="7"</a:t>
            </a:r>
            <a:r>
              <a:rPr lang="lv-LV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face="Staccato555 TL Baltic"&gt;</a:t>
            </a: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&lt;marquee align="middle"</a:t>
            </a:r>
          </a:p>
          <a:p>
            <a:pPr marL="0" indent="0">
              <a:buNone/>
            </a:pPr>
            <a:r>
              <a:rPr lang="en-US" dirty="0" smtClean="0"/>
              <a:t>behavior="alternate" </a:t>
            </a:r>
            <a:r>
              <a:rPr lang="en-US" dirty="0" err="1" smtClean="0"/>
              <a:t>bgcolor</a:t>
            </a:r>
            <a:r>
              <a:rPr lang="en-US" dirty="0" smtClean="0"/>
              <a:t>="#00B02D" height="59" width="93%"&gt;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lapa</a:t>
            </a:r>
            <a:r>
              <a:rPr lang="en-US" dirty="0" smtClean="0"/>
              <a:t>.&lt;/marquee&gt;</a:t>
            </a: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&lt;/font&gt;</a:t>
            </a: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&lt;/h1&gt;</a:t>
            </a:r>
            <a:endParaRPr lang="en-US" dirty="0"/>
          </a:p>
        </p:txBody>
      </p:sp>
      <p:sp>
        <p:nvSpPr>
          <p:cNvPr id="5" name="Multiply 4"/>
          <p:cNvSpPr/>
          <p:nvPr/>
        </p:nvSpPr>
        <p:spPr>
          <a:xfrm>
            <a:off x="899592" y="2060848"/>
            <a:ext cx="1008112" cy="79208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/>
        </p:nvSpPr>
        <p:spPr>
          <a:xfrm>
            <a:off x="1067272" y="3140968"/>
            <a:ext cx="1008112" cy="79208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2483768" y="2582064"/>
            <a:ext cx="1008112" cy="79208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5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Piemērs ar HTML5 un CSS3 - </a:t>
            </a:r>
            <a:r>
              <a:rPr lang="lv-LV" dirty="0" smtClean="0">
                <a:hlinkClick r:id="rId3" action="ppaction://hlinkfile"/>
              </a:rPr>
              <a:t>fontCSS3.html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7931224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&lt;!DOCTYPE html&gt;</a:t>
            </a:r>
          </a:p>
          <a:p>
            <a:pPr marL="0" indent="0">
              <a:buNone/>
            </a:pPr>
            <a:r>
              <a:rPr lang="en-US" dirty="0" smtClean="0"/>
              <a:t>&lt;html&gt;</a:t>
            </a:r>
          </a:p>
          <a:p>
            <a:pPr marL="0" indent="0">
              <a:buNone/>
            </a:pPr>
            <a:r>
              <a:rPr lang="en-US" dirty="0" smtClean="0"/>
              <a:t>&lt;head&gt;</a:t>
            </a:r>
          </a:p>
          <a:p>
            <a:pPr marL="0" indent="0">
              <a:buNone/>
            </a:pPr>
            <a:r>
              <a:rPr lang="en-US" dirty="0" smtClean="0"/>
              <a:t>	&lt;link </a:t>
            </a:r>
            <a:r>
              <a:rPr lang="en-US" dirty="0" err="1" smtClean="0"/>
              <a:t>rel</a:t>
            </a:r>
            <a:r>
              <a:rPr lang="en-US" dirty="0" smtClean="0"/>
              <a:t>="</a:t>
            </a:r>
            <a:r>
              <a:rPr lang="en-US" dirty="0" err="1" smtClean="0"/>
              <a:t>stylesheet</a:t>
            </a:r>
            <a:r>
              <a:rPr lang="en-US" dirty="0" smtClean="0"/>
              <a:t>" type="text/</a:t>
            </a:r>
            <a:r>
              <a:rPr lang="en-US" dirty="0" err="1" smtClean="0"/>
              <a:t>css</a:t>
            </a:r>
            <a:r>
              <a:rPr lang="en-US" dirty="0" smtClean="0"/>
              <a:t>" </a:t>
            </a:r>
            <a:r>
              <a:rPr lang="en-US" dirty="0" err="1" smtClean="0"/>
              <a:t>href</a:t>
            </a:r>
            <a:r>
              <a:rPr lang="en-US" dirty="0" smtClean="0"/>
              <a:t>="fontCSS3.css"&gt;</a:t>
            </a:r>
          </a:p>
          <a:p>
            <a:pPr marL="0" indent="0">
              <a:buNone/>
            </a:pPr>
            <a:r>
              <a:rPr lang="en-US" dirty="0" smtClean="0"/>
              <a:t>&lt;/head&gt;</a:t>
            </a:r>
          </a:p>
          <a:p>
            <a:pPr marL="0" indent="0">
              <a:buNone/>
            </a:pPr>
            <a:r>
              <a:rPr lang="en-US" dirty="0" smtClean="0"/>
              <a:t>&lt;body&gt;</a:t>
            </a:r>
          </a:p>
          <a:p>
            <a:pPr marL="0" indent="0">
              <a:buNone/>
            </a:pPr>
            <a:r>
              <a:rPr lang="en-US" dirty="0" smtClean="0"/>
              <a:t>	&lt;div id="</a:t>
            </a:r>
            <a:r>
              <a:rPr lang="en-US" dirty="0" err="1" smtClean="0"/>
              <a:t>fons</a:t>
            </a:r>
            <a:r>
              <a:rPr lang="en-US" dirty="0" smtClean="0"/>
              <a:t>"&gt;</a:t>
            </a:r>
          </a:p>
          <a:p>
            <a:pPr marL="0" indent="0">
              <a:buNone/>
            </a:pPr>
            <a:r>
              <a:rPr lang="en-US" dirty="0" smtClean="0"/>
              <a:t>	&lt;div id="</a:t>
            </a:r>
            <a:r>
              <a:rPr lang="en-US" dirty="0" err="1" smtClean="0"/>
              <a:t>teksts</a:t>
            </a:r>
            <a:r>
              <a:rPr lang="en-US" dirty="0" smtClean="0"/>
              <a:t>"&gt;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lapa</a:t>
            </a:r>
            <a:r>
              <a:rPr lang="en-US" dirty="0" smtClean="0"/>
              <a:t>&lt;/div&gt;</a:t>
            </a:r>
          </a:p>
          <a:p>
            <a:pPr marL="0" indent="0">
              <a:buNone/>
            </a:pPr>
            <a:r>
              <a:rPr lang="en-US" dirty="0" smtClean="0"/>
              <a:t>	&lt;/div&gt;</a:t>
            </a:r>
          </a:p>
          <a:p>
            <a:pPr marL="0" indent="0">
              <a:buNone/>
            </a:pPr>
            <a:r>
              <a:rPr lang="en-US" dirty="0" smtClean="0"/>
              <a:t>&lt;/body&gt;</a:t>
            </a:r>
          </a:p>
          <a:p>
            <a:pPr marL="0" indent="0">
              <a:buNone/>
            </a:pPr>
            <a:r>
              <a:rPr lang="en-US" dirty="0" smtClean="0"/>
              <a:t>&lt;/html&gt;</a:t>
            </a:r>
          </a:p>
          <a:p>
            <a:pPr marL="0" indent="0">
              <a:buNone/>
            </a:pPr>
            <a:r>
              <a:rPr lang="en-US" dirty="0" smtClean="0"/>
              <a:t>&lt;/html&gt;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28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Piemērs ar HTML5 un CSS3 - </a:t>
            </a:r>
            <a:r>
              <a:rPr lang="lv-LV" dirty="0" smtClean="0">
                <a:hlinkClick r:id="rId2" action="ppaction://hlinkfile"/>
              </a:rPr>
              <a:t>fontCSS3.html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#</a:t>
            </a:r>
            <a:r>
              <a:rPr lang="en-US" sz="1800" dirty="0" err="1" smtClean="0"/>
              <a:t>fons</a:t>
            </a:r>
            <a:r>
              <a:rPr lang="lv-LV" sz="1800" dirty="0" smtClean="0"/>
              <a:t> </a:t>
            </a:r>
            <a:r>
              <a:rPr lang="en-US" sz="1800" dirty="0" smtClean="0"/>
              <a:t>{</a:t>
            </a:r>
            <a:r>
              <a:rPr lang="lv-LV" sz="1800" dirty="0" smtClean="0"/>
              <a:t> </a:t>
            </a:r>
            <a:r>
              <a:rPr lang="en-US" sz="1800" dirty="0" smtClean="0"/>
              <a:t>	width:800px;</a:t>
            </a:r>
            <a:r>
              <a:rPr lang="lv-LV" sz="1800" dirty="0" smtClean="0"/>
              <a:t>  </a:t>
            </a:r>
            <a:r>
              <a:rPr lang="en-US" sz="1800" dirty="0" smtClean="0"/>
              <a:t>height:100px;</a:t>
            </a:r>
            <a:r>
              <a:rPr lang="lv-LV" sz="1800" dirty="0" smtClean="0"/>
              <a:t> </a:t>
            </a:r>
            <a:r>
              <a:rPr lang="en-US" sz="1800" dirty="0" smtClean="0"/>
              <a:t>	background:#00B02D;</a:t>
            </a:r>
            <a:r>
              <a:rPr lang="lv-LV" sz="1800" dirty="0" smtClean="0"/>
              <a:t> </a:t>
            </a:r>
            <a:r>
              <a:rPr lang="en-US" sz="1800" dirty="0" smtClean="0"/>
              <a:t>}</a:t>
            </a:r>
          </a:p>
          <a:p>
            <a:pPr marL="0" indent="0">
              <a:buNone/>
            </a:pPr>
            <a:r>
              <a:rPr lang="en-US" sz="1800" dirty="0" smtClean="0"/>
              <a:t>#</a:t>
            </a:r>
            <a:r>
              <a:rPr lang="en-US" sz="1800" dirty="0" err="1" smtClean="0"/>
              <a:t>teksts</a:t>
            </a:r>
            <a:r>
              <a:rPr lang="lv-LV" sz="1800" dirty="0" smtClean="0"/>
              <a:t> {</a:t>
            </a:r>
            <a:r>
              <a:rPr lang="en-US" sz="1800" dirty="0" smtClean="0"/>
              <a:t>	</a:t>
            </a:r>
            <a:r>
              <a:rPr lang="en-US" sz="1800" dirty="0" err="1" smtClean="0"/>
              <a:t>font-family:myFirstFont</a:t>
            </a:r>
            <a:r>
              <a:rPr lang="en-US" sz="1800" dirty="0" smtClean="0"/>
              <a:t>;</a:t>
            </a:r>
            <a:r>
              <a:rPr lang="lv-LV" sz="1800" dirty="0" smtClean="0"/>
              <a:t>  </a:t>
            </a:r>
            <a:r>
              <a:rPr lang="en-US" sz="1800" dirty="0" smtClean="0"/>
              <a:t>font-size:40px;</a:t>
            </a:r>
            <a:r>
              <a:rPr lang="lv-LV" sz="1800" dirty="0" smtClean="0"/>
              <a:t>  </a:t>
            </a:r>
          </a:p>
          <a:p>
            <a:pPr marL="0" indent="0">
              <a:buNone/>
            </a:pPr>
            <a:r>
              <a:rPr lang="lv-LV" sz="1800" dirty="0"/>
              <a:t>	</a:t>
            </a:r>
            <a:r>
              <a:rPr lang="en-US" sz="1800" dirty="0" smtClean="0"/>
              <a:t>top:50px;</a:t>
            </a:r>
            <a:r>
              <a:rPr lang="lv-LV" sz="1800" dirty="0" smtClean="0"/>
              <a:t> </a:t>
            </a:r>
            <a:r>
              <a:rPr lang="en-US" sz="1800" dirty="0" err="1" smtClean="0"/>
              <a:t>position:relative</a:t>
            </a:r>
            <a:r>
              <a:rPr lang="en-US" sz="1800" dirty="0" smtClean="0"/>
              <a:t>;</a:t>
            </a:r>
          </a:p>
          <a:p>
            <a:pPr marL="0" indent="0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animation:myfirst</a:t>
            </a:r>
            <a:r>
              <a:rPr lang="en-US" sz="1800" dirty="0" smtClean="0"/>
              <a:t> 5s;</a:t>
            </a:r>
          </a:p>
          <a:p>
            <a:pPr marL="0" indent="0">
              <a:buNone/>
            </a:pPr>
            <a:r>
              <a:rPr lang="en-US" sz="1800" dirty="0" smtClean="0"/>
              <a:t>	-</a:t>
            </a:r>
            <a:r>
              <a:rPr lang="en-US" sz="1800" dirty="0" err="1" smtClean="0"/>
              <a:t>webkit-animation:myfirst</a:t>
            </a:r>
            <a:r>
              <a:rPr lang="en-US" sz="1800" dirty="0" smtClean="0"/>
              <a:t> 5s; /* Safari and Chrome */}</a:t>
            </a:r>
            <a:endParaRPr lang="lv-LV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@</a:t>
            </a:r>
            <a:r>
              <a:rPr lang="en-US" sz="1800" dirty="0" err="1" smtClean="0"/>
              <a:t>keyframes</a:t>
            </a:r>
            <a:r>
              <a:rPr lang="en-US" sz="1800" dirty="0" smtClean="0"/>
              <a:t> </a:t>
            </a:r>
            <a:r>
              <a:rPr lang="en-US" sz="1800" dirty="0" err="1" smtClean="0"/>
              <a:t>myfirst</a:t>
            </a:r>
            <a:r>
              <a:rPr lang="lv-LV" sz="1800" dirty="0" smtClean="0"/>
              <a:t> </a:t>
            </a:r>
            <a:r>
              <a:rPr lang="en-US" sz="1800" dirty="0" smtClean="0"/>
              <a:t>{</a:t>
            </a:r>
            <a:r>
              <a:rPr lang="lv-LV" sz="1800" dirty="0" smtClean="0"/>
              <a:t> </a:t>
            </a:r>
            <a:r>
              <a:rPr lang="en-US" sz="1800" dirty="0" smtClean="0"/>
              <a:t>0%   {left:0px; top:50px;}</a:t>
            </a:r>
            <a:r>
              <a:rPr lang="lv-LV" sz="1800" dirty="0" smtClean="0"/>
              <a:t> </a:t>
            </a:r>
            <a:r>
              <a:rPr lang="en-US" sz="1800" dirty="0" smtClean="0"/>
              <a:t>	100%  {left:600px; top:50px;}}</a:t>
            </a:r>
            <a:endParaRPr lang="lv-LV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@-</a:t>
            </a:r>
            <a:r>
              <a:rPr lang="en-US" sz="1800" dirty="0" err="1" smtClean="0"/>
              <a:t>webkit-keyframes</a:t>
            </a:r>
            <a:r>
              <a:rPr lang="en-US" sz="1800" dirty="0" smtClean="0"/>
              <a:t> </a:t>
            </a:r>
            <a:r>
              <a:rPr lang="en-US" sz="1800" dirty="0" err="1" smtClean="0"/>
              <a:t>myfirst</a:t>
            </a:r>
            <a:r>
              <a:rPr lang="en-US" sz="1800" dirty="0" smtClean="0"/>
              <a:t> /* Safari and Chrome */{</a:t>
            </a:r>
            <a:r>
              <a:rPr lang="lv-LV" sz="1800" dirty="0" smtClean="0"/>
              <a:t> </a:t>
            </a:r>
          </a:p>
          <a:p>
            <a:pPr marL="0" indent="0">
              <a:buNone/>
            </a:pPr>
            <a:r>
              <a:rPr lang="lv-LV" sz="1800" dirty="0"/>
              <a:t>	</a:t>
            </a:r>
            <a:r>
              <a:rPr lang="en-US" sz="1800" dirty="0" smtClean="0"/>
              <a:t>0%   {left:0px; top:50px;}</a:t>
            </a:r>
            <a:r>
              <a:rPr lang="lv-LV" sz="1800" dirty="0" smtClean="0"/>
              <a:t>  </a:t>
            </a:r>
            <a:r>
              <a:rPr lang="en-US" sz="1800" dirty="0" smtClean="0"/>
              <a:t>100%  {left:600px; top:50px;}</a:t>
            </a:r>
            <a:r>
              <a:rPr lang="lv-LV" sz="1800" dirty="0" smtClean="0"/>
              <a:t> </a:t>
            </a:r>
            <a:r>
              <a:rPr lang="en-US" sz="1800" dirty="0" smtClean="0"/>
              <a:t>}</a:t>
            </a:r>
            <a:endParaRPr lang="lv-LV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@font-face{</a:t>
            </a:r>
            <a:r>
              <a:rPr lang="lv-LV" sz="1800" dirty="0" smtClean="0"/>
              <a:t>  </a:t>
            </a:r>
            <a:r>
              <a:rPr lang="en-US" sz="1800" dirty="0" smtClean="0"/>
              <a:t>font-family: </a:t>
            </a:r>
            <a:r>
              <a:rPr lang="en-US" sz="1800" dirty="0" err="1" smtClean="0"/>
              <a:t>myFirstFont</a:t>
            </a:r>
            <a:r>
              <a:rPr lang="en-US" sz="1800" dirty="0" smtClean="0"/>
              <a:t>;</a:t>
            </a:r>
            <a:r>
              <a:rPr lang="lv-LV" sz="1800" dirty="0" smtClean="0"/>
              <a:t> </a:t>
            </a:r>
            <a:r>
              <a:rPr lang="en-US" sz="1800" dirty="0" smtClean="0"/>
              <a:t>	</a:t>
            </a:r>
            <a:r>
              <a:rPr lang="en-US" sz="1800" dirty="0" err="1" smtClean="0"/>
              <a:t>src</a:t>
            </a:r>
            <a:r>
              <a:rPr lang="en-US" sz="1800" dirty="0" smtClean="0"/>
              <a:t>: </a:t>
            </a:r>
            <a:r>
              <a:rPr lang="en-US" sz="1800" dirty="0" err="1" smtClean="0"/>
              <a:t>url</a:t>
            </a:r>
            <a:r>
              <a:rPr lang="en-US" sz="1800" dirty="0" smtClean="0"/>
              <a:t>(</a:t>
            </a:r>
            <a:r>
              <a:rPr lang="en-US" sz="1800" dirty="0" err="1" smtClean="0"/>
              <a:t>MAGNETOB.woff</a:t>
            </a:r>
            <a:r>
              <a:rPr lang="en-US" sz="1800" dirty="0" smtClean="0"/>
              <a:t>);</a:t>
            </a:r>
            <a:r>
              <a:rPr lang="lv-LV" sz="1800" dirty="0" smtClean="0"/>
              <a:t> </a:t>
            </a:r>
            <a:r>
              <a:rPr lang="en-US" sz="1800" dirty="0" smtClean="0"/>
              <a:t>}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5316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Piemērs ar ietvariem – kā bija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936" y="1738934"/>
            <a:ext cx="5770984" cy="3196951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&lt;!DOCTYPE html&gt;</a:t>
            </a:r>
          </a:p>
          <a:p>
            <a:pPr marL="0" indent="0">
              <a:buNone/>
            </a:pPr>
            <a:r>
              <a:rPr lang="en-US" dirty="0"/>
              <a:t>&lt;html&gt;</a:t>
            </a:r>
          </a:p>
          <a:p>
            <a:pPr marL="0" indent="0">
              <a:buNone/>
            </a:pPr>
            <a:r>
              <a:rPr lang="en-US" dirty="0"/>
              <a:t>&lt;frameset rows="25%,75%"&gt;</a:t>
            </a:r>
          </a:p>
          <a:p>
            <a:pPr marL="0" indent="0">
              <a:buNone/>
            </a:pPr>
            <a:r>
              <a:rPr lang="en-US" dirty="0"/>
              <a:t>  &lt;frame </a:t>
            </a:r>
            <a:r>
              <a:rPr lang="en-US" dirty="0" err="1"/>
              <a:t>src</a:t>
            </a:r>
            <a:r>
              <a:rPr lang="en-US" dirty="0"/>
              <a:t>="menu.html" &gt;</a:t>
            </a:r>
          </a:p>
          <a:p>
            <a:pPr marL="0" indent="0">
              <a:buNone/>
            </a:pPr>
            <a:r>
              <a:rPr lang="en-US" dirty="0"/>
              <a:t>  &lt;frame </a:t>
            </a:r>
            <a:r>
              <a:rPr lang="en-US" dirty="0" err="1"/>
              <a:t>src</a:t>
            </a:r>
            <a:r>
              <a:rPr lang="en-US" dirty="0"/>
              <a:t>="http:\\w3schools.com" name="a"&gt;</a:t>
            </a:r>
          </a:p>
          <a:p>
            <a:pPr marL="0" indent="0">
              <a:buNone/>
            </a:pPr>
            <a:r>
              <a:rPr lang="en-US" dirty="0"/>
              <a:t>&lt;/frameset&gt;</a:t>
            </a:r>
          </a:p>
          <a:p>
            <a:pPr marL="0" indent="0">
              <a:buNone/>
            </a:pPr>
            <a:r>
              <a:rPr lang="en-US" dirty="0"/>
              <a:t>&lt;/html</a:t>
            </a:r>
            <a:r>
              <a:rPr lang="en-US" dirty="0" smtClean="0"/>
              <a:t>&gt;</a:t>
            </a:r>
            <a:endParaRPr lang="lv-LV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67936" y="5037365"/>
            <a:ext cx="7344424" cy="9848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&lt;a </a:t>
            </a:r>
            <a:r>
              <a:rPr lang="en-US" sz="2000" dirty="0" err="1"/>
              <a:t>href</a:t>
            </a:r>
            <a:r>
              <a:rPr lang="en-US" sz="2000" dirty="0"/>
              <a:t>="http://www.draugiem.lv" target="a"&gt;</a:t>
            </a:r>
            <a:r>
              <a:rPr lang="en-US" sz="2000" dirty="0" err="1"/>
              <a:t>Draugiem</a:t>
            </a:r>
            <a:r>
              <a:rPr lang="en-US" sz="2000" dirty="0"/>
              <a:t>&lt;/a&gt;</a:t>
            </a:r>
          </a:p>
          <a:p>
            <a:r>
              <a:rPr lang="en-US" sz="2000" dirty="0"/>
              <a:t>&lt;a </a:t>
            </a:r>
            <a:r>
              <a:rPr lang="en-US" sz="2000" dirty="0" err="1"/>
              <a:t>href</a:t>
            </a:r>
            <a:r>
              <a:rPr lang="en-US" sz="2000" dirty="0"/>
              <a:t>="http://www.apollo.lv" target="a"&gt;Apollo&lt;/a&gt;</a:t>
            </a:r>
          </a:p>
          <a:p>
            <a:endParaRPr lang="en-US" dirty="0"/>
          </a:p>
        </p:txBody>
      </p:sp>
      <p:sp>
        <p:nvSpPr>
          <p:cNvPr id="5" name="Multiply 4"/>
          <p:cNvSpPr/>
          <p:nvPr/>
        </p:nvSpPr>
        <p:spPr>
          <a:xfrm>
            <a:off x="179512" y="2276872"/>
            <a:ext cx="3816424" cy="396044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091" y="1268760"/>
            <a:ext cx="2028825" cy="366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15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HTML5 un 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275040" cy="4853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&lt;!DOCTYPE html&gt;</a:t>
            </a:r>
          </a:p>
          <a:p>
            <a:pPr marL="0" indent="0">
              <a:buNone/>
            </a:pPr>
            <a:r>
              <a:rPr lang="en-US" sz="1200" dirty="0"/>
              <a:t>&lt;html</a:t>
            </a:r>
            <a:r>
              <a:rPr lang="en-US" sz="1200" dirty="0" smtClean="0"/>
              <a:t>&gt;&lt;</a:t>
            </a:r>
            <a:r>
              <a:rPr lang="en-US" sz="1200" dirty="0"/>
              <a:t>head</a:t>
            </a:r>
            <a:r>
              <a:rPr lang="en-US" sz="1200" dirty="0" smtClean="0"/>
              <a:t>&gt;</a:t>
            </a:r>
            <a:r>
              <a:rPr lang="lv-LV" sz="1200" dirty="0" smtClean="0"/>
              <a:t> </a:t>
            </a:r>
            <a:r>
              <a:rPr lang="en-US" sz="1200" dirty="0" smtClean="0"/>
              <a:t>&lt;</a:t>
            </a:r>
            <a:r>
              <a:rPr lang="en-US" sz="1200" dirty="0"/>
              <a:t>style&gt;</a:t>
            </a:r>
          </a:p>
          <a:p>
            <a:pPr marL="0" indent="0">
              <a:buNone/>
            </a:pPr>
            <a:r>
              <a:rPr lang="en-US" sz="1200" dirty="0" smtClean="0"/>
              <a:t>section{width:100</a:t>
            </a:r>
            <a:r>
              <a:rPr lang="en-US" sz="1200" dirty="0"/>
              <a:t>%;height:600px</a:t>
            </a:r>
            <a:r>
              <a:rPr lang="en-US" sz="1200" dirty="0" smtClean="0"/>
              <a:t>;}</a:t>
            </a:r>
            <a:r>
              <a:rPr lang="en-US" sz="1200" dirty="0"/>
              <a:t>	</a:t>
            </a:r>
            <a:r>
              <a:rPr lang="en-US" sz="1200" dirty="0" err="1"/>
              <a:t>nav</a:t>
            </a:r>
            <a:r>
              <a:rPr lang="en-US" sz="1200" dirty="0"/>
              <a:t>{width:100%;</a:t>
            </a:r>
            <a:r>
              <a:rPr lang="en-US" sz="1200" dirty="0" smtClean="0"/>
              <a:t>height:5</a:t>
            </a:r>
            <a:r>
              <a:rPr lang="lv-LV" sz="1200" dirty="0" smtClean="0"/>
              <a:t> </a:t>
            </a:r>
            <a:r>
              <a:rPr lang="en-US" sz="1200" dirty="0" smtClean="0"/>
              <a:t>object{width:100</a:t>
            </a:r>
            <a:r>
              <a:rPr lang="en-US" sz="1200" dirty="0"/>
              <a:t>%;height:600px</a:t>
            </a:r>
            <a:r>
              <a:rPr lang="en-US" sz="1200" dirty="0" smtClean="0"/>
              <a:t>;};</a:t>
            </a:r>
            <a:r>
              <a:rPr lang="lv-LV" sz="1200" dirty="0" smtClean="0"/>
              <a:t>  </a:t>
            </a:r>
            <a:r>
              <a:rPr lang="en-US" sz="1200" dirty="0" smtClean="0"/>
              <a:t>&lt;/</a:t>
            </a:r>
            <a:r>
              <a:rPr lang="en-US" sz="1200" dirty="0"/>
              <a:t>style&gt;</a:t>
            </a:r>
          </a:p>
          <a:p>
            <a:pPr marL="0" indent="0">
              <a:buNone/>
            </a:pPr>
            <a:r>
              <a:rPr lang="en-US" sz="1200" b="1" dirty="0"/>
              <a:t>&lt;script type="text/</a:t>
            </a:r>
            <a:r>
              <a:rPr lang="en-US" sz="1200" b="1" dirty="0" err="1"/>
              <a:t>javascript</a:t>
            </a:r>
            <a:r>
              <a:rPr lang="en-US" sz="1200" b="1" dirty="0"/>
              <a:t>"&gt;</a:t>
            </a:r>
          </a:p>
          <a:p>
            <a:pPr marL="0" indent="0">
              <a:buNone/>
            </a:pPr>
            <a:r>
              <a:rPr lang="en-US" sz="1200" dirty="0"/>
              <a:t>// written by: </a:t>
            </a:r>
            <a:r>
              <a:rPr lang="en-US" sz="1200" dirty="0" err="1"/>
              <a:t>Coothead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/>
              <a:t>function </a:t>
            </a:r>
            <a:r>
              <a:rPr lang="en-US" sz="1200" b="1" dirty="0" err="1"/>
              <a:t>updateObjectIframe</a:t>
            </a:r>
            <a:r>
              <a:rPr lang="en-US" sz="1200" b="1" dirty="0"/>
              <a:t>(which){</a:t>
            </a:r>
          </a:p>
          <a:p>
            <a:pPr marL="0" indent="0">
              <a:buNone/>
            </a:pPr>
            <a:r>
              <a:rPr lang="en-US" sz="1200" b="1" dirty="0"/>
              <a:t>    </a:t>
            </a:r>
            <a:r>
              <a:rPr lang="en-US" sz="1200" b="1" dirty="0" err="1"/>
              <a:t>document.getElementById</a:t>
            </a:r>
            <a:r>
              <a:rPr lang="en-US" sz="1200" b="1" dirty="0"/>
              <a:t>('one').</a:t>
            </a:r>
            <a:r>
              <a:rPr lang="en-US" sz="1200" b="1" dirty="0" err="1"/>
              <a:t>innerHTML</a:t>
            </a:r>
            <a:r>
              <a:rPr lang="en-US" sz="1200" b="1" dirty="0"/>
              <a:t> = '&lt;'+'object id="foo" name="foo" type="text/html" data="'+</a:t>
            </a:r>
            <a:r>
              <a:rPr lang="en-US" sz="1200" b="1" dirty="0" err="1"/>
              <a:t>which.href</a:t>
            </a:r>
            <a:r>
              <a:rPr lang="en-US" sz="1200" b="1" dirty="0"/>
              <a:t>+'"&gt;&lt;\/object&gt;';</a:t>
            </a:r>
          </a:p>
          <a:p>
            <a:pPr marL="0" indent="0">
              <a:buNone/>
            </a:pPr>
            <a:r>
              <a:rPr lang="en-US" sz="1200" b="1" dirty="0"/>
              <a:t>}</a:t>
            </a:r>
          </a:p>
          <a:p>
            <a:pPr marL="0" indent="0">
              <a:buNone/>
            </a:pPr>
            <a:r>
              <a:rPr lang="en-US" sz="1200" b="1" dirty="0"/>
              <a:t>&lt;/script</a:t>
            </a:r>
            <a:r>
              <a:rPr lang="en-US" sz="1200" b="1" dirty="0" smtClean="0"/>
              <a:t>&gt;</a:t>
            </a:r>
            <a:r>
              <a:rPr lang="lv-LV" sz="1200" b="1" dirty="0" smtClean="0"/>
              <a:t> </a:t>
            </a:r>
            <a:r>
              <a:rPr lang="en-US" sz="1200" dirty="0" smtClean="0"/>
              <a:t>&lt;/</a:t>
            </a:r>
            <a:r>
              <a:rPr lang="en-US" sz="1200" dirty="0"/>
              <a:t>head&gt;</a:t>
            </a:r>
          </a:p>
          <a:p>
            <a:pPr marL="0" indent="0">
              <a:buNone/>
            </a:pPr>
            <a:r>
              <a:rPr lang="en-US" sz="1200" dirty="0"/>
              <a:t>&lt;body&gt;</a:t>
            </a:r>
          </a:p>
          <a:p>
            <a:pPr marL="0" indent="0">
              <a:buNone/>
            </a:pPr>
            <a:r>
              <a:rPr lang="en-US" sz="1200" dirty="0"/>
              <a:t>&lt;</a:t>
            </a:r>
            <a:r>
              <a:rPr lang="en-US" sz="1200" dirty="0" err="1"/>
              <a:t>nav</a:t>
            </a:r>
            <a:r>
              <a:rPr lang="en-US" sz="1200" dirty="0"/>
              <a:t>&gt;</a:t>
            </a:r>
          </a:p>
          <a:p>
            <a:pPr marL="0" indent="0">
              <a:buNone/>
            </a:pPr>
            <a:r>
              <a:rPr lang="en-US" sz="1200" dirty="0"/>
              <a:t>&lt;a </a:t>
            </a:r>
            <a:r>
              <a:rPr lang="en-US" sz="1200" dirty="0" err="1"/>
              <a:t>href</a:t>
            </a:r>
            <a:r>
              <a:rPr lang="en-US" sz="1200" dirty="0"/>
              <a:t>="http://www.draugiem.lv" </a:t>
            </a:r>
            <a:r>
              <a:rPr lang="en-US" sz="1200" dirty="0" err="1"/>
              <a:t>onclick</a:t>
            </a:r>
            <a:r>
              <a:rPr lang="en-US" sz="1200" dirty="0"/>
              <a:t>="</a:t>
            </a:r>
            <a:r>
              <a:rPr lang="en-US" sz="1200" dirty="0" err="1"/>
              <a:t>updateObjectIframe</a:t>
            </a:r>
            <a:r>
              <a:rPr lang="en-US" sz="1200" dirty="0"/>
              <a:t>(this); return false;"&gt;</a:t>
            </a:r>
            <a:r>
              <a:rPr lang="en-US" sz="1200" dirty="0" err="1"/>
              <a:t>Draugiem</a:t>
            </a:r>
            <a:r>
              <a:rPr lang="en-US" sz="1200" dirty="0"/>
              <a:t>&lt;/a&gt;</a:t>
            </a:r>
          </a:p>
          <a:p>
            <a:pPr marL="0" indent="0">
              <a:buNone/>
            </a:pPr>
            <a:r>
              <a:rPr lang="en-US" sz="1200" dirty="0"/>
              <a:t>&lt;a </a:t>
            </a:r>
            <a:r>
              <a:rPr lang="en-US" sz="1200" dirty="0" err="1"/>
              <a:t>href</a:t>
            </a:r>
            <a:r>
              <a:rPr lang="en-US" sz="1200" dirty="0"/>
              <a:t>="http://www.apollo.lv" </a:t>
            </a:r>
            <a:r>
              <a:rPr lang="en-US" sz="1200" dirty="0" err="1"/>
              <a:t>onclick</a:t>
            </a:r>
            <a:r>
              <a:rPr lang="en-US" sz="1200" dirty="0"/>
              <a:t>="</a:t>
            </a:r>
            <a:r>
              <a:rPr lang="en-US" sz="1200" dirty="0" err="1"/>
              <a:t>updateObjectIframe</a:t>
            </a:r>
            <a:r>
              <a:rPr lang="en-US" sz="1200" dirty="0"/>
              <a:t>(this); return false;"&gt;Apollo&lt;/a&gt;</a:t>
            </a:r>
          </a:p>
          <a:p>
            <a:pPr marL="0" indent="0">
              <a:buNone/>
            </a:pPr>
            <a:r>
              <a:rPr lang="en-US" sz="1200" dirty="0"/>
              <a:t>&lt;/</a:t>
            </a:r>
            <a:r>
              <a:rPr lang="en-US" sz="1200" dirty="0" err="1"/>
              <a:t>nav</a:t>
            </a:r>
            <a:r>
              <a:rPr lang="en-US" sz="1200" dirty="0"/>
              <a:t>&gt;</a:t>
            </a:r>
          </a:p>
          <a:p>
            <a:pPr marL="0" indent="0">
              <a:buNone/>
            </a:pPr>
            <a:r>
              <a:rPr lang="en-US" sz="1200" dirty="0"/>
              <a:t>&lt;section id="one"&gt;</a:t>
            </a:r>
          </a:p>
          <a:p>
            <a:pPr marL="0" indent="0">
              <a:buNone/>
            </a:pPr>
            <a:r>
              <a:rPr lang="en-US" sz="1200" dirty="0"/>
              <a:t>&lt;object id="foo" name="foo" type="text/html" data="http://w3schools.com"&gt;&lt;/object&gt;</a:t>
            </a:r>
          </a:p>
          <a:p>
            <a:pPr marL="0" indent="0">
              <a:buNone/>
            </a:pPr>
            <a:r>
              <a:rPr lang="en-US" sz="1200" dirty="0"/>
              <a:t>&lt;/section&gt;</a:t>
            </a:r>
          </a:p>
          <a:p>
            <a:pPr marL="0" indent="0">
              <a:buNone/>
            </a:pPr>
            <a:r>
              <a:rPr lang="en-US" sz="1200" dirty="0"/>
              <a:t>&lt;/body</a:t>
            </a:r>
            <a:r>
              <a:rPr lang="en-US" sz="1200" dirty="0" smtClean="0"/>
              <a:t>&gt;&lt;/</a:t>
            </a:r>
            <a:r>
              <a:rPr lang="en-US" sz="1200" dirty="0"/>
              <a:t>html&gt;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00806"/>
            <a:ext cx="215265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61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HTML5 formas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8856" cy="4637112"/>
          </a:xfrm>
        </p:spPr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en-US" dirty="0"/>
              <a:t>&lt;!DOCTYPE html&gt;</a:t>
            </a:r>
          </a:p>
          <a:p>
            <a:pPr marL="118872" indent="0">
              <a:buNone/>
            </a:pPr>
            <a:r>
              <a:rPr lang="en-US" dirty="0"/>
              <a:t>&lt;html&gt;</a:t>
            </a:r>
          </a:p>
          <a:p>
            <a:pPr marL="118872" indent="0">
              <a:buNone/>
            </a:pPr>
            <a:r>
              <a:rPr lang="en-US" dirty="0"/>
              <a:t>&lt;body&gt;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/>
              <a:t>&lt;form action="demo_form.asp"&gt;</a:t>
            </a:r>
          </a:p>
          <a:p>
            <a:pPr marL="118872" indent="0">
              <a:buNone/>
            </a:pPr>
            <a:r>
              <a:rPr lang="en-US" dirty="0"/>
              <a:t>  Birthday: &lt;input type="</a:t>
            </a:r>
            <a:r>
              <a:rPr lang="en-US" b="1" dirty="0"/>
              <a:t>date</a:t>
            </a:r>
            <a:r>
              <a:rPr lang="en-US" dirty="0"/>
              <a:t>" name="</a:t>
            </a:r>
            <a:r>
              <a:rPr lang="en-US" dirty="0" err="1"/>
              <a:t>bday</a:t>
            </a:r>
            <a:r>
              <a:rPr lang="en-US" dirty="0"/>
              <a:t>"&gt;</a:t>
            </a:r>
          </a:p>
          <a:p>
            <a:pPr marL="118872" indent="0">
              <a:buNone/>
            </a:pPr>
            <a:r>
              <a:rPr lang="en-US" dirty="0"/>
              <a:t>  &lt;input type="submit"&gt;</a:t>
            </a:r>
          </a:p>
          <a:p>
            <a:pPr marL="118872" indent="0">
              <a:buNone/>
            </a:pPr>
            <a:r>
              <a:rPr lang="en-US" dirty="0"/>
              <a:t>&lt;/form&gt;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/>
              <a:t>&lt;/body&gt;</a:t>
            </a:r>
          </a:p>
          <a:p>
            <a:pPr marL="118872" indent="0">
              <a:buNone/>
            </a:pPr>
            <a:r>
              <a:rPr lang="en-US" dirty="0"/>
              <a:t>&lt;/html&gt;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32385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96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Formas un 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772816"/>
            <a:ext cx="4618856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&lt;!DOCTYPE html&gt;</a:t>
            </a:r>
          </a:p>
          <a:p>
            <a:pPr marL="0" indent="0">
              <a:buNone/>
            </a:pPr>
            <a:r>
              <a:rPr lang="en-US" dirty="0"/>
              <a:t>&lt;html&gt;</a:t>
            </a:r>
          </a:p>
          <a:p>
            <a:pPr marL="0" indent="0">
              <a:buNone/>
            </a:pPr>
            <a:r>
              <a:rPr lang="en-US" dirty="0"/>
              <a:t>&lt;body&gt;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form action="demo_form.asp"&gt;</a:t>
            </a:r>
          </a:p>
          <a:p>
            <a:pPr marL="0" indent="0">
              <a:buNone/>
            </a:pPr>
            <a:r>
              <a:rPr lang="en-US" dirty="0"/>
              <a:t>  Birthday: </a:t>
            </a: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input type="date" name="</a:t>
            </a:r>
            <a:r>
              <a:rPr lang="en-US" dirty="0" err="1"/>
              <a:t>bday</a:t>
            </a:r>
            <a:r>
              <a:rPr lang="en-US" dirty="0"/>
              <a:t>"&gt;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&lt;</a:t>
            </a:r>
            <a:r>
              <a:rPr lang="en-US" dirty="0"/>
              <a:t>input type="submit"&gt;</a:t>
            </a:r>
          </a:p>
          <a:p>
            <a:pPr marL="0" indent="0">
              <a:buNone/>
            </a:pPr>
            <a:r>
              <a:rPr lang="en-US" dirty="0"/>
              <a:t>&lt;input type="button" value="gads"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onclick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=alert((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bday.value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).substring(0,4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</a:t>
            </a:r>
            <a:r>
              <a:rPr lang="en-US" sz="2400" dirty="0" smtClean="0"/>
              <a:t>&gt;</a:t>
            </a:r>
            <a:endParaRPr lang="lv-LV" sz="2400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/>
              <a:t>form&gt;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/>
              <a:t>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4114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05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Tas vēl nav viss..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7715200" cy="4623816"/>
          </a:xfrm>
        </p:spPr>
        <p:txBody>
          <a:bodyPr>
            <a:normAutofit fontScale="77500" lnSpcReduction="20000"/>
          </a:bodyPr>
          <a:lstStyle/>
          <a:p>
            <a:r>
              <a:rPr lang="lv-LV" dirty="0" smtClean="0"/>
              <a:t>Ģeolokācija</a:t>
            </a:r>
          </a:p>
          <a:p>
            <a:r>
              <a:rPr lang="lv-LV" dirty="0" smtClean="0"/>
              <a:t>&lt;svg&gt; - vektoru grafika</a:t>
            </a:r>
          </a:p>
          <a:p>
            <a:r>
              <a:rPr lang="lv-LV" dirty="0" smtClean="0"/>
              <a:t>Drag and drop</a:t>
            </a:r>
          </a:p>
          <a:p>
            <a:r>
              <a:rPr lang="lv-LV" dirty="0" smtClean="0"/>
              <a:t>Saglabāšanas iespējas</a:t>
            </a:r>
          </a:p>
          <a:p>
            <a:r>
              <a:rPr lang="lv-LV" dirty="0" smtClean="0"/>
              <a:t>Fona režīms</a:t>
            </a:r>
          </a:p>
          <a:p>
            <a:r>
              <a:rPr lang="lv-LV" dirty="0" smtClean="0"/>
              <a:t>Jauni stila elementi – rāmji, ēnas u.c.</a:t>
            </a:r>
          </a:p>
          <a:p>
            <a:pPr marL="457200" lvl="1" indent="0">
              <a:buNone/>
            </a:pPr>
            <a:r>
              <a:rPr lang="en-US" dirty="0"/>
              <a:t>body {</a:t>
            </a:r>
          </a:p>
          <a:p>
            <a:pPr marL="457200" lvl="1" indent="0">
              <a:buNone/>
            </a:pPr>
            <a:r>
              <a:rPr lang="lv-LV" dirty="0" smtClean="0"/>
              <a:t>   </a:t>
            </a:r>
            <a:r>
              <a:rPr lang="en-US" dirty="0" err="1" smtClean="0"/>
              <a:t>border-image:url</a:t>
            </a:r>
            <a:r>
              <a:rPr lang="en-US" dirty="0" smtClean="0"/>
              <a:t>(border.png</a:t>
            </a:r>
            <a:r>
              <a:rPr lang="en-US" dirty="0"/>
              <a:t>) 90 60 round;</a:t>
            </a:r>
          </a:p>
          <a:p>
            <a:pPr marL="457200" lvl="1" indent="0">
              <a:buNone/>
            </a:pPr>
            <a:r>
              <a:rPr lang="en-US" dirty="0"/>
              <a:t> -</a:t>
            </a:r>
            <a:r>
              <a:rPr lang="en-US" dirty="0" err="1"/>
              <a:t>moz-border-image:url</a:t>
            </a:r>
            <a:r>
              <a:rPr lang="en-US" dirty="0"/>
              <a:t>(border.png) 90 60 round; /* Old Firefox */</a:t>
            </a:r>
          </a:p>
          <a:p>
            <a:pPr marL="457200" lvl="1" indent="0">
              <a:buNone/>
            </a:pPr>
            <a:r>
              <a:rPr lang="en-US" dirty="0"/>
              <a:t> -</a:t>
            </a:r>
            <a:r>
              <a:rPr lang="en-US" dirty="0" err="1"/>
              <a:t>webkit-border-image:url</a:t>
            </a:r>
            <a:r>
              <a:rPr lang="en-US" dirty="0"/>
              <a:t>(border.png) 90 60 round; /* Safari and </a:t>
            </a:r>
            <a:r>
              <a:rPr lang="lv-LV" dirty="0" smtClean="0"/>
              <a:t>   </a:t>
            </a:r>
            <a:r>
              <a:rPr lang="en-US" dirty="0" smtClean="0"/>
              <a:t>Chrome </a:t>
            </a:r>
            <a:r>
              <a:rPr lang="en-US" dirty="0"/>
              <a:t>*/</a:t>
            </a:r>
          </a:p>
          <a:p>
            <a:pPr marL="457200" lvl="1" indent="0">
              <a:buNone/>
            </a:pPr>
            <a:r>
              <a:rPr lang="en-US" dirty="0"/>
              <a:t> -</a:t>
            </a:r>
            <a:r>
              <a:rPr lang="en-US" dirty="0" err="1"/>
              <a:t>o-border-image:url</a:t>
            </a:r>
            <a:r>
              <a:rPr lang="en-US" dirty="0"/>
              <a:t>(border.png) 90 60 round; /* Opera */</a:t>
            </a:r>
          </a:p>
          <a:p>
            <a:pPr marL="457200" lvl="1" indent="0">
              <a:buNone/>
            </a:pPr>
            <a:r>
              <a:rPr lang="en-US" dirty="0"/>
              <a:t>}</a:t>
            </a:r>
          </a:p>
          <a:p>
            <a:pPr marL="457200" lvl="1" indent="0">
              <a:buNone/>
            </a:pPr>
            <a:r>
              <a:rPr lang="en-US" dirty="0"/>
              <a:t>p{</a:t>
            </a:r>
          </a:p>
          <a:p>
            <a:pPr marL="457200" lvl="1" indent="0">
              <a:buNone/>
            </a:pPr>
            <a:r>
              <a:rPr lang="en-US" dirty="0"/>
              <a:t>		text-shadow: 0.5em </a:t>
            </a:r>
            <a:r>
              <a:rPr lang="en-US" dirty="0" err="1"/>
              <a:t>0.5em</a:t>
            </a:r>
            <a:r>
              <a:rPr lang="en-US" dirty="0"/>
              <a:t> 0.2em #000;</a:t>
            </a:r>
          </a:p>
          <a:p>
            <a:pPr marL="457200" lvl="1" indent="0">
              <a:buNone/>
            </a:pPr>
            <a:r>
              <a:rPr lang="en-US" dirty="0"/>
              <a:t>}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662" y="1628800"/>
            <a:ext cx="2696713" cy="181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47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Izmantotie materiāli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87624" y="2276872"/>
            <a:ext cx="51845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w3schools.com</a:t>
            </a:r>
            <a:endParaRPr lang="lv-LV" sz="3200" dirty="0" smtClean="0"/>
          </a:p>
          <a:p>
            <a:r>
              <a:rPr lang="en-US" sz="3200" dirty="0" smtClean="0"/>
              <a:t>www.html5rocks.com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681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521</TotalTime>
  <Words>1034</Words>
  <Application>Microsoft Office PowerPoint</Application>
  <PresentationFormat>On-screen Show (4:3)</PresentationFormat>
  <Paragraphs>230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Module</vt:lpstr>
      <vt:lpstr>HTML5 un CSS3 skolā</vt:lpstr>
      <vt:lpstr>HTML5 – standarts no 2014.gada</vt:lpstr>
      <vt:lpstr>HTML5 – īss piemērs</vt:lpstr>
      <vt:lpstr>HTML5 jaunās iespējas</vt:lpstr>
      <vt:lpstr>HTML5 &lt;canvas&gt;</vt:lpstr>
      <vt:lpstr>HTM5 &lt;video&gt; un &lt;audio&gt;</vt:lpstr>
      <vt:lpstr>HTML5 lapas dalījuma tagi</vt:lpstr>
      <vt:lpstr>HTML5 lapas dalījuma tagi – bez stila</vt:lpstr>
      <vt:lpstr>HTML5 lapas dalījums - ar stilu</vt:lpstr>
      <vt:lpstr>Nav pārnesti no HTML 4.01 uz HTML5</vt:lpstr>
      <vt:lpstr>Piemērs – kā bija font.html</vt:lpstr>
      <vt:lpstr>Piemērs ar HTML5 un CSS3 - fontCSS3.html</vt:lpstr>
      <vt:lpstr>Piemērs ar HTML5 un CSS3 - fontCSS3.html</vt:lpstr>
      <vt:lpstr>Piemērs ar ietvariem – kā bija </vt:lpstr>
      <vt:lpstr>HTML5 un JavaScript</vt:lpstr>
      <vt:lpstr>HTML5 formas</vt:lpstr>
      <vt:lpstr>Formas un JavaScript</vt:lpstr>
      <vt:lpstr>Tas vēl nav viss..</vt:lpstr>
      <vt:lpstr>Izmantotie materiāli</vt:lpstr>
    </vt:vector>
  </TitlesOfParts>
  <Company>maja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HTML5 un CSS3 skolā</dc:title>
  <dc:creator>aija</dc:creator>
  <cp:lastModifiedBy>aija</cp:lastModifiedBy>
  <cp:revision>32</cp:revision>
  <dcterms:created xsi:type="dcterms:W3CDTF">2013-08-17T04:48:21Z</dcterms:created>
  <dcterms:modified xsi:type="dcterms:W3CDTF">2013-08-20T18:03:45Z</dcterms:modified>
</cp:coreProperties>
</file>