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9" r:id="rId2"/>
  </p:sldMasterIdLst>
  <p:notesMasterIdLst>
    <p:notesMasterId r:id="rId28"/>
  </p:notesMasterIdLst>
  <p:sldIdLst>
    <p:sldId id="256" r:id="rId3"/>
    <p:sldId id="342" r:id="rId4"/>
    <p:sldId id="322" r:id="rId5"/>
    <p:sldId id="338" r:id="rId6"/>
    <p:sldId id="339" r:id="rId7"/>
    <p:sldId id="304" r:id="rId8"/>
    <p:sldId id="284" r:id="rId9"/>
    <p:sldId id="341" r:id="rId10"/>
    <p:sldId id="310" r:id="rId11"/>
    <p:sldId id="340" r:id="rId12"/>
    <p:sldId id="343" r:id="rId13"/>
    <p:sldId id="308" r:id="rId14"/>
    <p:sldId id="344" r:id="rId15"/>
    <p:sldId id="327" r:id="rId16"/>
    <p:sldId id="306" r:id="rId17"/>
    <p:sldId id="328" r:id="rId18"/>
    <p:sldId id="333" r:id="rId19"/>
    <p:sldId id="346" r:id="rId20"/>
    <p:sldId id="334" r:id="rId21"/>
    <p:sldId id="335" r:id="rId22"/>
    <p:sldId id="336" r:id="rId23"/>
    <p:sldId id="330" r:id="rId24"/>
    <p:sldId id="331" r:id="rId25"/>
    <p:sldId id="345" r:id="rId26"/>
    <p:sldId id="332" r:id="rId27"/>
  </p:sldIdLst>
  <p:sldSz cx="9144000" cy="6858000" type="screen4x3"/>
  <p:notesSz cx="6858000" cy="9144000"/>
  <p:defaultTextStyle>
    <a:lvl1pPr marL="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lv-LV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6600"/>
    <a:srgbClr val="FFFF66"/>
    <a:srgbClr val="777777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9" autoAdjust="0"/>
    <p:restoredTop sz="94595" autoAdjust="0"/>
  </p:normalViewPr>
  <p:slideViewPr>
    <p:cSldViewPr>
      <p:cViewPr varScale="1">
        <p:scale>
          <a:sx n="123" d="100"/>
          <a:sy n="123" d="100"/>
        </p:scale>
        <p:origin x="-61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lv-LV" sz="1200"/>
            </a:lvl1pPr>
            <a:extLst/>
          </a:lstStyle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lv-LV" sz="1200"/>
            </a:lvl1pPr>
            <a:extLst/>
          </a:lstStyle>
          <a:p>
            <a:fld id="{C238408C-6839-46EE-8131-EDA75C487F2E}" type="datetimeFigureOut">
              <a:rPr/>
              <a:pPr/>
              <a:t>30.06.2006.</a:t>
            </a:fld>
            <a:endParaRPr lang="lv-LV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lv-LV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lv-LV"/>
              <a:t>Klikšķis, lai rediģētu teksta stilu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lv-LV" sz="1200"/>
            </a:lvl1pPr>
            <a:extLst/>
          </a:lstStyle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lv-LV" sz="1200"/>
            </a:lvl1pPr>
            <a:extLst/>
          </a:lstStyle>
          <a:p>
            <a:fld id="{87D77045-401A-4D5E-BFE3-54C21A8A6634}" type="slidenum">
              <a:rPr/>
              <a:pPr/>
              <a:t>‹#›</a:t>
            </a:fld>
            <a:endParaRPr lang="lv-LV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lv-LV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lv-LV" smtClean="0"/>
              <a:pPr/>
              <a:t>1</a:t>
            </a:fld>
            <a:endParaRPr lang="lv-LV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27" name="Shape 26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lv-LV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/>
              <a:pPr/>
              <a:t>‹#›</a:t>
            </a:fld>
            <a:endParaRPr kumimoji="0" lang="lv-LV" dirty="0"/>
          </a:p>
        </p:txBody>
      </p:sp>
      <p:sp>
        <p:nvSpPr>
          <p:cNvPr id="45" name="Rectangle 44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lv-LV" sz="380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lv-LV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lv-LV" smtClean="0"/>
              <a:t>Noklikšķiniet, lai rediģētu šablona apakšvirsraksta stilu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scene3d>
              <a:camera prst="orthographicFront"/>
              <a:lightRig rig="threePt" dir="t">
                <a:rot lat="0" lon="0" rev="3600000"/>
              </a:lightRig>
            </a:scene3d>
            <a:sp3d prstMaterial="matte">
              <a:bevelT w="6350" h="0" prst="relaxedInset"/>
              <a:contourClr>
                <a:schemeClr val="bg1"/>
              </a:contourClr>
            </a:sp3d>
          </a:bodyPr>
          <a:lstStyle>
            <a:lvl1pPr algn="l" eaLnBrk="1" latinLnBrk="0" hangingPunct="1">
              <a:buNone/>
              <a:defRPr kumimoji="0" lang="lv-LV" sz="4000" b="1" cap="all" spc="0" baseline="0">
                <a:ln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extLst/>
          </a:lstStyle>
          <a:p>
            <a:pPr eaLnBrk="1" latinLnBrk="0" hangingPunct="1"/>
            <a:r>
              <a:rPr lang="lv-LV" dirty="0" smtClean="0"/>
              <a:t>Rediģēt šablona virsraksta stilu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 eaLnBrk="1" latinLnBrk="0" hangingPunct="1">
              <a:buNone/>
              <a:defRPr kumimoji="0" lang="lv-LV" sz="2000">
                <a:solidFill>
                  <a:schemeClr val="tx2"/>
                </a:solidFill>
                <a:effectLst/>
              </a:defRPr>
            </a:lvl1pPr>
            <a:lvl2pPr eaLnBrk="1" latinLnBrk="0" hangingPunct="1">
              <a:buNone/>
              <a:defRPr kumimoji="0" lang="lv-LV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lv-LV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lv-LV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lv-LV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lv-LV" dirty="0" smtClean="0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lv-LV" dirty="0" smtClean="0"/>
              <a:t>2011.gada 24.maijs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r>
              <a:rPr lang="lv-LV" dirty="0" smtClean="0"/>
              <a:t>Ventspils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elāgots izkārto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FigureOut">
              <a:rPr kumimoji="0" lang="lv-LV" smtClean="0">
                <a:solidFill>
                  <a:schemeClr val="tx2"/>
                </a:solidFill>
              </a:rPr>
              <a:pPr/>
              <a:t>2013.08.20.</a:t>
            </a:fld>
            <a:endParaRPr kumimoji="0" lang="lv-LV" sz="1100" dirty="0">
              <a:solidFill>
                <a:schemeClr val="tx2"/>
              </a:solidFill>
            </a:endParaRPr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lv-LV" sz="1100" dirty="0">
              <a:solidFill>
                <a:schemeClr val="tx2"/>
              </a:solidFill>
            </a:endParaRP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72AC53DF-4216-466D-99A7-94400E6C2A25}" type="slidenum">
              <a:rPr kumimoji="0" lang="lv-LV" sz="1200" smtClean="0">
                <a:solidFill>
                  <a:schemeClr val="tx2"/>
                </a:solidFill>
              </a:rPr>
              <a:pPr algn="l"/>
              <a:t>‹#›</a:t>
            </a:fld>
            <a:endParaRPr kumimoji="0" lang="lv-LV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lv-LV" sz="2000"/>
            </a:lvl1pPr>
            <a:lvl2pPr eaLnBrk="1" latinLnBrk="0" hangingPunct="1">
              <a:defRPr kumimoji="0" lang="lv-LV" sz="2400"/>
            </a:lvl2pPr>
            <a:lvl3pPr eaLnBrk="1" latinLnBrk="0" hangingPunct="1">
              <a:defRPr kumimoji="0" lang="lv-LV" sz="2000"/>
            </a:lvl3pPr>
            <a:lvl4pPr eaLnBrk="1" latinLnBrk="0" hangingPunct="1">
              <a:defRPr kumimoji="0" lang="lv-LV" sz="1800"/>
            </a:lvl4pPr>
            <a:lvl5pPr eaLnBrk="1" latinLnBrk="0" hangingPunct="1">
              <a:defRPr kumimoji="0" lang="lv-LV"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 eaLnBrk="1" latinLnBrk="0" hangingPunct="1">
              <a:defRPr kumimoji="0" lang="lv-LV" sz="2800"/>
            </a:lvl1pPr>
            <a:lvl2pPr eaLnBrk="1" latinLnBrk="0" hangingPunct="1">
              <a:defRPr kumimoji="0" lang="lv-LV" sz="2400"/>
            </a:lvl2pPr>
            <a:lvl3pPr eaLnBrk="1" latinLnBrk="0" hangingPunct="1">
              <a:defRPr kumimoji="0" lang="lv-LV" sz="2000"/>
            </a:lvl3pPr>
            <a:lvl4pPr eaLnBrk="1" latinLnBrk="0" hangingPunct="1">
              <a:defRPr kumimoji="0" lang="lv-LV" sz="1800"/>
            </a:lvl4pPr>
            <a:lvl5pPr eaLnBrk="1" latinLnBrk="0" hangingPunct="1">
              <a:defRPr kumimoji="0" lang="lv-LV"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 eaLnBrk="1" latinLnBrk="0" hangingPunct="1">
              <a:defRPr kumimoji="0" lang="lv-LV" sz="400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lv-LV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lv-LV" sz="2000" b="1"/>
            </a:lvl2pPr>
            <a:lvl3pPr eaLnBrk="1" latinLnBrk="0" hangingPunct="1">
              <a:buNone/>
              <a:defRPr kumimoji="0" lang="lv-LV" sz="1800" b="1"/>
            </a:lvl3pPr>
            <a:lvl4pPr eaLnBrk="1" latinLnBrk="0" hangingPunct="1">
              <a:buNone/>
              <a:defRPr kumimoji="0" lang="lv-LV" sz="1600" b="1"/>
            </a:lvl4pPr>
            <a:lvl5pPr eaLnBrk="1" latinLnBrk="0" hangingPunct="1">
              <a:buNone/>
              <a:defRPr kumimoji="0" lang="lv-LV" sz="1600" b="1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lv-LV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lv-LV" sz="2000" b="1"/>
            </a:lvl2pPr>
            <a:lvl3pPr eaLnBrk="1" latinLnBrk="0" hangingPunct="1">
              <a:buNone/>
              <a:defRPr kumimoji="0" lang="lv-LV" sz="1800" b="1"/>
            </a:lvl3pPr>
            <a:lvl4pPr eaLnBrk="1" latinLnBrk="0" hangingPunct="1">
              <a:buNone/>
              <a:defRPr kumimoji="0" lang="lv-LV" sz="1600" b="1"/>
            </a:lvl4pPr>
            <a:lvl5pPr eaLnBrk="1" latinLnBrk="0" hangingPunct="1">
              <a:buNone/>
              <a:defRPr kumimoji="0" lang="lv-LV" sz="1600" b="1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lv-LV" sz="2400"/>
            </a:lvl1pPr>
            <a:lvl2pPr eaLnBrk="1" latinLnBrk="0" hangingPunct="1">
              <a:defRPr kumimoji="0" lang="lv-LV" sz="2000"/>
            </a:lvl2pPr>
            <a:lvl3pPr eaLnBrk="1" latinLnBrk="0" hangingPunct="1">
              <a:defRPr kumimoji="0" lang="lv-LV" sz="1800"/>
            </a:lvl3pPr>
            <a:lvl4pPr eaLnBrk="1" latinLnBrk="0" hangingPunct="1">
              <a:defRPr kumimoji="0" lang="lv-LV" sz="1600"/>
            </a:lvl4pPr>
            <a:lvl5pPr eaLnBrk="1" latinLnBrk="0" hangingPunct="1">
              <a:defRPr kumimoji="0" lang="lv-LV"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 eaLnBrk="1" latinLnBrk="0" hangingPunct="1">
              <a:defRPr kumimoji="0" lang="lv-LV" sz="2400"/>
            </a:lvl1pPr>
            <a:lvl2pPr eaLnBrk="1" latinLnBrk="0" hangingPunct="1">
              <a:defRPr kumimoji="0" lang="lv-LV" sz="2000"/>
            </a:lvl2pPr>
            <a:lvl3pPr eaLnBrk="1" latinLnBrk="0" hangingPunct="1">
              <a:defRPr kumimoji="0" lang="lv-LV" sz="1800"/>
            </a:lvl3pPr>
            <a:lvl4pPr eaLnBrk="1" latinLnBrk="0" hangingPunct="1">
              <a:defRPr kumimoji="0" lang="lv-LV" sz="1600"/>
            </a:lvl4pPr>
            <a:lvl5pPr eaLnBrk="1" latinLnBrk="0" hangingPunct="1">
              <a:defRPr kumimoji="0" lang="lv-LV"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 eaLnBrk="1" latinLnBrk="0" hangingPunct="1">
              <a:defRPr kumimoji="0" lang="lv-LV" sz="4000" cap="none" baseline="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3C494-2A87-468C-A21B-CB14FB9ABB00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 eaLnBrk="1" latinLnBrk="0" hangingPunct="1">
              <a:buNone/>
              <a:defRPr kumimoji="0" lang="lv-LV" sz="3600" b="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 eaLnBrk="1" latinLnBrk="0" hangingPunct="1">
              <a:buNone/>
              <a:defRPr kumimoji="0" lang="lv-LV" sz="1800"/>
            </a:lvl1pPr>
            <a:lvl2pPr eaLnBrk="1" latinLnBrk="0" hangingPunct="1">
              <a:buNone/>
              <a:defRPr kumimoji="0" lang="lv-LV" sz="1200"/>
            </a:lvl2pPr>
            <a:lvl3pPr eaLnBrk="1" latinLnBrk="0" hangingPunct="1">
              <a:buNone/>
              <a:defRPr kumimoji="0" lang="lv-LV" sz="1000"/>
            </a:lvl3pPr>
            <a:lvl4pPr eaLnBrk="1" latinLnBrk="0" hangingPunct="1">
              <a:buNone/>
              <a:defRPr kumimoji="0" lang="lv-LV" sz="900"/>
            </a:lvl4pPr>
            <a:lvl5pPr eaLnBrk="1" latinLnBrk="0" hangingPunct="1">
              <a:buNone/>
              <a:defRPr kumimoji="0" lang="lv-LV" sz="9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 eaLnBrk="1" latinLnBrk="0" hangingPunct="1">
              <a:defRPr kumimoji="0" lang="lv-LV" sz="3200"/>
            </a:lvl1pPr>
            <a:lvl2pPr eaLnBrk="1" latinLnBrk="0" hangingPunct="1">
              <a:defRPr kumimoji="0" lang="lv-LV" sz="2800"/>
            </a:lvl2pPr>
            <a:lvl3pPr eaLnBrk="1" latinLnBrk="0" hangingPunct="1">
              <a:defRPr kumimoji="0" lang="lv-LV" sz="2400"/>
            </a:lvl3pPr>
            <a:lvl4pPr eaLnBrk="1" latinLnBrk="0" hangingPunct="1">
              <a:defRPr kumimoji="0" lang="lv-LV" sz="2000"/>
            </a:lvl4pPr>
            <a:lvl5pPr eaLnBrk="1" latinLnBrk="0" hangingPunct="1">
              <a:defRPr kumimoji="0" lang="lv-LV" sz="20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ECC0C8-36B8-442A-833D-B6AACE86BB77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17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914400"/>
          </a:xfrm>
        </p:spPr>
        <p:txBody>
          <a:bodyPr anchor="b"/>
          <a:lstStyle>
            <a:lvl1pPr algn="l" eaLnBrk="1" latinLnBrk="0" hangingPunct="1">
              <a:buNone/>
              <a:defRPr kumimoji="0" lang="lv-LV" sz="2100" b="0"/>
            </a:lvl1pPr>
            <a:extLst/>
          </a:lstStyle>
          <a:p>
            <a:pPr eaLnBrk="1" latinLnBrk="0" hangingPunct="1"/>
            <a:r>
              <a:rPr lang="lv-LV" smtClean="0"/>
              <a:t>Rediģēt šablona virsraksta stilu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712" y="1905000"/>
            <a:ext cx="8778240" cy="4960144"/>
          </a:xfrm>
        </p:spPr>
        <p:txBody>
          <a:bodyPr/>
          <a:lstStyle>
            <a:lvl1pPr eaLnBrk="1" latinLnBrk="0" hangingPunct="1">
              <a:buNone/>
              <a:defRPr kumimoji="0" lang="lv-LV" sz="3200"/>
            </a:lvl1pPr>
            <a:extLst/>
          </a:lstStyle>
          <a:p>
            <a:r>
              <a:rPr kumimoji="0" lang="lv-LV" dirty="0" smtClean="0"/>
              <a:t>Lai pievienotu attēlu, noklikšķiniet uz ikonas</a:t>
            </a:r>
            <a:endParaRPr kumimoji="0"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150144"/>
            <a:ext cx="6858000" cy="685800"/>
          </a:xfrm>
        </p:spPr>
        <p:txBody>
          <a:bodyPr/>
          <a:lstStyle>
            <a:lvl1pPr marL="27432" indent="0" eaLnBrk="1" latinLnBrk="0" hangingPunct="1">
              <a:spcBef>
                <a:spcPts val="0"/>
              </a:spcBef>
              <a:buNone/>
              <a:defRPr kumimoji="0" lang="lv-LV" sz="1400">
                <a:solidFill>
                  <a:srgbClr val="FFFFFF"/>
                </a:solidFill>
              </a:defRPr>
            </a:lvl1pPr>
            <a:lvl2pPr eaLnBrk="1" latinLnBrk="0" hangingPunct="1">
              <a:defRPr kumimoji="0" lang="lv-LV" sz="1200"/>
            </a:lvl2pPr>
            <a:lvl3pPr eaLnBrk="1" latinLnBrk="0" hangingPunct="1">
              <a:defRPr kumimoji="0" lang="lv-LV" sz="1000"/>
            </a:lvl3pPr>
            <a:lvl4pPr eaLnBrk="1" latinLnBrk="0" hangingPunct="1">
              <a:defRPr kumimoji="0" lang="lv-LV" sz="900"/>
            </a:lvl4pPr>
            <a:lvl5pPr eaLnBrk="1" latinLnBrk="0" hangingPunct="1">
              <a:defRPr kumimoji="0" lang="lv-LV" sz="9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</p:txBody>
      </p:sp>
      <p:grpSp>
        <p:nvGrpSpPr>
          <p:cNvPr id="14" name="Group 17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E20EC5-AC53-4169-941E-EDF10CD23748}" type="datetimeFigureOut">
              <a:rPr/>
              <a:pPr/>
              <a:t>30.06.2006.</a:t>
            </a:fld>
            <a:endParaRPr kumimoji="0"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‹#›</a:t>
            </a:fld>
            <a:endParaRPr kumimoji="0" lang="lv-LV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Noklikšķiniet, lai rediģētu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00B050">
                <a:alpha val="67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lv-LV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eaLnBrk="1" latinLnBrk="0" hangingPunct="1"/>
            <a:r>
              <a:rPr kumimoji="0" lang="lv-LV" smtClean="0"/>
              <a:t>Rediģēt šablona virsraksta stilu</a:t>
            </a:r>
            <a:endParaRPr kumimoji="0" lang="en-US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v-LV" dirty="0" smtClean="0"/>
              <a:t>Noklikšķiniet, lai rediģētu šablona teksta stilus</a:t>
            </a:r>
          </a:p>
          <a:p>
            <a:pPr lvl="1" eaLnBrk="1" latinLnBrk="0" hangingPunct="1"/>
            <a:r>
              <a:rPr kumimoji="0" lang="lv-LV" dirty="0" smtClean="0"/>
              <a:t>Otrais līmenis</a:t>
            </a:r>
          </a:p>
          <a:p>
            <a:pPr lvl="2" eaLnBrk="1" latinLnBrk="0" hangingPunct="1"/>
            <a:r>
              <a:rPr kumimoji="0" lang="lv-LV" dirty="0" smtClean="0"/>
              <a:t>Trešais līmenis</a:t>
            </a:r>
          </a:p>
          <a:p>
            <a:pPr lvl="3" eaLnBrk="1" latinLnBrk="0" hangingPunct="1"/>
            <a:r>
              <a:rPr kumimoji="0" lang="lv-LV" dirty="0" smtClean="0"/>
              <a:t>Ceturtais līmenis</a:t>
            </a:r>
          </a:p>
          <a:p>
            <a:pPr lvl="4" eaLnBrk="1" latinLnBrk="0" hangingPunct="1"/>
            <a:r>
              <a:rPr kumimoji="0" lang="lv-LV" dirty="0" smtClean="0"/>
              <a:t>Piektais līmenis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lv-LV"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 kumimoji="0" lang="lv-LV">
                <a:solidFill>
                  <a:schemeClr val="tx2"/>
                </a:solidFill>
              </a:rPr>
              <a:pPr/>
              <a:t>2013.08.20.</a:t>
            </a:fld>
            <a:endParaRPr kumimoji="0" lang="lv-LV" sz="11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lv-LV" sz="11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lv-LV" sz="11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lv-LV" sz="1200">
                <a:solidFill>
                  <a:schemeClr val="tx2"/>
                </a:solidFill>
              </a:defRPr>
            </a:lvl1pPr>
            <a:extLst/>
          </a:lstStyle>
          <a:p>
            <a:pPr algn="l"/>
            <a:fld id="{72AC53DF-4216-466D-99A7-94400E6C2A25}" type="slidenum">
              <a:rPr kumimoji="0" lang="lv-LV" sz="1200">
                <a:solidFill>
                  <a:schemeClr val="tx2"/>
                </a:solidFill>
              </a:rPr>
              <a:pPr algn="l"/>
              <a:t>‹#›</a:t>
            </a:fld>
            <a:endParaRPr kumimoji="0" lang="lv-LV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rtl="0" eaLnBrk="1" latinLnBrk="0" hangingPunct="1">
        <a:spcBef>
          <a:spcPct val="0"/>
        </a:spcBef>
        <a:buNone/>
        <a:defRPr kumimoji="0" lang="lv-LV"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kumimoji="0" lang="lv-LV" sz="3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lang="lv-LV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lang="lv-LV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lang="lv-LV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lv-LV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lv-LV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lv-LV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lv-LV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lv-LV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lv-LV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3000">
              <a:srgbClr val="00B050">
                <a:alpha val="67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BA308-A46C-4FDB-B3B2-D3EAA90B78D2}" type="datetimeFigureOut">
              <a:rPr lang="lv-LV" smtClean="0"/>
              <a:pPr/>
              <a:t>2013.08.20.</a:t>
            </a:fld>
            <a:endParaRPr lang="lv-LV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99F4E-E129-4782-92A3-8473794A4933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306096" cy="1974059"/>
          </a:xfrm>
        </p:spPr>
        <p:txBody>
          <a:bodyPr/>
          <a:lstStyle>
            <a:extLst/>
          </a:lstStyle>
          <a:p>
            <a:pPr algn="ctr"/>
            <a:r>
              <a:rPr lang="lv-LV" sz="3600" dirty="0" smtClean="0">
                <a:solidFill>
                  <a:srgbClr val="FFC000"/>
                </a:solidFill>
              </a:rPr>
              <a:t/>
            </a:r>
            <a:br>
              <a:rPr lang="lv-LV" sz="3600" dirty="0" smtClean="0">
                <a:solidFill>
                  <a:srgbClr val="FFC000"/>
                </a:solidFill>
              </a:rPr>
            </a:br>
            <a:r>
              <a:rPr lang="lv-LV" sz="3600" dirty="0" smtClean="0">
                <a:solidFill>
                  <a:srgbClr val="FFC000"/>
                </a:solidFill>
              </a:rPr>
              <a:t> LATVIJAS UN pasaules informātikas olimpiādes </a:t>
            </a:r>
            <a:br>
              <a:rPr lang="lv-LV" sz="3600" dirty="0" smtClean="0">
                <a:solidFill>
                  <a:srgbClr val="FFC000"/>
                </a:solidFill>
              </a:rPr>
            </a:br>
            <a:endParaRPr lang="en-GB" sz="3600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body" idx="1"/>
          </p:nvPr>
        </p:nvSpPr>
        <p:spPr>
          <a:xfrm>
            <a:off x="899592" y="4437112"/>
            <a:ext cx="7772400" cy="432048"/>
          </a:xfrm>
        </p:spPr>
        <p:txBody>
          <a:bodyPr>
            <a:normAutofit lnSpcReduction="10000"/>
          </a:bodyPr>
          <a:lstStyle>
            <a:extLst/>
          </a:lstStyle>
          <a:p>
            <a:pPr algn="r"/>
            <a:r>
              <a:rPr lang="en-GB" sz="24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Mārtiņš  Opmanis</a:t>
            </a:r>
            <a:r>
              <a:rPr lang="lv-LV" sz="24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LU MII, IOI IC</a:t>
            </a:r>
            <a:endParaRPr lang="en-GB" sz="24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5733256"/>
            <a:ext cx="6768752" cy="92333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50800" dir="3000000" algn="ctr" rotWithShape="0">
              <a:srgbClr val="000000">
                <a:alpha val="43137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sunset" dir="t">
              <a:rot lat="0" lon="0" rev="600000"/>
            </a:lightRig>
          </a:scene3d>
          <a:sp3d extrusionH="184150" prstMaterial="dkEdge">
            <a:extrusionClr>
              <a:schemeClr val="accent1">
                <a:lumMod val="40000"/>
                <a:lumOff val="60000"/>
              </a:schemeClr>
            </a:extrusionClr>
            <a:contourClr>
              <a:schemeClr val="accent1">
                <a:lumMod val="40000"/>
                <a:lumOff val="60000"/>
              </a:schemeClr>
            </a:contourClr>
          </a:sp3d>
        </p:spPr>
        <p:txBody>
          <a:bodyPr wrap="square" rtlCol="0">
            <a:spAutoFit/>
          </a:bodyPr>
          <a:lstStyle/>
          <a:p>
            <a:pPr algn="ctr"/>
            <a:endParaRPr lang="lv-LV" dirty="0" smtClean="0"/>
          </a:p>
          <a:p>
            <a:pPr algn="ctr"/>
            <a:r>
              <a:rPr lang="it-IT" dirty="0" smtClean="0"/>
              <a:t> </a:t>
            </a:r>
            <a:r>
              <a:rPr lang="lv-LV" dirty="0" smtClean="0"/>
              <a:t>Konference “Informācijas tehnoloģiju novitātes izglītībā 2013”</a:t>
            </a:r>
            <a:br>
              <a:rPr lang="lv-LV" dirty="0" smtClean="0"/>
            </a:br>
            <a:r>
              <a:rPr lang="lv-LV" dirty="0" smtClean="0"/>
              <a:t>RTU</a:t>
            </a:r>
            <a:r>
              <a:rPr lang="lv-LV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, 2013.gada 21.augusts</a:t>
            </a:r>
            <a:endParaRPr lang="lv-LV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7" name="Attēls 6" descr="BOI2012_logo_lo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88640"/>
            <a:ext cx="2016224" cy="778262"/>
          </a:xfrm>
          <a:prstGeom prst="rect">
            <a:avLst/>
          </a:prstGeom>
        </p:spPr>
      </p:pic>
      <p:pic>
        <p:nvPicPr>
          <p:cNvPr id="9" name="Attēls 8" descr="LIO2012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0"/>
            <a:ext cx="875646" cy="936104"/>
          </a:xfrm>
          <a:prstGeom prst="rect">
            <a:avLst/>
          </a:prstGeom>
        </p:spPr>
      </p:pic>
      <p:pic>
        <p:nvPicPr>
          <p:cNvPr id="11" name="Attēls 10" descr="ioi2012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332656"/>
            <a:ext cx="730151" cy="7200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332656"/>
            <a:ext cx="106516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7" y="332656"/>
            <a:ext cx="898281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332656"/>
            <a:ext cx="936104" cy="69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059832" y="4797152"/>
            <a:ext cx="561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i="1" dirty="0" smtClean="0">
                <a:solidFill>
                  <a:srgbClr val="FF0000"/>
                </a:solidFill>
              </a:rPr>
              <a:t>Mūža otro pusi nodarbojas ar informātikas olimpiādēm</a:t>
            </a:r>
            <a:endParaRPr lang="lv-LV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99592" y="1556792"/>
            <a:ext cx="7772400" cy="1974059"/>
          </a:xfrm>
        </p:spPr>
        <p:txBody>
          <a:bodyPr/>
          <a:lstStyle/>
          <a:p>
            <a:r>
              <a:rPr lang="lv-LV" dirty="0" smtClean="0">
                <a:solidFill>
                  <a:srgbClr val="FFFF00"/>
                </a:solidFill>
              </a:rPr>
              <a:t>IR LIETAS, KO Jūs zināt LABĀK</a:t>
            </a:r>
            <a:endParaRPr lang="lv-LV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12968" cy="504056"/>
          </a:xfrm>
        </p:spPr>
        <p:txBody>
          <a:bodyPr/>
          <a:lstStyle>
            <a:extLst/>
          </a:lstStyle>
          <a:p>
            <a:pPr algn="ctr"/>
            <a:r>
              <a:rPr lang="lv-LV" sz="2800" dirty="0" smtClean="0">
                <a:solidFill>
                  <a:srgbClr val="FFFF66"/>
                </a:solidFill>
              </a:rPr>
              <a:t>STARPTAUTISKĀ INFORMĀTIKAS OLIMPIĀDE (IOI) :</a:t>
            </a:r>
            <a:endParaRPr lang="en-US" sz="2800" dirty="0"/>
          </a:p>
        </p:txBody>
      </p:sp>
      <p:sp>
        <p:nvSpPr>
          <p:cNvPr id="10" name="Rectangle 3"/>
          <p:cNvSpPr txBox="1">
            <a:spLocks/>
          </p:cNvSpPr>
          <p:nvPr/>
        </p:nvSpPr>
        <p:spPr>
          <a:xfrm>
            <a:off x="251520" y="1196752"/>
            <a:ext cx="8712968" cy="48245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b">
            <a:noAutofit/>
            <a:scene3d>
              <a:camera prst="orthographicFront"/>
              <a:lightRig rig="threePt" dir="t">
                <a:rot lat="0" lon="0" rev="3600000"/>
              </a:lightRig>
            </a:scene3d>
            <a:sp3d prstMaterial="matte">
              <a:bevelT w="6350" h="0" prst="relaxedInset"/>
              <a:contourClr>
                <a:schemeClr val="bg1"/>
              </a:contourClr>
            </a:sp3d>
          </a:bodyPr>
          <a:lstStyle>
            <a:extLst/>
          </a:lstStyle>
          <a:p>
            <a:pPr marL="271463" lvl="0" indent="-236538">
              <a:spcBef>
                <a:spcPts val="600"/>
              </a:spcBef>
              <a:buFont typeface="Arial" pitchFamily="34" charset="0"/>
              <a:buChar char="•"/>
            </a:pPr>
            <a:r>
              <a:rPr kumimoji="0" lang="lv-LV" sz="2400" b="1" i="0" u="none" strike="noStrike" kern="1200" cap="all" spc="0" normalizeH="0" baseline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VIENA NO “LIELAJĀM” MĀCĪBU PRIEKŠMETU OLIMPIĀDĒM</a:t>
            </a:r>
            <a:endParaRPr kumimoji="0" lang="lv-LV" sz="2400" b="1" i="0" u="none" strike="noStrike" kern="1200" spc="0" noProof="0" dirty="0" smtClean="0">
              <a:ln/>
              <a:solidFill>
                <a:srgbClr val="FFFF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271463" lvl="0" indent="-236538">
              <a:spcBef>
                <a:spcPts val="600"/>
              </a:spcBef>
              <a:buFont typeface="Arial" pitchFamily="34" charset="0"/>
              <a:buChar char="•"/>
            </a:pP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GADSKĀRTĒJAS PROGRAMMĒŠANAS SACENSĪBAS</a:t>
            </a:r>
          </a:p>
          <a:p>
            <a:pPr marL="271463" lvl="0" indent="-236538">
              <a:spcBef>
                <a:spcPts val="600"/>
              </a:spcBef>
              <a:buFont typeface="Arial" pitchFamily="34" charset="0"/>
              <a:buChar char="•"/>
            </a:pPr>
            <a:r>
              <a:rPr lang="lv-LV" sz="2400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lv-LV" sz="2400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Symbol"/>
              </a:rPr>
              <a:t>80 VALSTU KOMANDAS (4 DALĪBNIEKI + 2 VADĪTĀJI)</a:t>
            </a:r>
          </a:p>
          <a:p>
            <a:pPr marL="271463" lvl="0" indent="-236538">
              <a:spcBef>
                <a:spcPts val="600"/>
              </a:spcBef>
              <a:buFont typeface="Arial" pitchFamily="34" charset="0"/>
              <a:buChar char="•"/>
            </a:pPr>
            <a:r>
              <a:rPr lang="lv-LV" sz="2400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Symbol"/>
              </a:rPr>
              <a:t></a:t>
            </a:r>
            <a:r>
              <a:rPr kumimoji="0" lang="en-US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300 </a:t>
            </a: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VISAS PASAULES JAUNIE </a:t>
            </a:r>
            <a:r>
              <a:rPr kumimoji="0" lang="en-US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PROGRAMM</a:t>
            </a: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ĒTĀJI SACENŠAS INDIVIDUĀLI</a:t>
            </a:r>
            <a:endParaRPr lang="lv-LV" sz="2400" b="1" dirty="0" smtClean="0">
              <a:ln/>
              <a:solidFill>
                <a:srgbClr val="FFFF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marL="271463" marR="0" lvl="0" indent="-236538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DIVAS SACENSĪBU KĀRTAS (3 UZDEVUMI PIECĀS STUNDĀS)</a:t>
            </a:r>
          </a:p>
          <a:p>
            <a:pPr marL="271463" marR="0" lvl="0" indent="-236538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lv-LV" sz="2400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TIEŠSAISTES VĒRTĒŠANA (PROGRAMMU IZEJAS TEKSTI TIEK IESŪTĪTI TESTĒŠANAS SISTĒMĀ)</a:t>
            </a:r>
          </a:p>
          <a:p>
            <a:pPr marL="271463" lvl="0" indent="-23653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LABĀKIE DALĪBNIEKI </a:t>
            </a:r>
            <a: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TIEK APBALVOTI AR MEDAĻĀM</a:t>
            </a:r>
            <a:br>
              <a:rPr kumimoji="0" lang="lv-LV" sz="2400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(</a:t>
            </a: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  <a:sym typeface="Symbol"/>
              </a:rPr>
              <a:t></a:t>
            </a: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½ NO VISIEM, </a:t>
            </a: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  <a:sym typeface="Symbol"/>
              </a:rPr>
              <a:t></a:t>
            </a: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1/12 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AR ZELTA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  <a:sym typeface="Symbol"/>
              </a:rPr>
              <a:t>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1/6 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AR SUDRABA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lv-LV" b="1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  <a:sym typeface="Symbol"/>
              </a:rPr>
              <a:t>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¼ 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-  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AR BRONZAS</a:t>
            </a:r>
            <a:r>
              <a:rPr kumimoji="0" lang="lv-LV" b="1" i="0" u="none" strike="noStrike" kern="1200" spc="0" noProof="0" dirty="0" smtClean="0">
                <a:ln/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US" sz="2400" b="1" i="0" u="none" strike="noStrike" kern="1200" spc="0" noProof="0" dirty="0">
              <a:ln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āls 3"/>
          <p:cNvSpPr/>
          <p:nvPr/>
        </p:nvSpPr>
        <p:spPr>
          <a:xfrm>
            <a:off x="2771800" y="332656"/>
            <a:ext cx="3456384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8800" dirty="0" smtClean="0"/>
              <a:t>IOI</a:t>
            </a:r>
            <a:endParaRPr lang="lv-LV" dirty="0"/>
          </a:p>
        </p:txBody>
      </p:sp>
      <p:sp>
        <p:nvSpPr>
          <p:cNvPr id="5" name="Ovāls 4"/>
          <p:cNvSpPr/>
          <p:nvPr/>
        </p:nvSpPr>
        <p:spPr>
          <a:xfrm>
            <a:off x="899592" y="4509120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6" name="Ovāls 5"/>
          <p:cNvSpPr/>
          <p:nvPr/>
        </p:nvSpPr>
        <p:spPr>
          <a:xfrm>
            <a:off x="1835696" y="5373216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7" name="Ovāls 6"/>
          <p:cNvSpPr/>
          <p:nvPr/>
        </p:nvSpPr>
        <p:spPr>
          <a:xfrm>
            <a:off x="6300192" y="5301208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8" name="Ovāls 7"/>
          <p:cNvSpPr/>
          <p:nvPr/>
        </p:nvSpPr>
        <p:spPr>
          <a:xfrm>
            <a:off x="7452320" y="4437112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9" name="Ovāls 8"/>
          <p:cNvSpPr/>
          <p:nvPr/>
        </p:nvSpPr>
        <p:spPr>
          <a:xfrm>
            <a:off x="3419872" y="5733256"/>
            <a:ext cx="25202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Latvijas IO (LIO)</a:t>
            </a:r>
            <a:endParaRPr lang="lv-LV" dirty="0"/>
          </a:p>
        </p:txBody>
      </p:sp>
      <p:cxnSp>
        <p:nvCxnSpPr>
          <p:cNvPr id="12" name="Taisns bultveida savienotājs 11"/>
          <p:cNvCxnSpPr/>
          <p:nvPr/>
        </p:nvCxnSpPr>
        <p:spPr>
          <a:xfrm flipV="1">
            <a:off x="1763688" y="2348880"/>
            <a:ext cx="1512168" cy="2088232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aisns bultveida savienotājs 12"/>
          <p:cNvCxnSpPr/>
          <p:nvPr/>
        </p:nvCxnSpPr>
        <p:spPr>
          <a:xfrm flipV="1">
            <a:off x="2699792" y="2564904"/>
            <a:ext cx="1152128" cy="2664296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Taisns bultveida savienotājs 14"/>
          <p:cNvCxnSpPr/>
          <p:nvPr/>
        </p:nvCxnSpPr>
        <p:spPr>
          <a:xfrm flipV="1">
            <a:off x="4644008" y="2636912"/>
            <a:ext cx="0" cy="2952328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aisns bultveida savienotājs 16"/>
          <p:cNvCxnSpPr/>
          <p:nvPr/>
        </p:nvCxnSpPr>
        <p:spPr>
          <a:xfrm flipH="1" flipV="1">
            <a:off x="5364088" y="2564904"/>
            <a:ext cx="1368152" cy="2592288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aisns bultveida savienotājs 18"/>
          <p:cNvCxnSpPr/>
          <p:nvPr/>
        </p:nvCxnSpPr>
        <p:spPr>
          <a:xfrm flipH="1" flipV="1">
            <a:off x="5796136" y="2348880"/>
            <a:ext cx="1800200" cy="2088232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172400" y="6093296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dirty="0" smtClean="0"/>
              <a:t>80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āls 3"/>
          <p:cNvSpPr/>
          <p:nvPr/>
        </p:nvSpPr>
        <p:spPr>
          <a:xfrm>
            <a:off x="2771800" y="332656"/>
            <a:ext cx="3456384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8800" dirty="0" smtClean="0"/>
              <a:t>IOI</a:t>
            </a:r>
            <a:endParaRPr lang="lv-LV" dirty="0"/>
          </a:p>
        </p:txBody>
      </p:sp>
      <p:sp>
        <p:nvSpPr>
          <p:cNvPr id="9" name="Ovāls 8"/>
          <p:cNvSpPr/>
          <p:nvPr/>
        </p:nvSpPr>
        <p:spPr>
          <a:xfrm>
            <a:off x="3419872" y="5733256"/>
            <a:ext cx="25202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Latvijas IO (LIO)</a:t>
            </a:r>
            <a:endParaRPr lang="lv-LV" dirty="0"/>
          </a:p>
        </p:txBody>
      </p:sp>
      <p:cxnSp>
        <p:nvCxnSpPr>
          <p:cNvPr id="15" name="Taisns bultveida savienotājs 14"/>
          <p:cNvCxnSpPr/>
          <p:nvPr/>
        </p:nvCxnSpPr>
        <p:spPr>
          <a:xfrm flipV="1">
            <a:off x="4644008" y="2636912"/>
            <a:ext cx="0" cy="2952328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ejupvērstā bultiņa 13"/>
          <p:cNvSpPr/>
          <p:nvPr/>
        </p:nvSpPr>
        <p:spPr>
          <a:xfrm>
            <a:off x="6516216" y="4293096"/>
            <a:ext cx="648072" cy="1152128"/>
          </a:xfrm>
          <a:prstGeom prst="down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16" name="Lejupvērstā bultiņa 15"/>
          <p:cNvSpPr/>
          <p:nvPr/>
        </p:nvSpPr>
        <p:spPr>
          <a:xfrm rot="10800000">
            <a:off x="6516216" y="2564904"/>
            <a:ext cx="648072" cy="1152128"/>
          </a:xfrm>
          <a:prstGeom prst="downArrow">
            <a:avLst>
              <a:gd name="adj1" fmla="val 47608"/>
              <a:gd name="adj2" fmla="val 51196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18" name="TextBox 17"/>
          <p:cNvSpPr txBox="1"/>
          <p:nvPr/>
        </p:nvSpPr>
        <p:spPr>
          <a:xfrm>
            <a:off x="7168194" y="2564904"/>
            <a:ext cx="13997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Idejas,</a:t>
            </a:r>
            <a:br>
              <a:rPr lang="lv-LV" dirty="0" smtClean="0"/>
            </a:br>
            <a:r>
              <a:rPr lang="lv-LV" dirty="0" smtClean="0"/>
              <a:t>fantāzijas,</a:t>
            </a:r>
            <a:br>
              <a:rPr lang="lv-LV" dirty="0" smtClean="0"/>
            </a:br>
            <a:r>
              <a:rPr lang="lv-LV" dirty="0" smtClean="0"/>
              <a:t>priekšlikumi,</a:t>
            </a:r>
          </a:p>
          <a:p>
            <a:r>
              <a:rPr lang="lv-LV" dirty="0" smtClean="0"/>
              <a:t>novērojumi</a:t>
            </a:r>
            <a:endParaRPr lang="lv-LV" dirty="0"/>
          </a:p>
        </p:txBody>
      </p:sp>
      <p:sp>
        <p:nvSpPr>
          <p:cNvPr id="20" name="TextBox 19"/>
          <p:cNvSpPr txBox="1"/>
          <p:nvPr/>
        </p:nvSpPr>
        <p:spPr>
          <a:xfrm>
            <a:off x="7236296" y="4221088"/>
            <a:ext cx="11352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Standarti,</a:t>
            </a:r>
            <a:br>
              <a:rPr lang="lv-LV" dirty="0" smtClean="0"/>
            </a:br>
            <a:r>
              <a:rPr lang="lv-LV" dirty="0" smtClean="0"/>
              <a:t>norādes,</a:t>
            </a:r>
          </a:p>
          <a:p>
            <a:r>
              <a:rPr lang="lv-LV" dirty="0" smtClean="0"/>
              <a:t>ieteikumi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sz="3200" dirty="0" smtClean="0">
                <a:solidFill>
                  <a:srgbClr val="FFFFFF"/>
                </a:solidFill>
              </a:rPr>
              <a:t>LATVIJAS INFORMĀTIKAS OLIMPIĀDE    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5261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Viena no vecākajām informātikas olimpiādēm Baltijā - notiek kopš 1988.gada,  vēsturiski pirmā “neoficiālā”  olimpiāde notika 1986.gada 22.februārī LVU SC (tagad LU MII)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Vienīgā Latvijas “lielā” olimpiāde, kas jau sesto gadu  notiks ārpus Rīgas (2014.gada februārī  Ogrē pēc Ventspils, Rēzeknes, Cēsīm, Jelgavas un Daugavpils)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Formāts tuvs IOI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STRUKTŪRA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Vienādsānu trīsstūris 9"/>
          <p:cNvSpPr/>
          <p:nvPr/>
        </p:nvSpPr>
        <p:spPr>
          <a:xfrm>
            <a:off x="1403648" y="332656"/>
            <a:ext cx="5544616" cy="5544616"/>
          </a:xfrm>
          <a:prstGeom prst="triangle">
            <a:avLst>
              <a:gd name="adj" fmla="val 487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12" name="Teksta vietturis 11"/>
          <p:cNvSpPr>
            <a:spLocks noGrp="1"/>
          </p:cNvSpPr>
          <p:nvPr>
            <p:ph type="body" idx="1"/>
          </p:nvPr>
        </p:nvSpPr>
        <p:spPr>
          <a:xfrm>
            <a:off x="2699792" y="3284984"/>
            <a:ext cx="2736304" cy="2736304"/>
          </a:xfrm>
          <a:solidFill>
            <a:schemeClr val="accent1">
              <a:lumMod val="20000"/>
              <a:lumOff val="80000"/>
              <a:alpha val="28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r>
              <a:rPr lang="lv-LV" sz="2800" b="1" dirty="0" smtClean="0">
                <a:solidFill>
                  <a:srgbClr val="FFFF00"/>
                </a:solidFill>
              </a:rPr>
              <a:t>LIO</a:t>
            </a:r>
          </a:p>
          <a:p>
            <a:r>
              <a:rPr lang="lv-LV" sz="2800" b="1" dirty="0" smtClean="0"/>
              <a:t>IV   Atlases kārta</a:t>
            </a:r>
          </a:p>
          <a:p>
            <a:r>
              <a:rPr lang="lv-LV" sz="2800" b="1" dirty="0" smtClean="0"/>
              <a:t>III   Valsts kārta</a:t>
            </a:r>
          </a:p>
          <a:p>
            <a:r>
              <a:rPr lang="lv-LV" sz="2800" b="1" dirty="0" smtClean="0"/>
              <a:t> II   Novadu kārta</a:t>
            </a:r>
          </a:p>
          <a:p>
            <a:r>
              <a:rPr lang="lv-LV" sz="2800" b="1" dirty="0" smtClean="0"/>
              <a:t>  I    Skolas kārta</a:t>
            </a:r>
            <a:endParaRPr lang="lv-LV" b="1" dirty="0"/>
          </a:p>
        </p:txBody>
      </p:sp>
      <p:sp>
        <p:nvSpPr>
          <p:cNvPr id="13" name="Teksta vietturis 11"/>
          <p:cNvSpPr txBox="1">
            <a:spLocks/>
          </p:cNvSpPr>
          <p:nvPr/>
        </p:nvSpPr>
        <p:spPr>
          <a:xfrm>
            <a:off x="3131840" y="2204864"/>
            <a:ext cx="1944216" cy="720080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  <p:txBody>
          <a:bodyPr vert="horz" anchor="t">
            <a:normAutofit lnSpcReduction="10000"/>
          </a:bodyPr>
          <a:lstStyle/>
          <a:p>
            <a:pPr marL="374904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lv-LV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BOI</a:t>
            </a:r>
            <a:endParaRPr kumimoji="0" lang="lv-LV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74904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lv-LV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ksta vietturis 11"/>
          <p:cNvSpPr txBox="1">
            <a:spLocks/>
          </p:cNvSpPr>
          <p:nvPr/>
        </p:nvSpPr>
        <p:spPr>
          <a:xfrm>
            <a:off x="3635896" y="1268760"/>
            <a:ext cx="864096" cy="720080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  <p:txBody>
          <a:bodyPr vert="horz" anchor="t">
            <a:normAutofit/>
          </a:bodyPr>
          <a:lstStyle/>
          <a:p>
            <a:pPr marL="374904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lv-LV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IOI</a:t>
            </a:r>
            <a:endParaRPr kumimoji="0" lang="lv-LV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74904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lv-LV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52120" y="5877272"/>
            <a:ext cx="3118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Jaunākā grupa      Vecākā grupa</a:t>
            </a:r>
          </a:p>
          <a:p>
            <a:r>
              <a:rPr lang="lv-LV" dirty="0" smtClean="0"/>
              <a:t>        8.-10.kl.                  11.-12.kl.</a:t>
            </a:r>
            <a:endParaRPr lang="lv-LV" dirty="0"/>
          </a:p>
        </p:txBody>
      </p:sp>
      <p:sp>
        <p:nvSpPr>
          <p:cNvPr id="19" name="TextBox 18"/>
          <p:cNvSpPr txBox="1"/>
          <p:nvPr/>
        </p:nvSpPr>
        <p:spPr>
          <a:xfrm>
            <a:off x="5652120" y="4797152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/>
              <a:t>78</a:t>
            </a:r>
            <a:endParaRPr lang="lv-LV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652120" y="4293096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/>
              <a:t>38</a:t>
            </a:r>
            <a:endParaRPr lang="lv-LV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7308304" y="4293096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/>
              <a:t>43</a:t>
            </a:r>
            <a:endParaRPr lang="lv-LV" dirty="0"/>
          </a:p>
        </p:txBody>
      </p:sp>
      <p:sp>
        <p:nvSpPr>
          <p:cNvPr id="23" name="TextBox 22"/>
          <p:cNvSpPr txBox="1"/>
          <p:nvPr/>
        </p:nvSpPr>
        <p:spPr>
          <a:xfrm>
            <a:off x="7308304" y="4797152"/>
            <a:ext cx="136815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/>
              <a:t>131</a:t>
            </a:r>
            <a:endParaRPr lang="lv-LV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80112" y="2348880"/>
            <a:ext cx="3024336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 smtClean="0"/>
              <a:t> 6</a:t>
            </a:r>
            <a:endParaRPr lang="lv-LV" dirty="0"/>
          </a:p>
        </p:txBody>
      </p:sp>
      <p:sp>
        <p:nvSpPr>
          <p:cNvPr id="25" name="TextBox 24"/>
          <p:cNvSpPr txBox="1"/>
          <p:nvPr/>
        </p:nvSpPr>
        <p:spPr>
          <a:xfrm>
            <a:off x="5580112" y="1412776"/>
            <a:ext cx="3024336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 smtClean="0"/>
              <a:t>4</a:t>
            </a:r>
            <a:endParaRPr lang="lv-LV" dirty="0"/>
          </a:p>
        </p:txBody>
      </p:sp>
      <p:sp>
        <p:nvSpPr>
          <p:cNvPr id="26" name="TextBox 25"/>
          <p:cNvSpPr txBox="1"/>
          <p:nvPr/>
        </p:nvSpPr>
        <p:spPr>
          <a:xfrm>
            <a:off x="323528" y="3284984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 smtClean="0"/>
              <a:t>Latvija</a:t>
            </a:r>
            <a:endParaRPr lang="lv-LV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23528" y="2204864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 smtClean="0"/>
              <a:t>Baltija</a:t>
            </a:r>
            <a:endParaRPr lang="lv-LV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23528" y="1196752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 smtClean="0"/>
              <a:t>Pasaule</a:t>
            </a:r>
            <a:endParaRPr lang="lv-LV" sz="2400" dirty="0"/>
          </a:p>
        </p:txBody>
      </p:sp>
      <p:cxnSp>
        <p:nvCxnSpPr>
          <p:cNvPr id="30" name="Taisns savienotājs 29"/>
          <p:cNvCxnSpPr/>
          <p:nvPr/>
        </p:nvCxnSpPr>
        <p:spPr>
          <a:xfrm>
            <a:off x="1547664" y="1412776"/>
            <a:ext cx="1872208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aisns savienotājs 30"/>
          <p:cNvCxnSpPr/>
          <p:nvPr/>
        </p:nvCxnSpPr>
        <p:spPr>
          <a:xfrm>
            <a:off x="1403648" y="2420888"/>
            <a:ext cx="1584176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Taisns savienotājs 33"/>
          <p:cNvCxnSpPr/>
          <p:nvPr/>
        </p:nvCxnSpPr>
        <p:spPr>
          <a:xfrm>
            <a:off x="1331640" y="3501008"/>
            <a:ext cx="1152128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52120" y="3717032"/>
            <a:ext cx="3024336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 smtClean="0"/>
              <a:t>20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āls 3"/>
          <p:cNvSpPr/>
          <p:nvPr/>
        </p:nvSpPr>
        <p:spPr>
          <a:xfrm>
            <a:off x="2771800" y="332656"/>
            <a:ext cx="259228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3600" dirty="0" smtClean="0"/>
              <a:t>IOI</a:t>
            </a:r>
            <a:endParaRPr lang="lv-LV" sz="3600" dirty="0"/>
          </a:p>
        </p:txBody>
      </p:sp>
      <p:sp>
        <p:nvSpPr>
          <p:cNvPr id="9" name="Ovāls 8"/>
          <p:cNvSpPr/>
          <p:nvPr/>
        </p:nvSpPr>
        <p:spPr>
          <a:xfrm>
            <a:off x="2843808" y="2348880"/>
            <a:ext cx="25202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Latvijas IO (LIO)</a:t>
            </a:r>
            <a:endParaRPr lang="lv-LV" dirty="0"/>
          </a:p>
        </p:txBody>
      </p:sp>
      <p:cxnSp>
        <p:nvCxnSpPr>
          <p:cNvPr id="15" name="Taisns bultveida savienotājs 14"/>
          <p:cNvCxnSpPr/>
          <p:nvPr/>
        </p:nvCxnSpPr>
        <p:spPr>
          <a:xfrm flipV="1">
            <a:off x="4067944" y="1196752"/>
            <a:ext cx="0" cy="1080120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ejupvērstā bultiņa 13"/>
          <p:cNvSpPr/>
          <p:nvPr/>
        </p:nvSpPr>
        <p:spPr>
          <a:xfrm>
            <a:off x="6012160" y="1700808"/>
            <a:ext cx="648072" cy="864096"/>
          </a:xfrm>
          <a:prstGeom prst="down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16" name="Lejupvērstā bultiņa 15"/>
          <p:cNvSpPr/>
          <p:nvPr/>
        </p:nvSpPr>
        <p:spPr>
          <a:xfrm rot="10800000">
            <a:off x="5724128" y="548680"/>
            <a:ext cx="648072" cy="864096"/>
          </a:xfrm>
          <a:prstGeom prst="downArrow">
            <a:avLst>
              <a:gd name="adj1" fmla="val 47608"/>
              <a:gd name="adj2" fmla="val 51196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18" name="TextBox 17"/>
          <p:cNvSpPr txBox="1"/>
          <p:nvPr/>
        </p:nvSpPr>
        <p:spPr>
          <a:xfrm>
            <a:off x="6376106" y="548681"/>
            <a:ext cx="2516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Idejas, fantāzijas,</a:t>
            </a:r>
            <a:br>
              <a:rPr lang="lv-LV" dirty="0" smtClean="0"/>
            </a:br>
            <a:r>
              <a:rPr lang="lv-LV" dirty="0" smtClean="0"/>
              <a:t>priekšlikumi,</a:t>
            </a:r>
          </a:p>
          <a:p>
            <a:r>
              <a:rPr lang="lv-LV" dirty="0" smtClean="0"/>
              <a:t>novērojumi</a:t>
            </a:r>
            <a:endParaRPr lang="lv-LV" dirty="0"/>
          </a:p>
        </p:txBody>
      </p:sp>
      <p:sp>
        <p:nvSpPr>
          <p:cNvPr id="20" name="TextBox 19"/>
          <p:cNvSpPr txBox="1"/>
          <p:nvPr/>
        </p:nvSpPr>
        <p:spPr>
          <a:xfrm>
            <a:off x="6732240" y="170080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Standarti, norādes,</a:t>
            </a:r>
          </a:p>
          <a:p>
            <a:r>
              <a:rPr lang="lv-LV" dirty="0" smtClean="0"/>
              <a:t>ieteikumi</a:t>
            </a:r>
            <a:endParaRPr lang="lv-LV" dirty="0"/>
          </a:p>
        </p:txBody>
      </p:sp>
      <p:sp>
        <p:nvSpPr>
          <p:cNvPr id="17" name="Lejupvērstā bultiņa 16"/>
          <p:cNvSpPr/>
          <p:nvPr/>
        </p:nvSpPr>
        <p:spPr>
          <a:xfrm>
            <a:off x="6012160" y="3933056"/>
            <a:ext cx="648072" cy="864096"/>
          </a:xfrm>
          <a:prstGeom prst="down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19" name="Lejupvērstā bultiņa 18"/>
          <p:cNvSpPr/>
          <p:nvPr/>
        </p:nvSpPr>
        <p:spPr>
          <a:xfrm rot="10800000">
            <a:off x="5724128" y="2780928"/>
            <a:ext cx="648072" cy="864096"/>
          </a:xfrm>
          <a:prstGeom prst="downArrow">
            <a:avLst>
              <a:gd name="adj1" fmla="val 47608"/>
              <a:gd name="adj2" fmla="val 51196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1" name="TextBox 20"/>
          <p:cNvSpPr txBox="1"/>
          <p:nvPr/>
        </p:nvSpPr>
        <p:spPr>
          <a:xfrm>
            <a:off x="6516216" y="2780928"/>
            <a:ext cx="2516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Idejas, fantāzijas,</a:t>
            </a:r>
            <a:br>
              <a:rPr lang="lv-LV" dirty="0" smtClean="0"/>
            </a:br>
            <a:r>
              <a:rPr lang="lv-LV" dirty="0" smtClean="0"/>
              <a:t>priekšlikumi,</a:t>
            </a:r>
          </a:p>
          <a:p>
            <a:r>
              <a:rPr lang="lv-LV" dirty="0" smtClean="0"/>
              <a:t>novērojumi</a:t>
            </a:r>
            <a:endParaRPr lang="lv-LV" dirty="0"/>
          </a:p>
        </p:txBody>
      </p:sp>
      <p:sp>
        <p:nvSpPr>
          <p:cNvPr id="22" name="TextBox 21"/>
          <p:cNvSpPr txBox="1"/>
          <p:nvPr/>
        </p:nvSpPr>
        <p:spPr>
          <a:xfrm>
            <a:off x="6839744" y="393305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Standarti, norādes,</a:t>
            </a:r>
          </a:p>
          <a:p>
            <a:r>
              <a:rPr lang="lv-LV" dirty="0" smtClean="0"/>
              <a:t>ieteikumi</a:t>
            </a:r>
            <a:endParaRPr lang="lv-LV" dirty="0"/>
          </a:p>
        </p:txBody>
      </p:sp>
      <p:sp>
        <p:nvSpPr>
          <p:cNvPr id="23" name="Ovāls 22"/>
          <p:cNvSpPr/>
          <p:nvPr/>
        </p:nvSpPr>
        <p:spPr>
          <a:xfrm>
            <a:off x="323528" y="4985792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4" name="Ovāls 23"/>
          <p:cNvSpPr/>
          <p:nvPr/>
        </p:nvSpPr>
        <p:spPr>
          <a:xfrm>
            <a:off x="1259632" y="5849888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5" name="Ovāls 24"/>
          <p:cNvSpPr/>
          <p:nvPr/>
        </p:nvSpPr>
        <p:spPr>
          <a:xfrm>
            <a:off x="5724128" y="5777880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6" name="Ovāls 25"/>
          <p:cNvSpPr/>
          <p:nvPr/>
        </p:nvSpPr>
        <p:spPr>
          <a:xfrm>
            <a:off x="6876256" y="4913784"/>
            <a:ext cx="12241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7" name="Ovāls 26"/>
          <p:cNvSpPr/>
          <p:nvPr/>
        </p:nvSpPr>
        <p:spPr>
          <a:xfrm>
            <a:off x="2843808" y="6209928"/>
            <a:ext cx="25202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Novadu IO</a:t>
            </a:r>
            <a:endParaRPr lang="lv-LV" dirty="0"/>
          </a:p>
        </p:txBody>
      </p:sp>
      <p:cxnSp>
        <p:nvCxnSpPr>
          <p:cNvPr id="28" name="Taisns bultveida savienotājs 27"/>
          <p:cNvCxnSpPr/>
          <p:nvPr/>
        </p:nvCxnSpPr>
        <p:spPr>
          <a:xfrm flipV="1">
            <a:off x="1187624" y="2825552"/>
            <a:ext cx="1512168" cy="2088232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Taisns bultveida savienotājs 28"/>
          <p:cNvCxnSpPr/>
          <p:nvPr/>
        </p:nvCxnSpPr>
        <p:spPr>
          <a:xfrm flipV="1">
            <a:off x="2123728" y="3041576"/>
            <a:ext cx="1152128" cy="2664296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Taisns bultveida savienotājs 29"/>
          <p:cNvCxnSpPr/>
          <p:nvPr/>
        </p:nvCxnSpPr>
        <p:spPr>
          <a:xfrm flipV="1">
            <a:off x="4067944" y="3140968"/>
            <a:ext cx="0" cy="2952328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aisns bultveida savienotājs 30"/>
          <p:cNvCxnSpPr/>
          <p:nvPr/>
        </p:nvCxnSpPr>
        <p:spPr>
          <a:xfrm flipH="1" flipV="1">
            <a:off x="4788024" y="3041576"/>
            <a:ext cx="1368152" cy="2592288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Taisns bultveida savienotājs 31"/>
          <p:cNvCxnSpPr/>
          <p:nvPr/>
        </p:nvCxnSpPr>
        <p:spPr>
          <a:xfrm flipH="1" flipV="1">
            <a:off x="5220072" y="2825552"/>
            <a:ext cx="1800200" cy="2088232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Taisns bultveida savienotājs 32"/>
          <p:cNvCxnSpPr/>
          <p:nvPr/>
        </p:nvCxnSpPr>
        <p:spPr>
          <a:xfrm flipV="1">
            <a:off x="4427984" y="1196752"/>
            <a:ext cx="0" cy="4896544"/>
          </a:xfrm>
          <a:prstGeom prst="straightConnector1">
            <a:avLst/>
          </a:prstGeom>
          <a:ln w="508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9" grpId="0" animBg="1"/>
      <p:bldP spid="19" grpId="1" animBg="1"/>
      <p:bldP spid="21" grpId="0"/>
      <p:bldP spid="21" grpId="1"/>
      <p:bldP spid="22" grpId="0"/>
      <p:bldP spid="22" grpId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5760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Sagatavošana un vadība == 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Symbol"/>
              </a:rPr>
              <a:t>Darbs uz “baterijām” © M.O.</a:t>
            </a:r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Attēls 3" descr="li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700808"/>
            <a:ext cx="5729089" cy="4310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6093296"/>
            <a:ext cx="6538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http://www.delfi.lv/news/comment/comment/</a:t>
            </a:r>
            <a:br>
              <a:rPr lang="lv-LV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lv-LV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martins-opmanis-prestizs</a:t>
            </a:r>
            <a:r>
              <a:rPr lang="lv-LV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-kura-zudumu-piecietisim.d?id=43530075</a:t>
            </a:r>
            <a:endParaRPr lang="lv-LV" dirty="0"/>
          </a:p>
        </p:txBody>
      </p:sp>
      <p:sp>
        <p:nvSpPr>
          <p:cNvPr id="7" name="Kreisā bultiņa 6"/>
          <p:cNvSpPr/>
          <p:nvPr/>
        </p:nvSpPr>
        <p:spPr>
          <a:xfrm>
            <a:off x="2987824" y="4005064"/>
            <a:ext cx="583264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Ir vērts iepazīties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>
                <a:solidFill>
                  <a:srgbClr val="FFFFFF"/>
                </a:solidFill>
              </a:rPr>
              <a:t>KUR ESAM ?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8640960" cy="48965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Kolosālas iestrādes un pieredze, kā olimpiādes un citas sacensības 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organizējamas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Sekmīga </a:t>
            </a:r>
            <a:r>
              <a:rPr lang="lv-LV" sz="2800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birokratizēšanās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(dzīvei “papīra pasaulē”, salīdzinot ar citām olimpiādēm, tiek tērēti neadekvāti lieli resursi)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Izzūdoši/izzuduši novadi un 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pilsētas</a:t>
            </a:r>
          </a:p>
          <a:p>
            <a:endParaRPr lang="lv-LV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 descr="rajoni_2008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6128"/>
            <a:ext cx="9144000" cy="5605743"/>
          </a:xfrm>
          <a:prstGeom prst="rect">
            <a:avLst/>
          </a:prstGeom>
        </p:spPr>
      </p:pic>
      <p:pic>
        <p:nvPicPr>
          <p:cNvPr id="7" name="Attēls 6" descr="rajoni_201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6128"/>
            <a:ext cx="9144000" cy="56057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6381328"/>
            <a:ext cx="361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Karšu sagataves no </a:t>
            </a:r>
            <a:r>
              <a:rPr lang="lv-LV" dirty="0" smtClean="0">
                <a:solidFill>
                  <a:srgbClr val="FFFF00"/>
                </a:solidFill>
              </a:rPr>
              <a:t>www.grupa93.lv</a:t>
            </a:r>
            <a:endParaRPr lang="lv-LV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2136300"/>
          </a:xfrm>
        </p:spPr>
        <p:txBody>
          <a:bodyPr/>
          <a:lstStyle/>
          <a:p>
            <a:r>
              <a:rPr lang="lv-LV" dirty="0" smtClean="0"/>
              <a:t>VAI LIETIŠĶĀ </a:t>
            </a:r>
            <a:r>
              <a:rPr lang="lv-LV" dirty="0" err="1" smtClean="0"/>
              <a:t>informĀTIKA</a:t>
            </a:r>
            <a:r>
              <a:rPr lang="lv-LV" dirty="0" smtClean="0"/>
              <a:t> NEATGRIEZENISKI IR AIZŅĒMUSI PROGRAMMĒŠANAS VIETU?   </a:t>
            </a:r>
            <a:endParaRPr lang="en-US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idx="1"/>
          </p:nvPr>
        </p:nvSpPr>
        <p:spPr>
          <a:xfrm>
            <a:off x="914400" y="4869160"/>
            <a:ext cx="6609928" cy="1517352"/>
          </a:xfrm>
        </p:spPr>
        <p:txBody>
          <a:bodyPr>
            <a:normAutofit/>
          </a:bodyPr>
          <a:lstStyle/>
          <a:p>
            <a:pPr marL="0" indent="346075" algn="ctr"/>
            <a:r>
              <a:rPr lang="lv-LV" sz="2800" dirty="0" smtClean="0"/>
              <a:t>Ko </a:t>
            </a:r>
            <a:r>
              <a:rPr lang="lv-LV" sz="2800" dirty="0" err="1" smtClean="0"/>
              <a:t>Gūgles</a:t>
            </a:r>
            <a:r>
              <a:rPr lang="lv-LV" sz="2800" dirty="0" smtClean="0"/>
              <a:t> tante atradīs, ja pajautāsim “lietišķās informātikas olimpiāde”?</a:t>
            </a:r>
            <a:endParaRPr lang="lv-LV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/>
              <a:t>KURP </a:t>
            </a:r>
            <a:r>
              <a:rPr lang="lv-LV" dirty="0" err="1" smtClean="0"/>
              <a:t>EjAM</a:t>
            </a:r>
            <a:r>
              <a:rPr lang="lv-LV" dirty="0" smtClean="0"/>
              <a:t> ?   </a:t>
            </a:r>
            <a:endParaRPr lang="en-US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107504" y="1124744"/>
            <a:ext cx="8856984" cy="54726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Neskaidri olimpiāžu mērķi (ne papīra, bet reālais darba virziens)?  Masveidība?  Medaļas?  Cits?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Olimpiādes: “Neaiztiec to, kas darbojas!”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Absolūti neskaidrais finansējuma modelis (kam par ko būtu jāmaksā, kas šobrīd reāli par ko maksā?)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Pāraugšanas risks – kad negribēsies sākt </a:t>
            </a:r>
            <a:r>
              <a:rPr lang="lv-LV" sz="2800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haltūrēt</a:t>
            </a:r>
            <a:r>
              <a:rPr lang="lv-LV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Kad būs jāliek klāt vārds “pēdējā”?</a:t>
            </a:r>
          </a:p>
          <a:p>
            <a:endParaRPr lang="en-US" sz="2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116633"/>
            <a:ext cx="8928992" cy="504056"/>
          </a:xfrm>
        </p:spPr>
        <p:txBody>
          <a:bodyPr/>
          <a:lstStyle/>
          <a:p>
            <a:r>
              <a:rPr lang="lv-LV" sz="3200" dirty="0" smtClean="0"/>
              <a:t>KAS, KĀ UN CIK IR IEINTERESĒTS (L)IO ?</a:t>
            </a:r>
            <a:endParaRPr lang="en-US" sz="3200" dirty="0"/>
          </a:p>
        </p:txBody>
      </p:sp>
      <p:sp>
        <p:nvSpPr>
          <p:cNvPr id="9" name="Vienādsānu trīsstūris 8"/>
          <p:cNvSpPr/>
          <p:nvPr/>
        </p:nvSpPr>
        <p:spPr>
          <a:xfrm>
            <a:off x="3563888" y="2996952"/>
            <a:ext cx="864096" cy="64807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2400" dirty="0" smtClean="0"/>
              <a:t>IO</a:t>
            </a:r>
            <a:endParaRPr lang="lv-LV" dirty="0"/>
          </a:p>
        </p:txBody>
      </p:sp>
      <p:sp>
        <p:nvSpPr>
          <p:cNvPr id="16" name="Ovāls 15"/>
          <p:cNvSpPr/>
          <p:nvPr/>
        </p:nvSpPr>
        <p:spPr>
          <a:xfrm>
            <a:off x="1547664" y="3501008"/>
            <a:ext cx="1224136" cy="1224136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</a:t>
            </a:r>
            <a:r>
              <a:rPr lang="lv-LV" dirty="0" smtClean="0"/>
              <a:t>kola</a:t>
            </a:r>
            <a:endParaRPr lang="en-GB" dirty="0"/>
          </a:p>
        </p:txBody>
      </p:sp>
      <p:sp>
        <p:nvSpPr>
          <p:cNvPr id="17" name="Ovāls 16"/>
          <p:cNvSpPr/>
          <p:nvPr/>
        </p:nvSpPr>
        <p:spPr>
          <a:xfrm>
            <a:off x="5004048" y="1556792"/>
            <a:ext cx="1728192" cy="1728192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 smtClean="0"/>
              <a:t>Industri</a:t>
            </a:r>
            <a:r>
              <a:rPr lang="lv-LV" sz="2000" dirty="0" smtClean="0"/>
              <a:t>ja</a:t>
            </a:r>
            <a:endParaRPr lang="en-GB" dirty="0"/>
          </a:p>
        </p:txBody>
      </p:sp>
      <p:sp>
        <p:nvSpPr>
          <p:cNvPr id="18" name="Ovāls 17"/>
          <p:cNvSpPr/>
          <p:nvPr/>
        </p:nvSpPr>
        <p:spPr>
          <a:xfrm>
            <a:off x="3059832" y="4509120"/>
            <a:ext cx="1800200" cy="1656184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dirty="0" smtClean="0"/>
              <a:t>U</a:t>
            </a:r>
            <a:r>
              <a:rPr lang="en-GB" dirty="0" err="1" smtClean="0"/>
              <a:t>niversit</a:t>
            </a:r>
            <a:r>
              <a:rPr lang="lv-LV" dirty="0" smtClean="0"/>
              <a:t>āte</a:t>
            </a:r>
            <a:r>
              <a:rPr lang="en-GB" dirty="0" smtClean="0"/>
              <a:t>s</a:t>
            </a:r>
            <a:endParaRPr lang="en-GB" dirty="0"/>
          </a:p>
        </p:txBody>
      </p:sp>
      <p:sp>
        <p:nvSpPr>
          <p:cNvPr id="22" name="Augšupvērstā-lejupvērstā bultiņa 21"/>
          <p:cNvSpPr/>
          <p:nvPr/>
        </p:nvSpPr>
        <p:spPr>
          <a:xfrm rot="14845334">
            <a:off x="4562544" y="2772124"/>
            <a:ext cx="216024" cy="7920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3" name="Augšupvērstā-lejupvērstā bultiņa 22"/>
          <p:cNvSpPr/>
          <p:nvPr/>
        </p:nvSpPr>
        <p:spPr>
          <a:xfrm rot="14830492">
            <a:off x="3014509" y="3468908"/>
            <a:ext cx="221540" cy="673779"/>
          </a:xfrm>
          <a:prstGeom prst="upDownArrow">
            <a:avLst>
              <a:gd name="adj1" fmla="val 43728"/>
              <a:gd name="adj2" fmla="val 47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4" name="Augšupvērstā-lejupvērstā bultiņa 23"/>
          <p:cNvSpPr/>
          <p:nvPr/>
        </p:nvSpPr>
        <p:spPr>
          <a:xfrm>
            <a:off x="3923928" y="3789040"/>
            <a:ext cx="216024" cy="576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5" name="TextBox 24"/>
          <p:cNvSpPr txBox="1"/>
          <p:nvPr/>
        </p:nvSpPr>
        <p:spPr>
          <a:xfrm>
            <a:off x="0" y="4437112"/>
            <a:ext cx="3024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Programm</a:t>
            </a:r>
            <a:r>
              <a:rPr lang="lv-LV" dirty="0" smtClean="0"/>
              <a:t>ēšana</a:t>
            </a:r>
          </a:p>
          <a:p>
            <a:r>
              <a:rPr lang="lv-LV" dirty="0" smtClean="0"/>
              <a:t>nopietnā līmenī nav skolu programmā vai arī tiek mācīta pārāk vēlu, lai varētu cerēt uz IOI līmeņa rezultātiem, skolotāju sagatavotības līmenis nav pietiekams,  trūkst jauno skolotāju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5004049" y="5229200"/>
            <a:ext cx="36724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Mērķauditorija – skolu beidzēji, nevis jaunāko klašu skolēni. Bieži </a:t>
            </a:r>
            <a:r>
              <a:rPr lang="en-GB" dirty="0" smtClean="0"/>
              <a:t> </a:t>
            </a:r>
            <a:r>
              <a:rPr lang="lv-LV" dirty="0" smtClean="0"/>
              <a:t>piedāvātās programmas IOI medaļniekiem ir  par vienkāršu. Akadēmiskā karjera nav plaši izplatīta.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876256" y="548680"/>
            <a:ext cx="21602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Piedāvātais darbs ne vienmēr atbilst olimpiešu interesēm. Pastāvīga nepieciešamība pēc programmētājiem.</a:t>
            </a:r>
          </a:p>
          <a:p>
            <a:r>
              <a:rPr lang="lv-LV" dirty="0" smtClean="0"/>
              <a:t>Olimpiādes atbalsts (pagaidām) nesistemātisks, bet dažreiz var izrādīties izšķirošs</a:t>
            </a:r>
            <a:endParaRPr lang="en-GB" dirty="0"/>
          </a:p>
        </p:txBody>
      </p:sp>
      <p:sp>
        <p:nvSpPr>
          <p:cNvPr id="14" name="Ovāls 13"/>
          <p:cNvSpPr/>
          <p:nvPr/>
        </p:nvSpPr>
        <p:spPr>
          <a:xfrm>
            <a:off x="2771800" y="980728"/>
            <a:ext cx="1008112" cy="936104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 smtClean="0"/>
              <a:t>IZM</a:t>
            </a:r>
            <a:br>
              <a:rPr lang="lv-LV" sz="2000" dirty="0" smtClean="0"/>
            </a:br>
            <a:r>
              <a:rPr lang="lv-LV" sz="2000" dirty="0" smtClean="0"/>
              <a:t>VISC</a:t>
            </a:r>
            <a:endParaRPr lang="en-GB" sz="2000" dirty="0"/>
          </a:p>
        </p:txBody>
      </p:sp>
      <p:sp>
        <p:nvSpPr>
          <p:cNvPr id="15" name="Augšupvērstā-lejupvērstā bultiņa 14"/>
          <p:cNvSpPr/>
          <p:nvPr/>
        </p:nvSpPr>
        <p:spPr>
          <a:xfrm rot="19874301">
            <a:off x="3536535" y="2061027"/>
            <a:ext cx="216024" cy="839611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0" name="TextBox 19"/>
          <p:cNvSpPr txBox="1"/>
          <p:nvPr/>
        </p:nvSpPr>
        <p:spPr>
          <a:xfrm>
            <a:off x="251520" y="98072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Joprojām galvenais sponsors – finansējums pamatā tikai ceļam uz IOI</a:t>
            </a:r>
            <a:endParaRPr lang="en-GB" dirty="0"/>
          </a:p>
        </p:txBody>
      </p:sp>
      <p:sp>
        <p:nvSpPr>
          <p:cNvPr id="19" name="Ovāls 18"/>
          <p:cNvSpPr/>
          <p:nvPr/>
        </p:nvSpPr>
        <p:spPr>
          <a:xfrm>
            <a:off x="5076056" y="3501008"/>
            <a:ext cx="1728192" cy="1728192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dirty="0" smtClean="0"/>
              <a:t>Pašvaldības</a:t>
            </a:r>
            <a:endParaRPr lang="en-GB" sz="1400" dirty="0"/>
          </a:p>
        </p:txBody>
      </p:sp>
      <p:sp>
        <p:nvSpPr>
          <p:cNvPr id="21" name="Augšupvērstā-lejupvērstā bultiņa 20"/>
          <p:cNvSpPr/>
          <p:nvPr/>
        </p:nvSpPr>
        <p:spPr>
          <a:xfrm rot="17794608">
            <a:off x="4658348" y="3608420"/>
            <a:ext cx="221540" cy="49101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8" name="TextBox 27"/>
          <p:cNvSpPr txBox="1"/>
          <p:nvPr/>
        </p:nvSpPr>
        <p:spPr>
          <a:xfrm>
            <a:off x="7164288" y="4077072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Atbalsta dalību LIO un IOI, ja griežas pēc atbalsta</a:t>
            </a:r>
            <a:endParaRPr lang="lv-LV" dirty="0"/>
          </a:p>
        </p:txBody>
      </p:sp>
      <p:sp>
        <p:nvSpPr>
          <p:cNvPr id="29" name="Augšupvērstā-lejupvērstā bultiņa 28"/>
          <p:cNvSpPr/>
          <p:nvPr/>
        </p:nvSpPr>
        <p:spPr>
          <a:xfrm rot="17474918">
            <a:off x="3176846" y="2710357"/>
            <a:ext cx="231276" cy="7349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0" name="Ovāls 29"/>
          <p:cNvSpPr/>
          <p:nvPr/>
        </p:nvSpPr>
        <p:spPr>
          <a:xfrm>
            <a:off x="1619672" y="2060848"/>
            <a:ext cx="1224136" cy="1224136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1600" dirty="0" smtClean="0"/>
              <a:t>Radinieki</a:t>
            </a:r>
            <a:endParaRPr lang="en-GB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395536" y="2276872"/>
            <a:ext cx="14574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Labi, ja </a:t>
            </a:r>
            <a:br>
              <a:rPr lang="lv-LV" dirty="0" smtClean="0"/>
            </a:br>
            <a:r>
              <a:rPr lang="lv-LV" dirty="0" smtClean="0"/>
              <a:t>panākumi</a:t>
            </a:r>
            <a:br>
              <a:rPr lang="lv-LV" dirty="0" smtClean="0"/>
            </a:br>
            <a:r>
              <a:rPr lang="lv-LV" dirty="0" smtClean="0"/>
              <a:t> nekļūst </a:t>
            </a:r>
            <a:br>
              <a:rPr lang="lv-LV" dirty="0" smtClean="0"/>
            </a:br>
            <a:r>
              <a:rPr lang="lv-LV" dirty="0" smtClean="0"/>
              <a:t>par apsēstību</a:t>
            </a:r>
            <a:endParaRPr lang="lv-LV" dirty="0"/>
          </a:p>
        </p:txBody>
      </p:sp>
      <p:sp>
        <p:nvSpPr>
          <p:cNvPr id="32" name="Ovāls 31"/>
          <p:cNvSpPr/>
          <p:nvPr/>
        </p:nvSpPr>
        <p:spPr>
          <a:xfrm>
            <a:off x="5580112" y="3284984"/>
            <a:ext cx="3168352" cy="32403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3600" dirty="0" smtClean="0"/>
              <a:t>Atsevišķas personības</a:t>
            </a:r>
            <a:endParaRPr lang="lv-LV" sz="3600" dirty="0"/>
          </a:p>
        </p:txBody>
      </p:sp>
      <p:sp>
        <p:nvSpPr>
          <p:cNvPr id="33" name="Ovāls 32"/>
          <p:cNvSpPr/>
          <p:nvPr/>
        </p:nvSpPr>
        <p:spPr>
          <a:xfrm>
            <a:off x="3995936" y="980728"/>
            <a:ext cx="1008112" cy="936104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1400" dirty="0" smtClean="0"/>
              <a:t>Reitingu veidotāji</a:t>
            </a:r>
            <a:endParaRPr lang="en-GB" sz="1400" dirty="0"/>
          </a:p>
        </p:txBody>
      </p:sp>
      <p:sp>
        <p:nvSpPr>
          <p:cNvPr id="34" name="Augšupvērstā-lejupvērstā bultiņa 33"/>
          <p:cNvSpPr/>
          <p:nvPr/>
        </p:nvSpPr>
        <p:spPr>
          <a:xfrm rot="780278">
            <a:off x="4090144" y="1980368"/>
            <a:ext cx="216024" cy="86190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5" name="TextBox 34"/>
          <p:cNvSpPr txBox="1"/>
          <p:nvPr/>
        </p:nvSpPr>
        <p:spPr>
          <a:xfrm>
            <a:off x="4932040" y="764704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 smtClean="0"/>
              <a:t>Haļavščiki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14" grpId="0" animBg="1"/>
      <p:bldP spid="15" grpId="0" animBg="1"/>
      <p:bldP spid="20" grpId="0"/>
      <p:bldP spid="19" grpId="0" animBg="1"/>
      <p:bldP spid="21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sz="3600" dirty="0" smtClean="0"/>
              <a:t>IOI dalībnieka TĀLĀKA ATTĪSTĪBA: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339752" y="5229200"/>
            <a:ext cx="2252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dirty="0" smtClean="0"/>
              <a:t>Universitāte</a:t>
            </a:r>
            <a:endParaRPr lang="lv-LV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67544" y="5229200"/>
            <a:ext cx="1117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dirty="0" smtClean="0"/>
              <a:t>Skola</a:t>
            </a:r>
            <a:endParaRPr lang="lv-LV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5949280"/>
            <a:ext cx="4272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dirty="0" smtClean="0">
                <a:solidFill>
                  <a:srgbClr val="FFC000"/>
                </a:solidFill>
              </a:rPr>
              <a:t>Visi varianti ir iespējami!</a:t>
            </a:r>
            <a:endParaRPr lang="lv-LV" sz="3200" dirty="0">
              <a:solidFill>
                <a:srgbClr val="FFC000"/>
              </a:solidFill>
            </a:endParaRPr>
          </a:p>
        </p:txBody>
      </p:sp>
      <p:sp>
        <p:nvSpPr>
          <p:cNvPr id="13" name="Brīvforma 12"/>
          <p:cNvSpPr/>
          <p:nvPr/>
        </p:nvSpPr>
        <p:spPr>
          <a:xfrm>
            <a:off x="614855" y="2216369"/>
            <a:ext cx="6616262" cy="2726121"/>
          </a:xfrm>
          <a:custGeom>
            <a:avLst/>
            <a:gdLst>
              <a:gd name="connsiteX0" fmla="*/ 0 w 6616262"/>
              <a:gd name="connsiteY0" fmla="*/ 2726121 h 2726121"/>
              <a:gd name="connsiteX1" fmla="*/ 370490 w 6616262"/>
              <a:gd name="connsiteY1" fmla="*/ 905203 h 2726121"/>
              <a:gd name="connsiteX2" fmla="*/ 1111469 w 6616262"/>
              <a:gd name="connsiteY2" fmla="*/ 61748 h 2726121"/>
              <a:gd name="connsiteX3" fmla="*/ 3255579 w 6616262"/>
              <a:gd name="connsiteY3" fmla="*/ 1275693 h 2726121"/>
              <a:gd name="connsiteX4" fmla="*/ 6140669 w 6616262"/>
              <a:gd name="connsiteY4" fmla="*/ 1732893 h 2726121"/>
              <a:gd name="connsiteX5" fmla="*/ 6109138 w 6616262"/>
              <a:gd name="connsiteY5" fmla="*/ 1685597 h 272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6262" h="2726121">
                <a:moveTo>
                  <a:pt x="0" y="2726121"/>
                </a:moveTo>
                <a:cubicBezTo>
                  <a:pt x="92622" y="2037693"/>
                  <a:pt x="185245" y="1349265"/>
                  <a:pt x="370490" y="905203"/>
                </a:cubicBezTo>
                <a:cubicBezTo>
                  <a:pt x="555735" y="461141"/>
                  <a:pt x="630621" y="0"/>
                  <a:pt x="1111469" y="61748"/>
                </a:cubicBezTo>
                <a:cubicBezTo>
                  <a:pt x="1592317" y="123496"/>
                  <a:pt x="2417379" y="997169"/>
                  <a:pt x="3255579" y="1275693"/>
                </a:cubicBezTo>
                <a:cubicBezTo>
                  <a:pt x="4093779" y="1554217"/>
                  <a:pt x="5665076" y="1664576"/>
                  <a:pt x="6140669" y="1732893"/>
                </a:cubicBezTo>
                <a:cubicBezTo>
                  <a:pt x="6616262" y="1801210"/>
                  <a:pt x="6362700" y="1743403"/>
                  <a:pt x="6109138" y="1685597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 dirty="0">
              <a:solidFill>
                <a:srgbClr val="FFFF00"/>
              </a:solidFill>
            </a:endParaRPr>
          </a:p>
        </p:txBody>
      </p:sp>
      <p:cxnSp>
        <p:nvCxnSpPr>
          <p:cNvPr id="15" name="Taisns savienotājs 14"/>
          <p:cNvCxnSpPr/>
          <p:nvPr/>
        </p:nvCxnSpPr>
        <p:spPr>
          <a:xfrm>
            <a:off x="1691680" y="1628800"/>
            <a:ext cx="0" cy="381642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Taisns savienotājs 15"/>
          <p:cNvCxnSpPr/>
          <p:nvPr/>
        </p:nvCxnSpPr>
        <p:spPr>
          <a:xfrm>
            <a:off x="4716016" y="1628800"/>
            <a:ext cx="0" cy="381642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rīvforma 16"/>
          <p:cNvSpPr/>
          <p:nvPr/>
        </p:nvSpPr>
        <p:spPr>
          <a:xfrm>
            <a:off x="701566" y="1150883"/>
            <a:ext cx="6329855" cy="3799489"/>
          </a:xfrm>
          <a:custGeom>
            <a:avLst/>
            <a:gdLst>
              <a:gd name="connsiteX0" fmla="*/ 0 w 6329855"/>
              <a:gd name="connsiteY0" fmla="*/ 3799489 h 3799489"/>
              <a:gd name="connsiteX1" fmla="*/ 275896 w 6329855"/>
              <a:gd name="connsiteY1" fmla="*/ 2278117 h 3799489"/>
              <a:gd name="connsiteX2" fmla="*/ 977462 w 6329855"/>
              <a:gd name="connsiteY2" fmla="*/ 1300655 h 3799489"/>
              <a:gd name="connsiteX3" fmla="*/ 3925613 w 6329855"/>
              <a:gd name="connsiteY3" fmla="*/ 252248 h 3799489"/>
              <a:gd name="connsiteX4" fmla="*/ 6329855 w 6329855"/>
              <a:gd name="connsiteY4" fmla="*/ 0 h 3799489"/>
              <a:gd name="connsiteX5" fmla="*/ 6329855 w 6329855"/>
              <a:gd name="connsiteY5" fmla="*/ 0 h 379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29855" h="3799489">
                <a:moveTo>
                  <a:pt x="0" y="3799489"/>
                </a:moveTo>
                <a:cubicBezTo>
                  <a:pt x="56493" y="3247039"/>
                  <a:pt x="112986" y="2694589"/>
                  <a:pt x="275896" y="2278117"/>
                </a:cubicBezTo>
                <a:cubicBezTo>
                  <a:pt x="438806" y="1861645"/>
                  <a:pt x="369176" y="1638300"/>
                  <a:pt x="977462" y="1300655"/>
                </a:cubicBezTo>
                <a:cubicBezTo>
                  <a:pt x="1585748" y="963010"/>
                  <a:pt x="3033547" y="469024"/>
                  <a:pt x="3925613" y="252248"/>
                </a:cubicBezTo>
                <a:cubicBezTo>
                  <a:pt x="4817679" y="35472"/>
                  <a:pt x="6329855" y="0"/>
                  <a:pt x="6329855" y="0"/>
                </a:cubicBezTo>
                <a:lnTo>
                  <a:pt x="6329855" y="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3" name="Brīvforma 22"/>
          <p:cNvSpPr/>
          <p:nvPr/>
        </p:nvSpPr>
        <p:spPr>
          <a:xfrm>
            <a:off x="449317" y="1629104"/>
            <a:ext cx="6676697" cy="3313386"/>
          </a:xfrm>
          <a:custGeom>
            <a:avLst/>
            <a:gdLst>
              <a:gd name="connsiteX0" fmla="*/ 0 w 6676697"/>
              <a:gd name="connsiteY0" fmla="*/ 3313386 h 3313386"/>
              <a:gd name="connsiteX1" fmla="*/ 409904 w 6676697"/>
              <a:gd name="connsiteY1" fmla="*/ 909144 h 3313386"/>
              <a:gd name="connsiteX2" fmla="*/ 1915511 w 6676697"/>
              <a:gd name="connsiteY2" fmla="*/ 144517 h 3313386"/>
              <a:gd name="connsiteX3" fmla="*/ 6676697 w 6676697"/>
              <a:gd name="connsiteY3" fmla="*/ 42041 h 3313386"/>
              <a:gd name="connsiteX4" fmla="*/ 6676697 w 6676697"/>
              <a:gd name="connsiteY4" fmla="*/ 42041 h 331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6697" h="3313386">
                <a:moveTo>
                  <a:pt x="0" y="3313386"/>
                </a:moveTo>
                <a:cubicBezTo>
                  <a:pt x="45326" y="2375337"/>
                  <a:pt x="90652" y="1437289"/>
                  <a:pt x="409904" y="909144"/>
                </a:cubicBezTo>
                <a:cubicBezTo>
                  <a:pt x="729156" y="380999"/>
                  <a:pt x="871046" y="289034"/>
                  <a:pt x="1915511" y="144517"/>
                </a:cubicBezTo>
                <a:cubicBezTo>
                  <a:pt x="2959976" y="0"/>
                  <a:pt x="6676697" y="42041"/>
                  <a:pt x="6676697" y="42041"/>
                </a:cubicBezTo>
                <a:lnTo>
                  <a:pt x="6676697" y="42041"/>
                </a:lnTo>
              </a:path>
            </a:pathLst>
          </a:cu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/>
              <a:t>IOI dalībnieka ATTĪSTĪBA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060848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/>
              <a:t> Dažiem dalībniekiem medaļa IOI vai pat tikai dalība BOI ir </a:t>
            </a:r>
            <a:r>
              <a:rPr lang="lv-LV" sz="2800" dirty="0" smtClean="0"/>
              <a:t>mūža lielākais panākums pat </a:t>
            </a:r>
            <a:r>
              <a:rPr lang="lv-LV" sz="2800" dirty="0" smtClean="0"/>
              <a:t>vēl 10 gadus pēc olimpiādes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IOI medaļa + doktora grāds = visai rets </a:t>
            </a:r>
            <a:r>
              <a:rPr lang="lv-LV" sz="2800" dirty="0" smtClean="0"/>
              <a:t>salikums </a:t>
            </a:r>
            <a:br>
              <a:rPr lang="lv-LV" sz="2800" dirty="0" smtClean="0"/>
            </a:br>
            <a:r>
              <a:rPr lang="lv-LV" sz="2800" dirty="0" smtClean="0"/>
              <a:t>(aizstāvas </a:t>
            </a:r>
            <a:r>
              <a:rPr lang="lv-LV" sz="2800" dirty="0" smtClean="0">
                <a:sym typeface="Symbol"/>
              </a:rPr>
              <a:t>1/6 no IOI medaļniekiem – ne vienmēr datorzinātnēs)</a:t>
            </a:r>
            <a:endParaRPr lang="lv-LV" sz="2800" dirty="0" smtClean="0"/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</a:t>
            </a:r>
            <a:r>
              <a:rPr lang="lv-LV" sz="2800" b="1" dirty="0" smtClean="0">
                <a:solidFill>
                  <a:srgbClr val="FFFF00"/>
                </a:solidFill>
              </a:rPr>
              <a:t>Olimpiādes NAV vienīgā dzīves panākumu atslēga!</a:t>
            </a:r>
            <a:endParaRPr lang="lv-LV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/>
              <a:t>Izmaiņas IOI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268760"/>
            <a:ext cx="739805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/>
              <a:t> Vēlme padarīt sacensības skatāmākas tiešsaistē</a:t>
            </a:r>
            <a:br>
              <a:rPr lang="lv-LV" sz="2800" dirty="0" smtClean="0"/>
            </a:br>
            <a:r>
              <a:rPr lang="lv-LV" sz="2800" dirty="0" smtClean="0"/>
              <a:t>   (ap 2010)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Dzīvā rezultātu tabula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Pilnā atgriezeniskā saite visiem uzdevumiem </a:t>
            </a:r>
            <a:br>
              <a:rPr lang="lv-LV" sz="2800" dirty="0" smtClean="0"/>
            </a:b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Automātiski tiek ņemts vērā labākais rezultāts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Netradicionālu uzdevumu </a:t>
            </a:r>
            <a:r>
              <a:rPr lang="lv-LV" sz="2800" dirty="0" smtClean="0"/>
              <a:t>parādīšanās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</a:t>
            </a:r>
            <a:r>
              <a:rPr lang="lv-LV" sz="2800" dirty="0" smtClean="0">
                <a:solidFill>
                  <a:srgbClr val="FFFF00"/>
                </a:solidFill>
              </a:rPr>
              <a:t>Pastāvīga </a:t>
            </a:r>
            <a:r>
              <a:rPr lang="lv-LV" sz="2800" dirty="0" err="1" smtClean="0">
                <a:solidFill>
                  <a:srgbClr val="FFFF00"/>
                </a:solidFill>
              </a:rPr>
              <a:t>rūpe</a:t>
            </a:r>
            <a:r>
              <a:rPr lang="lv-LV" sz="2800" dirty="0" smtClean="0">
                <a:solidFill>
                  <a:srgbClr val="FFFF00"/>
                </a:solidFill>
              </a:rPr>
              <a:t> par </a:t>
            </a:r>
            <a:r>
              <a:rPr lang="lv-LV" sz="2800" dirty="0" err="1" smtClean="0">
                <a:solidFill>
                  <a:srgbClr val="FFFF00"/>
                </a:solidFill>
              </a:rPr>
              <a:t>nuļlu</a:t>
            </a:r>
            <a:r>
              <a:rPr lang="lv-LV" sz="2800" dirty="0" smtClean="0">
                <a:solidFill>
                  <a:srgbClr val="FFFF00"/>
                </a:solidFill>
              </a:rPr>
              <a:t> skaita samazināšanu</a:t>
            </a:r>
            <a:endParaRPr lang="lv-LV" sz="2800" dirty="0">
              <a:solidFill>
                <a:srgbClr val="FFFF00"/>
              </a:solidFill>
            </a:endParaRPr>
          </a:p>
        </p:txBody>
      </p:sp>
      <p:pic>
        <p:nvPicPr>
          <p:cNvPr id="5" name="Attēls 4" descr="home-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420888"/>
            <a:ext cx="8800976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51520" y="0"/>
            <a:ext cx="7772400" cy="745731"/>
          </a:xfrm>
        </p:spPr>
        <p:txBody>
          <a:bodyPr/>
          <a:lstStyle/>
          <a:p>
            <a:r>
              <a:rPr lang="lv-LV" sz="3600" dirty="0" smtClean="0"/>
              <a:t>LIO </a:t>
            </a:r>
            <a:r>
              <a:rPr lang="lv-LV" sz="3600" dirty="0" smtClean="0">
                <a:solidFill>
                  <a:srgbClr val="FFFF00"/>
                </a:solidFill>
              </a:rPr>
              <a:t>“PIRMĀ TESTU GRUPA”</a:t>
            </a:r>
            <a:endParaRPr lang="en-GB" sz="3600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04664"/>
            <a:ext cx="30003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5688632" cy="5801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aisnstūris ar noapaļotiem stūriem 5"/>
          <p:cNvSpPr/>
          <p:nvPr/>
        </p:nvSpPr>
        <p:spPr>
          <a:xfrm>
            <a:off x="5580112" y="2708920"/>
            <a:ext cx="2448272" cy="1944216"/>
          </a:xfrm>
          <a:prstGeom prst="round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abā bultiņa 6"/>
          <p:cNvSpPr/>
          <p:nvPr/>
        </p:nvSpPr>
        <p:spPr>
          <a:xfrm flipH="1">
            <a:off x="3131840" y="2852936"/>
            <a:ext cx="1008112" cy="1368152"/>
          </a:xfrm>
          <a:prstGeom prst="rightArrow">
            <a:avLst>
              <a:gd name="adj1" fmla="val 55990"/>
              <a:gd name="adj2" fmla="val 649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āls 7"/>
          <p:cNvSpPr/>
          <p:nvPr/>
        </p:nvSpPr>
        <p:spPr>
          <a:xfrm>
            <a:off x="4067944" y="4797152"/>
            <a:ext cx="504056" cy="50405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dirty="0" smtClean="0"/>
              <a:t>IOI RISKI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628800"/>
            <a:ext cx="843320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/>
              <a:t> Sacensība ar konkrētu testu kopu, nevis problēmas</a:t>
            </a:r>
            <a:br>
              <a:rPr lang="lv-LV" sz="2800" dirty="0" smtClean="0"/>
            </a:br>
            <a:r>
              <a:rPr lang="lv-LV" sz="2800" dirty="0" smtClean="0"/>
              <a:t>risināšana vispārīgā gadījumā (kā tas ir bez pilnās</a:t>
            </a:r>
            <a:br>
              <a:rPr lang="lv-LV" sz="2800" dirty="0" smtClean="0"/>
            </a:br>
            <a:r>
              <a:rPr lang="lv-LV" sz="2800" dirty="0" smtClean="0"/>
              <a:t> atgriezeniskās saites)</a:t>
            </a:r>
          </a:p>
          <a:p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Loģisks paštestēšanas līmeņa kritums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 Var sākties spēle ar punktiem – rēķināšana, vai ir vērts </a:t>
            </a:r>
            <a:br>
              <a:rPr lang="lv-LV" sz="2800" dirty="0" smtClean="0"/>
            </a:br>
            <a:r>
              <a:rPr lang="lv-LV" sz="2800" dirty="0" smtClean="0"/>
              <a:t>plēsties pēc lielāka punktu skaita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Žūrija pati sevi dzen stūrī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sz="3200" dirty="0" smtClean="0"/>
              <a:t>KO IESĀKT, JA KAUT KAS NOIET GREIZI?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124744"/>
            <a:ext cx="79928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/>
              <a:t> Senāk – izlabojam kļūdas testēšanas procesā, </a:t>
            </a:r>
            <a:br>
              <a:rPr lang="lv-LV" sz="2800" dirty="0" smtClean="0"/>
            </a:br>
            <a:r>
              <a:rPr lang="lv-LV" sz="2800" dirty="0" smtClean="0"/>
              <a:t>pārtestējam, jaunos rezultātus pasludinām par </a:t>
            </a:r>
            <a:br>
              <a:rPr lang="lv-LV" sz="2800" dirty="0" smtClean="0"/>
            </a:br>
            <a:r>
              <a:rPr lang="lv-LV" sz="2800" dirty="0" smtClean="0"/>
              <a:t>īstiem</a:t>
            </a:r>
          </a:p>
          <a:p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Tagad – pārāk daudz ir sasolīts sacensību laikā</a:t>
            </a:r>
          </a:p>
          <a:p>
            <a:pPr lvl="1">
              <a:buFont typeface="Arial" pitchFamily="34" charset="0"/>
              <a:buChar char="•"/>
            </a:pPr>
            <a:r>
              <a:rPr lang="lv-LV" sz="2800" dirty="0" smtClean="0"/>
              <a:t> ja tiek paziņots, ka programma saņems 100 </a:t>
            </a:r>
            <a:br>
              <a:rPr lang="lv-LV" sz="2800" dirty="0" smtClean="0"/>
            </a:br>
            <a:r>
              <a:rPr lang="lv-LV" sz="2800" dirty="0" smtClean="0"/>
              <a:t>punktus, kas vēlāk izrādās nepatiesība?</a:t>
            </a:r>
          </a:p>
          <a:p>
            <a:pPr lvl="1">
              <a:buFont typeface="Arial" pitchFamily="34" charset="0"/>
              <a:buChar char="•"/>
            </a:pPr>
            <a:r>
              <a:rPr lang="lv-LV" sz="2800" dirty="0" smtClean="0"/>
              <a:t> ja par pareizu programmu tiek ziņots, ka tā </a:t>
            </a:r>
            <a:br>
              <a:rPr lang="lv-LV" sz="2800" dirty="0" smtClean="0"/>
            </a:br>
            <a:r>
              <a:rPr lang="lv-LV" sz="2800" dirty="0" smtClean="0"/>
              <a:t>nesaņems 100 punktus?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Vai var tik viegli “paņemt savus vārdus </a:t>
            </a:r>
            <a:r>
              <a:rPr lang="lv-LV" sz="2800" smtClean="0"/>
              <a:t>atpakaļ”</a:t>
            </a:r>
            <a:r>
              <a:rPr lang="lv-LV" sz="2800" dirty="0" smtClean="0"/>
              <a:t/>
            </a:r>
            <a:br>
              <a:rPr lang="lv-LV" sz="2800" dirty="0" smtClean="0"/>
            </a:br>
            <a:r>
              <a:rPr lang="lv-LV" sz="2800" dirty="0" smtClean="0"/>
              <a:t>( ja visa pasaule tiešsaistē jau ir redzējusi rezultātus)?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3000">
              <a:srgbClr val="00B050">
                <a:alpha val="66000"/>
              </a:srgb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85786" y="428605"/>
            <a:ext cx="7772400" cy="642942"/>
          </a:xfrm>
        </p:spPr>
        <p:txBody>
          <a:bodyPr/>
          <a:lstStyle/>
          <a:p>
            <a:r>
              <a:rPr lang="lv-LV" sz="2800" dirty="0" smtClean="0"/>
              <a:t>ANALOĢIJAS AR SPORTA SPĒĻU TIESĀŠANU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124744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/>
              <a:t> Testēšanas sistēma == Tiesnesis </a:t>
            </a:r>
          </a:p>
          <a:p>
            <a:pPr>
              <a:buFont typeface="Arial" pitchFamily="34" charset="0"/>
              <a:buChar char="•"/>
            </a:pPr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Tiesneša kļūda jālabo cik ātri vien iespējams</a:t>
            </a:r>
          </a:p>
          <a:p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Ir brīdis, pēc kura tiesneša kļūdu vairs labot nav iespējams</a:t>
            </a:r>
          </a:p>
          <a:p>
            <a:endParaRPr lang="lv-LV" sz="2800" dirty="0" smtClean="0"/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Dažādos sporta veidos atšķirīgs reglamentācijas līmenis</a:t>
            </a:r>
            <a:br>
              <a:rPr lang="lv-LV" sz="2800" dirty="0" smtClean="0"/>
            </a:br>
            <a:r>
              <a:rPr lang="lv-LV" sz="2800" dirty="0" smtClean="0"/>
              <a:t>(“Labojamās kļūdas” basketbolā, “kļūdu labošana” tenisā)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NEPIECIEŠAMA  </a:t>
            </a:r>
            <a:r>
              <a:rPr lang="lv-LV" sz="8000" dirty="0" smtClean="0">
                <a:solidFill>
                  <a:srgbClr val="FFFF00"/>
                </a:solidFill>
              </a:rPr>
              <a:t>VILKME</a:t>
            </a:r>
            <a:endParaRPr lang="lv-LV" dirty="0">
              <a:solidFill>
                <a:srgbClr val="FFFF00"/>
              </a:solidFill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Virsraksts 1"/>
          <p:cNvSpPr txBox="1">
            <a:spLocks/>
          </p:cNvSpPr>
          <p:nvPr/>
        </p:nvSpPr>
        <p:spPr>
          <a:xfrm>
            <a:off x="1043608" y="1556792"/>
            <a:ext cx="7772400" cy="19740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b">
            <a:noAutofit/>
            <a:scene3d>
              <a:camera prst="orthographicFront"/>
              <a:lightRig rig="threePt" dir="t">
                <a:rot lat="0" lon="0" rev="3600000"/>
              </a:lightRig>
            </a:scene3d>
            <a:sp3d prstMaterial="matte">
              <a:bevelT w="6350" h="0" prst="relaxedInset"/>
              <a:contourClr>
                <a:schemeClr val="bg1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4000" b="1" i="0" u="none" strike="noStrike" kern="1200" cap="all" spc="0" normalizeH="0" baseline="0" noProof="0" smtClean="0">
                <a:ln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KO TĀLĀK?</a:t>
            </a:r>
            <a:endParaRPr kumimoji="0" lang="lv-LV" sz="4000" b="1" i="0" u="none" strike="noStrike" kern="1200" cap="all" spc="0" normalizeH="0" baseline="0" noProof="0" dirty="0">
              <a:ln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6632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v-LV" sz="2800" dirty="0" smtClean="0"/>
              <a:t> Plašāks ieinteresēto skolēnu slānis  </a:t>
            </a:r>
            <a:br>
              <a:rPr lang="lv-LV" sz="2800" dirty="0" smtClean="0"/>
            </a:br>
            <a:r>
              <a:rPr lang="lv-LV" sz="2800" dirty="0" smtClean="0"/>
              <a:t>   (Kā to panākt?)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</a:t>
            </a:r>
            <a:r>
              <a:rPr lang="lv-LV" sz="2800" dirty="0" err="1" smtClean="0"/>
              <a:t>Algoritmikas</a:t>
            </a:r>
            <a:r>
              <a:rPr lang="lv-LV" sz="2800" dirty="0" smtClean="0"/>
              <a:t> integrēšana </a:t>
            </a:r>
            <a:r>
              <a:rPr lang="lv-LV" sz="2800" dirty="0" smtClean="0"/>
              <a:t>jau pamatskolas </a:t>
            </a:r>
            <a:r>
              <a:rPr lang="lv-LV" sz="2800" dirty="0" smtClean="0"/>
              <a:t>programmā </a:t>
            </a:r>
            <a:br>
              <a:rPr lang="lv-LV" sz="2800" dirty="0" smtClean="0"/>
            </a:br>
            <a:r>
              <a:rPr lang="lv-LV" sz="2800" dirty="0" smtClean="0"/>
              <a:t>   (Ko un kā mācīt?)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Vairāk iesaistīt un ieinteresēt skolotājus </a:t>
            </a:r>
            <a:br>
              <a:rPr lang="lv-LV" sz="2800" dirty="0" smtClean="0"/>
            </a:br>
            <a:r>
              <a:rPr lang="lv-LV" sz="2800" dirty="0" smtClean="0"/>
              <a:t>   (Vai tas maz iespējams?)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Dažādu aktivitāšu koordinēšana, kvalitātes nodrošināšana</a:t>
            </a:r>
            <a:br>
              <a:rPr lang="lv-LV" sz="2800" dirty="0" smtClean="0"/>
            </a:br>
            <a:r>
              <a:rPr lang="lv-LV" sz="2800" dirty="0" smtClean="0"/>
              <a:t>   (Vai visas “olimpiādes” ir Olimpiādes?)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</a:t>
            </a:r>
            <a:r>
              <a:rPr lang="lv-LV" sz="2800" dirty="0" smtClean="0"/>
              <a:t>Stabils finansiāls </a:t>
            </a:r>
            <a:r>
              <a:rPr lang="lv-LV" sz="2800" dirty="0" smtClean="0"/>
              <a:t>atbalsts </a:t>
            </a:r>
            <a:br>
              <a:rPr lang="lv-LV" sz="2800" dirty="0" smtClean="0"/>
            </a:br>
            <a:r>
              <a:rPr lang="lv-LV" sz="2800" dirty="0" smtClean="0"/>
              <a:t>   (Nosēdināt </a:t>
            </a:r>
            <a:r>
              <a:rPr lang="lv-LV" sz="2800" dirty="0" smtClean="0"/>
              <a:t>IZM un industrijas pārstāvjus </a:t>
            </a:r>
            <a:r>
              <a:rPr lang="lv-LV" sz="2800" dirty="0" smtClean="0"/>
              <a:t>pie viena galda?)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Universitāšu ieinteresētība olimpiešos ne tikai </a:t>
            </a:r>
            <a:br>
              <a:rPr lang="lv-LV" sz="2800" dirty="0" smtClean="0"/>
            </a:br>
            <a:r>
              <a:rPr lang="lv-LV" sz="2800" dirty="0" smtClean="0"/>
              <a:t>   karogu līmenī (Īpaša attieksme un pieskatīšana?)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 Cīņa pret nepārdomātām reformām pasaules līmenī </a:t>
            </a:r>
            <a:br>
              <a:rPr lang="lv-LV" sz="2800" dirty="0" smtClean="0"/>
            </a:br>
            <a:r>
              <a:rPr lang="lv-LV" sz="2800" dirty="0" smtClean="0"/>
              <a:t>   (Nebūs viegli…) </a:t>
            </a:r>
            <a:endParaRPr lang="lv-LV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32240" y="18864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b="1" dirty="0" smtClean="0">
                <a:solidFill>
                  <a:srgbClr val="FFFF00"/>
                </a:solidFill>
              </a:rPr>
              <a:t>www.lio.lv</a:t>
            </a:r>
            <a:endParaRPr lang="lv-LV" sz="3200" b="1" dirty="0">
              <a:solidFill>
                <a:srgbClr val="FFFF00"/>
              </a:solidFill>
            </a:endParaRPr>
          </a:p>
        </p:txBody>
      </p:sp>
      <p:pic>
        <p:nvPicPr>
          <p:cNvPr id="5" name="Attēls 4" descr="li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568952" cy="6649449"/>
          </a:xfrm>
          <a:prstGeom prst="rect">
            <a:avLst/>
          </a:prstGeom>
        </p:spPr>
      </p:pic>
      <p:pic>
        <p:nvPicPr>
          <p:cNvPr id="6" name="Attēls 5" descr="li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9144000" cy="986518"/>
          </a:xfrm>
          <a:prstGeom prst="rect">
            <a:avLst/>
          </a:prstGeom>
        </p:spPr>
      </p:pic>
      <p:sp>
        <p:nvSpPr>
          <p:cNvPr id="7" name="Ovāls 6"/>
          <p:cNvSpPr/>
          <p:nvPr/>
        </p:nvSpPr>
        <p:spPr>
          <a:xfrm>
            <a:off x="395536" y="4941168"/>
            <a:ext cx="720080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15616" y="4509120"/>
            <a:ext cx="1080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8000" b="1" dirty="0" smtClean="0">
                <a:solidFill>
                  <a:srgbClr val="C00000"/>
                </a:solidFill>
              </a:rPr>
              <a:t>?</a:t>
            </a:r>
            <a:endParaRPr lang="lv-LV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99592" y="1556792"/>
            <a:ext cx="7772400" cy="1974059"/>
          </a:xfrm>
        </p:spPr>
        <p:txBody>
          <a:bodyPr/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PALDIES, KA UZKLAUSĪJĀT!</a:t>
            </a:r>
            <a:br>
              <a:rPr lang="lv-LV" dirty="0" smtClean="0"/>
            </a:br>
            <a:r>
              <a:rPr lang="lv-LV" dirty="0" smtClean="0"/>
              <a:t>JAUTĀJUMI / </a:t>
            </a:r>
            <a:r>
              <a:rPr lang="lv-LV" dirty="0" smtClean="0">
                <a:solidFill>
                  <a:srgbClr val="FFFF00"/>
                </a:solidFill>
              </a:rPr>
              <a:t>IDEJAS</a:t>
            </a:r>
            <a:r>
              <a:rPr lang="lv-LV" dirty="0" smtClean="0"/>
              <a:t>?</a:t>
            </a:r>
            <a:endParaRPr lang="lv-LV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3923928" y="3537992"/>
            <a:ext cx="4748064" cy="1052512"/>
          </a:xfrm>
        </p:spPr>
        <p:txBody>
          <a:bodyPr>
            <a:noAutofit/>
          </a:bodyPr>
          <a:lstStyle/>
          <a:p>
            <a:r>
              <a:rPr lang="lv-LV" sz="4800" dirty="0" smtClean="0"/>
              <a:t>askola@latnet.lv</a:t>
            </a:r>
          </a:p>
          <a:p>
            <a:r>
              <a:rPr lang="lv-LV" sz="4800" dirty="0" smtClean="0"/>
              <a:t>www.lio.lv</a:t>
            </a:r>
            <a:endParaRPr lang="lv-LV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PowerPoint2007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ielāgots noformējums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IntroducingPowerPoint2007</Template>
  <TotalTime>0</TotalTime>
  <Words>667</Words>
  <Application>Microsoft Office PowerPoint</Application>
  <PresentationFormat>Slaidrāde ekrānā (4:3)</PresentationFormat>
  <Paragraphs>157</Paragraphs>
  <Slides>25</Slides>
  <Notes>1</Notes>
  <HiddenSlides>0</HiddenSlides>
  <MMClips>0</MMClips>
  <ScaleCrop>false</ScaleCrop>
  <HeadingPairs>
    <vt:vector size="4" baseType="variant">
      <vt:variant>
        <vt:lpstr>Dizains</vt:lpstr>
      </vt:variant>
      <vt:variant>
        <vt:i4>2</vt:i4>
      </vt:variant>
      <vt:variant>
        <vt:lpstr>Slaidu virsraksti</vt:lpstr>
      </vt:variant>
      <vt:variant>
        <vt:i4>25</vt:i4>
      </vt:variant>
    </vt:vector>
  </HeadingPairs>
  <TitlesOfParts>
    <vt:vector size="27" baseType="lpstr">
      <vt:lpstr>IntroducingPowerPoint2007</vt:lpstr>
      <vt:lpstr>Pielāgots noformējums</vt:lpstr>
      <vt:lpstr>  LATVIJAS UN pasaules informātikas olimpiādes  </vt:lpstr>
      <vt:lpstr>IR LIETAS, KO Jūs zināt LABĀK</vt:lpstr>
      <vt:lpstr>STARPTAUTISKĀ INFORMĀTIKAS OLIMPIĀDE (IOI) :</vt:lpstr>
      <vt:lpstr>Slaids 4</vt:lpstr>
      <vt:lpstr>Slaids 5</vt:lpstr>
      <vt:lpstr>LATVIJAS INFORMĀTIKAS OLIMPIĀDE    </vt:lpstr>
      <vt:lpstr>STRUKTŪRA</vt:lpstr>
      <vt:lpstr>Slaids 8</vt:lpstr>
      <vt:lpstr>KUR ESAM ?   </vt:lpstr>
      <vt:lpstr>KUR ESAM ?   </vt:lpstr>
      <vt:lpstr>Slaids 11</vt:lpstr>
      <vt:lpstr>VAI LIETIŠĶĀ informĀTIKA NEATGRIEZENISKI IR AIZŅĒMUSI PROGRAMMĒŠANAS VIETU?   </vt:lpstr>
      <vt:lpstr>KURP EjAM ?   </vt:lpstr>
      <vt:lpstr>KAS, KĀ UN CIK IR IEINTERESĒTS (L)IO ?</vt:lpstr>
      <vt:lpstr>IOI dalībnieka TĀLĀKA ATTĪSTĪBA:</vt:lpstr>
      <vt:lpstr>IOI dalībnieka ATTĪSTĪBA</vt:lpstr>
      <vt:lpstr>Izmaiņas IOI</vt:lpstr>
      <vt:lpstr>LIO “PIRMĀ TESTU GRUPA”</vt:lpstr>
      <vt:lpstr>IOI RISKI</vt:lpstr>
      <vt:lpstr>KO IESĀKT, JA KAUT KAS NOIET GREIZI?</vt:lpstr>
      <vt:lpstr>ANALOĢIJAS AR SPORTA SPĒĻU TIESĀŠANU</vt:lpstr>
      <vt:lpstr>NEPIECIEŠAMA  VILKME</vt:lpstr>
      <vt:lpstr>Slaids 23</vt:lpstr>
      <vt:lpstr>Slaids 24</vt:lpstr>
      <vt:lpstr> PALDIES, KA UZKLAUSĪJĀT! JAUTĀJUMI / IDEJAS?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2010-05-15T19:46:32Z</dcterms:created>
  <dcterms:modified xsi:type="dcterms:W3CDTF">2013-08-20T10:29:12Z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1062</vt:i4>
  </property>
  <property fmtid="{D5CDD505-2E9C-101B-9397-08002B2CF9AE}" pid="3" name="_Version">
    <vt:lpwstr>12.0.4518</vt:lpwstr>
  </property>
</Properties>
</file>