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6" r:id="rId3"/>
    <p:sldId id="275" r:id="rId4"/>
    <p:sldId id="277" r:id="rId5"/>
    <p:sldId id="278" r:id="rId6"/>
    <p:sldId id="279" r:id="rId7"/>
    <p:sldId id="280" r:id="rId8"/>
    <p:sldId id="281" r:id="rId9"/>
    <p:sldId id="282" r:id="rId10"/>
    <p:sldId id="284" r:id="rId11"/>
    <p:sldId id="28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A86"/>
    <a:srgbClr val="0096E6"/>
    <a:srgbClr val="23AA60"/>
    <a:srgbClr val="139EAD"/>
    <a:srgbClr val="AE0A01"/>
    <a:srgbClr val="00C800"/>
    <a:srgbClr val="00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1" autoAdjust="0"/>
    <p:restoredTop sz="94725" autoAdjust="0"/>
  </p:normalViewPr>
  <p:slideViewPr>
    <p:cSldViewPr snapToGrid="0" snapToObjects="1">
      <p:cViewPr varScale="1">
        <p:scale>
          <a:sx n="71" d="100"/>
          <a:sy n="71" d="100"/>
        </p:scale>
        <p:origin x="-4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gris\Desktop\Robotikas_kluba_darb&#299;b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lv-LV" sz="2400"/>
              <a:t>Pasākumu un dalībnieku skaits pa gadiem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613275697284604"/>
          <c:y val="0.11765110801893983"/>
          <c:w val="0.76254568918256738"/>
          <c:h val="0.72253724697040012"/>
        </c:manualLayout>
      </c:layout>
      <c:lineChart>
        <c:grouping val="standard"/>
        <c:varyColors val="0"/>
        <c:ser>
          <c:idx val="0"/>
          <c:order val="0"/>
          <c:tx>
            <c:v>Pasākumu skaits</c:v>
          </c:tx>
          <c:spPr>
            <a:ln w="50800"/>
          </c:spPr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(Sheet1!$A$3,Sheet1!$A$22,Sheet1!$A$59)</c:f>
              <c:strCache>
                <c:ptCount val="3"/>
                <c:pt idx="0">
                  <c:v>2011. gads</c:v>
                </c:pt>
                <c:pt idx="1">
                  <c:v>2012. gads</c:v>
                </c:pt>
                <c:pt idx="2">
                  <c:v>2013. gads</c:v>
                </c:pt>
              </c:strCache>
            </c:strRef>
          </c:cat>
          <c:val>
            <c:numRef>
              <c:f>(Sheet1!$H$4,Sheet1!$H$23,Sheet1!$H$60)</c:f>
              <c:numCache>
                <c:formatCode>General</c:formatCode>
                <c:ptCount val="3"/>
                <c:pt idx="0">
                  <c:v>18</c:v>
                </c:pt>
                <c:pt idx="1">
                  <c:v>36</c:v>
                </c:pt>
                <c:pt idx="2">
                  <c:v>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118144"/>
        <c:axId val="35426816"/>
      </c:lineChart>
      <c:lineChart>
        <c:grouping val="standard"/>
        <c:varyColors val="0"/>
        <c:ser>
          <c:idx val="1"/>
          <c:order val="1"/>
          <c:tx>
            <c:v>Dalībnieku skaits</c:v>
          </c:tx>
          <c:spPr>
            <a:ln w="50800"/>
          </c:spPr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(Sheet1!$A$3,Sheet1!$A$22,Sheet1!$A$59)</c:f>
              <c:strCache>
                <c:ptCount val="3"/>
                <c:pt idx="0">
                  <c:v>2011. gads</c:v>
                </c:pt>
                <c:pt idx="1">
                  <c:v>2012. gads</c:v>
                </c:pt>
                <c:pt idx="2">
                  <c:v>2013. gads</c:v>
                </c:pt>
              </c:strCache>
            </c:strRef>
          </c:cat>
          <c:val>
            <c:numRef>
              <c:f>(Sheet1!$H$5,Sheet1!$H$24,Sheet1!$H$61)</c:f>
              <c:numCache>
                <c:formatCode>General</c:formatCode>
                <c:ptCount val="3"/>
                <c:pt idx="0">
                  <c:v>685</c:v>
                </c:pt>
                <c:pt idx="1">
                  <c:v>1045</c:v>
                </c:pt>
                <c:pt idx="2">
                  <c:v>334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671744"/>
        <c:axId val="35427392"/>
      </c:lineChart>
      <c:catAx>
        <c:axId val="11411814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lv-LV"/>
          </a:p>
        </c:txPr>
        <c:crossAx val="35426816"/>
        <c:crosses val="autoZero"/>
        <c:auto val="1"/>
        <c:lblAlgn val="ctr"/>
        <c:lblOffset val="100"/>
        <c:noMultiLvlLbl val="0"/>
      </c:catAx>
      <c:valAx>
        <c:axId val="3542681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lv-LV" sz="1600"/>
                  <a:t>Pasākumu skaits</a:t>
                </a:r>
              </a:p>
            </c:rich>
          </c:tx>
          <c:layout>
            <c:manualLayout>
              <c:xMode val="edge"/>
              <c:yMode val="edge"/>
              <c:x val="1.8756132022274923E-2"/>
              <c:y val="0.382288680613172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lv-LV"/>
          </a:p>
        </c:txPr>
        <c:crossAx val="114118144"/>
        <c:crosses val="autoZero"/>
        <c:crossBetween val="between"/>
      </c:valAx>
      <c:valAx>
        <c:axId val="354273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lv-LV"/>
          </a:p>
        </c:txPr>
        <c:crossAx val="32671744"/>
        <c:crosses val="max"/>
        <c:crossBetween val="between"/>
      </c:valAx>
      <c:catAx>
        <c:axId val="32671744"/>
        <c:scaling>
          <c:orientation val="minMax"/>
        </c:scaling>
        <c:delete val="1"/>
        <c:axPos val="b"/>
        <c:majorTickMark val="out"/>
        <c:minorTickMark val="none"/>
        <c:tickLblPos val="nextTo"/>
        <c:crossAx val="35427392"/>
        <c:crosses val="autoZero"/>
        <c:auto val="1"/>
        <c:lblAlgn val="ctr"/>
        <c:lblOffset val="100"/>
        <c:noMultiLvlLbl val="0"/>
      </c:catAx>
      <c:spPr>
        <a:effectLst>
          <a:glow rad="228600">
            <a:schemeClr val="accent1">
              <a:satMod val="175000"/>
              <a:alpha val="40000"/>
            </a:schemeClr>
          </a:glow>
        </a:effectLst>
      </c:spPr>
    </c:plotArea>
    <c:legend>
      <c:legendPos val="r"/>
      <c:layout>
        <c:manualLayout>
          <c:xMode val="edge"/>
          <c:yMode val="edge"/>
          <c:x val="0.20732667601082008"/>
          <c:y val="0.92017708900138195"/>
          <c:w val="0.57220060061808353"/>
          <c:h val="7.8504423088771674E-2"/>
        </c:manualLayout>
      </c:layout>
      <c:overlay val="0"/>
      <c:txPr>
        <a:bodyPr/>
        <a:lstStyle/>
        <a:p>
          <a:pPr>
            <a:defRPr sz="1600"/>
          </a:pPr>
          <a:endParaRPr lang="lv-LV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3A6B1-11EB-A14F-8A05-65588211041E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4F4E8-08F7-654B-99EF-8D46A5C1C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446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BA002-0FEE-7546-8D35-C3EF5F13CF52}" type="datetimeFigureOut">
              <a:rPr lang="en-US" smtClean="0"/>
              <a:t>8/20/2013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698C1-2F16-DA4B-B8B3-7364DE861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958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2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000">
        <p:circle/>
      </p:transition>
    </mc:Choice>
    <mc:Fallback xmlns="">
      <p:transition spd="slow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38"/>
            <a:ext cx="9183858" cy="6887893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64280" y="564477"/>
            <a:ext cx="7306576" cy="84671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 strike="noStrike">
                <a:latin typeface="Trebuchet MS"/>
                <a:cs typeface="Trebuchet MS"/>
              </a:defRPr>
            </a:lvl1pPr>
          </a:lstStyle>
          <a:p>
            <a:r>
              <a:rPr lang="lv-LV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46465" y="6201286"/>
            <a:ext cx="682739" cy="365125"/>
          </a:xfrm>
        </p:spPr>
        <p:txBody>
          <a:bodyPr/>
          <a:lstStyle>
            <a:lvl1pPr>
              <a:defRPr sz="1400"/>
            </a:lvl1pPr>
          </a:lstStyle>
          <a:p>
            <a:fld id="{E4FFBADB-8659-8C4A-B34E-C76781EA2E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309225" y="2430387"/>
            <a:ext cx="3506070" cy="439038"/>
          </a:xfrm>
        </p:spPr>
        <p:txBody>
          <a:bodyPr numCol="1" spcCol="36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/>
            </a:pPr>
            <a:r>
              <a:rPr lang="lv-LV" dirty="0" smtClean="0"/>
              <a:t>Click to edit</a:t>
            </a:r>
            <a:endParaRPr lang="en-US" dirty="0" smtClean="0"/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8"/>
          </p:nvPr>
        </p:nvSpPr>
        <p:spPr>
          <a:xfrm>
            <a:off x="964280" y="1897269"/>
            <a:ext cx="3506070" cy="52527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0096E6"/>
                </a:solidFill>
              </a:defRPr>
            </a:lvl1pPr>
          </a:lstStyle>
          <a:p>
            <a:pPr lvl="0"/>
            <a:r>
              <a:rPr lang="lv-LV" dirty="0" smtClean="0"/>
              <a:t>Click to edit</a:t>
            </a:r>
            <a:endParaRPr lang="en-US" dirty="0"/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309225" y="3402543"/>
            <a:ext cx="3506070" cy="439038"/>
          </a:xfrm>
        </p:spPr>
        <p:txBody>
          <a:bodyPr numCol="1" spcCol="36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/>
            </a:pPr>
            <a:r>
              <a:rPr lang="lv-LV" dirty="0" smtClean="0"/>
              <a:t>Click to edit</a:t>
            </a:r>
            <a:endParaRPr lang="en-US" dirty="0" smtClean="0"/>
          </a:p>
        </p:txBody>
      </p:sp>
      <p:sp>
        <p:nvSpPr>
          <p:cNvPr id="19" name="Text Placeholder 25"/>
          <p:cNvSpPr>
            <a:spLocks noGrp="1"/>
          </p:cNvSpPr>
          <p:nvPr>
            <p:ph type="body" sz="quarter" idx="20"/>
          </p:nvPr>
        </p:nvSpPr>
        <p:spPr>
          <a:xfrm>
            <a:off x="964280" y="2869425"/>
            <a:ext cx="3506070" cy="52527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0096E6"/>
                </a:solidFill>
              </a:defRPr>
            </a:lvl1pPr>
          </a:lstStyle>
          <a:p>
            <a:pPr lvl="0"/>
            <a:r>
              <a:rPr lang="lv-LV" dirty="0" smtClean="0"/>
              <a:t>Click to edit</a:t>
            </a:r>
            <a:endParaRPr lang="en-US" dirty="0"/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1309225" y="4374699"/>
            <a:ext cx="3506070" cy="439038"/>
          </a:xfrm>
        </p:spPr>
        <p:txBody>
          <a:bodyPr numCol="1" spcCol="36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/>
            </a:pPr>
            <a:r>
              <a:rPr lang="lv-LV" dirty="0" smtClean="0"/>
              <a:t>Click to edit</a:t>
            </a:r>
            <a:endParaRPr lang="en-US" dirty="0" smtClean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2"/>
          </p:nvPr>
        </p:nvSpPr>
        <p:spPr>
          <a:xfrm>
            <a:off x="964280" y="3841581"/>
            <a:ext cx="3506070" cy="52527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0096E6"/>
                </a:solidFill>
              </a:defRPr>
            </a:lvl1pPr>
          </a:lstStyle>
          <a:p>
            <a:pPr lvl="0"/>
            <a:r>
              <a:rPr lang="lv-LV" dirty="0" smtClean="0"/>
              <a:t>Click to edit</a:t>
            </a:r>
            <a:endParaRPr lang="en-US" dirty="0"/>
          </a:p>
        </p:txBody>
      </p:sp>
      <p:sp>
        <p:nvSpPr>
          <p:cNvPr id="22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4823134" y="2430387"/>
            <a:ext cx="3506070" cy="439038"/>
          </a:xfrm>
        </p:spPr>
        <p:txBody>
          <a:bodyPr numCol="1" spcCol="36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/>
            </a:pPr>
            <a:r>
              <a:rPr lang="lv-LV" dirty="0" smtClean="0"/>
              <a:t>Click to edit</a:t>
            </a:r>
            <a:endParaRPr lang="en-US" dirty="0" smtClean="0"/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24"/>
          </p:nvPr>
        </p:nvSpPr>
        <p:spPr>
          <a:xfrm>
            <a:off x="4478189" y="1897269"/>
            <a:ext cx="3506070" cy="52527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0096E6"/>
                </a:solidFill>
              </a:defRPr>
            </a:lvl1pPr>
          </a:lstStyle>
          <a:p>
            <a:pPr lvl="0"/>
            <a:r>
              <a:rPr lang="lv-LV" dirty="0" smtClean="0"/>
              <a:t>Click to edit</a:t>
            </a:r>
            <a:endParaRPr lang="en-US" dirty="0"/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25"/>
          </p:nvPr>
        </p:nvSpPr>
        <p:spPr>
          <a:xfrm>
            <a:off x="4823134" y="3402543"/>
            <a:ext cx="3506070" cy="439038"/>
          </a:xfrm>
        </p:spPr>
        <p:txBody>
          <a:bodyPr numCol="1" spcCol="36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/>
            </a:pPr>
            <a:r>
              <a:rPr lang="lv-LV" dirty="0" smtClean="0"/>
              <a:t>Click to edit</a:t>
            </a:r>
            <a:endParaRPr lang="en-US" dirty="0" smtClean="0"/>
          </a:p>
        </p:txBody>
      </p:sp>
      <p:sp>
        <p:nvSpPr>
          <p:cNvPr id="25" name="Text Placeholder 25"/>
          <p:cNvSpPr>
            <a:spLocks noGrp="1"/>
          </p:cNvSpPr>
          <p:nvPr>
            <p:ph type="body" sz="quarter" idx="26"/>
          </p:nvPr>
        </p:nvSpPr>
        <p:spPr>
          <a:xfrm>
            <a:off x="4478189" y="2869425"/>
            <a:ext cx="3506070" cy="52527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0096E6"/>
                </a:solidFill>
              </a:defRPr>
            </a:lvl1pPr>
          </a:lstStyle>
          <a:p>
            <a:pPr lvl="0"/>
            <a:r>
              <a:rPr lang="lv-LV" dirty="0" smtClean="0"/>
              <a:t>Click to edit</a:t>
            </a:r>
            <a:endParaRPr lang="en-US" dirty="0"/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27"/>
          </p:nvPr>
        </p:nvSpPr>
        <p:spPr>
          <a:xfrm>
            <a:off x="4823134" y="4374699"/>
            <a:ext cx="3506070" cy="439038"/>
          </a:xfrm>
        </p:spPr>
        <p:txBody>
          <a:bodyPr numCol="1" spcCol="36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96E6"/>
              </a:buClr>
              <a:buSzPct val="140000"/>
              <a:buFontTx/>
              <a:buNone/>
              <a:tabLst/>
              <a:defRPr/>
            </a:pPr>
            <a:r>
              <a:rPr lang="lv-LV" dirty="0" smtClean="0"/>
              <a:t>Click to edit</a:t>
            </a:r>
            <a:endParaRPr lang="en-US" dirty="0" smtClean="0"/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8"/>
          </p:nvPr>
        </p:nvSpPr>
        <p:spPr>
          <a:xfrm>
            <a:off x="4478189" y="3841581"/>
            <a:ext cx="3506070" cy="52527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0096E6"/>
                </a:solidFill>
              </a:defRPr>
            </a:lvl1pPr>
          </a:lstStyle>
          <a:p>
            <a:pPr lvl="0"/>
            <a:r>
              <a:rPr lang="lv-LV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5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000">
        <p:circle/>
      </p:transition>
    </mc:Choice>
    <mc:Fallback xmlns="">
      <p:transition spd="slow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38"/>
            <a:ext cx="9183858" cy="6887893"/>
          </a:xfrm>
          <a:prstGeom prst="rect">
            <a:avLst/>
          </a:prstGeom>
        </p:spPr>
      </p:pic>
      <p:sp>
        <p:nvSpPr>
          <p:cNvPr id="17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805752" y="1897269"/>
            <a:ext cx="7670704" cy="4039564"/>
          </a:xfrm>
        </p:spPr>
        <p:txBody>
          <a:bodyPr numCol="2" spcCol="360000"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lv-LV" dirty="0" smtClean="0"/>
              <a:t>Click to edit Master text styles</a:t>
            </a:r>
          </a:p>
          <a:p>
            <a:pPr lvl="0"/>
            <a:endParaRPr lang="lv-LV" dirty="0" smtClean="0"/>
          </a:p>
          <a:p>
            <a:pPr lvl="0"/>
            <a:endParaRPr lang="lv-LV" dirty="0" smtClean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46465" y="6201286"/>
            <a:ext cx="682739" cy="365125"/>
          </a:xfrm>
        </p:spPr>
        <p:txBody>
          <a:bodyPr/>
          <a:lstStyle>
            <a:lvl1pPr>
              <a:defRPr sz="1400"/>
            </a:lvl1pPr>
          </a:lstStyle>
          <a:p>
            <a:fld id="{E4FFBADB-8659-8C4A-B34E-C76781EA2E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64280" y="564477"/>
            <a:ext cx="7306576" cy="84671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 strike="noStrike">
                <a:latin typeface="Trebuchet MS"/>
                <a:cs typeface="Trebuchet MS"/>
              </a:defRPr>
            </a:lvl1pPr>
          </a:lstStyle>
          <a:p>
            <a:r>
              <a:rPr lang="lv-LV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2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000">
        <p:circle/>
      </p:transition>
    </mc:Choice>
    <mc:Fallback xmlns="">
      <p:transition spd="slow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38"/>
            <a:ext cx="9183857" cy="688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39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000">
        <p:circle/>
      </p:transition>
    </mc:Choice>
    <mc:Fallback xmlns="">
      <p:transition spd="slow" advTm="5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38"/>
            <a:ext cx="9183858" cy="6887893"/>
          </a:xfrm>
          <a:prstGeom prst="rect">
            <a:avLst/>
          </a:prstGeom>
        </p:spPr>
      </p:pic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46465" y="6201286"/>
            <a:ext cx="682739" cy="365125"/>
          </a:xfrm>
        </p:spPr>
        <p:txBody>
          <a:bodyPr/>
          <a:lstStyle>
            <a:lvl1pPr>
              <a:defRPr sz="1400"/>
            </a:lvl1pPr>
          </a:lstStyle>
          <a:p>
            <a:fld id="{E4FFBADB-8659-8C4A-B34E-C76781EA2E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64280" y="1897269"/>
            <a:ext cx="7345776" cy="4039563"/>
          </a:xfrm>
        </p:spPr>
        <p:txBody>
          <a:bodyPr numCol="2" spcCol="360000"/>
          <a:lstStyle/>
          <a:p>
            <a:pPr lvl="0"/>
            <a:r>
              <a:rPr lang="lv-LV" dirty="0" smtClean="0"/>
              <a:t>Click to edit Master text styles</a:t>
            </a:r>
          </a:p>
          <a:p>
            <a:pPr lvl="1"/>
            <a:r>
              <a:rPr lang="lv-LV" dirty="0" smtClean="0"/>
              <a:t>Second level</a:t>
            </a:r>
          </a:p>
          <a:p>
            <a:pPr lvl="2"/>
            <a:r>
              <a:rPr lang="lv-LV" dirty="0" smtClean="0"/>
              <a:t>Third level</a:t>
            </a:r>
          </a:p>
          <a:p>
            <a:pPr lvl="3"/>
            <a:r>
              <a:rPr lang="lv-LV" dirty="0" smtClean="0"/>
              <a:t>Fourth level</a:t>
            </a:r>
          </a:p>
          <a:p>
            <a:pPr lvl="4"/>
            <a:r>
              <a:rPr lang="lv-LV" dirty="0" smtClean="0"/>
              <a:t>Fifth level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64280" y="564477"/>
            <a:ext cx="7306576" cy="84671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 strike="noStrike">
                <a:latin typeface="Trebuchet MS"/>
                <a:cs typeface="Trebuchet MS"/>
              </a:defRPr>
            </a:lvl1pPr>
          </a:lstStyle>
          <a:p>
            <a:r>
              <a:rPr lang="lv-LV" dirty="0" smtClean="0"/>
              <a:t>Click to edit Master title style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9"/>
          </p:nvPr>
        </p:nvSpPr>
        <p:spPr>
          <a:xfrm flipH="1">
            <a:off x="5432896" y="1897269"/>
            <a:ext cx="2767406" cy="4039563"/>
          </a:xfrm>
          <a:prstGeom prst="round2DiagRect">
            <a:avLst/>
          </a:prstGeom>
          <a:ln>
            <a:solidFill>
              <a:srgbClr val="002A8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14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000">
        <p:circle/>
      </p:transition>
    </mc:Choice>
    <mc:Fallback xmlns="">
      <p:transition spd="slow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38"/>
            <a:ext cx="9183858" cy="6887893"/>
          </a:xfrm>
          <a:prstGeom prst="rect">
            <a:avLst/>
          </a:prstGeom>
        </p:spPr>
      </p:pic>
      <p:sp>
        <p:nvSpPr>
          <p:cNvPr id="24" name="Text Placeholder 23"/>
          <p:cNvSpPr>
            <a:spLocks noGrp="1"/>
          </p:cNvSpPr>
          <p:nvPr>
            <p:ph type="body" sz="quarter" idx="17"/>
          </p:nvPr>
        </p:nvSpPr>
        <p:spPr>
          <a:xfrm>
            <a:off x="1129731" y="2101456"/>
            <a:ext cx="7446364" cy="88182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lv-LV" dirty="0" smtClean="0"/>
              <a:t>Click to edit Master text styles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8"/>
          </p:nvPr>
        </p:nvSpPr>
        <p:spPr>
          <a:xfrm>
            <a:off x="1129731" y="1580019"/>
            <a:ext cx="7446363" cy="5095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 b="1">
                <a:solidFill>
                  <a:srgbClr val="0096E6"/>
                </a:solidFill>
              </a:defRPr>
            </a:lvl1pPr>
          </a:lstStyle>
          <a:p>
            <a:pPr lvl="0"/>
            <a:r>
              <a:rPr lang="lv-LV" dirty="0" smtClean="0"/>
              <a:t>Click to edit Master text styles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129732" y="2983276"/>
            <a:ext cx="7446363" cy="2573491"/>
          </a:xfrm>
        </p:spPr>
        <p:txBody>
          <a:bodyPr numCol="2" spcCol="360000"/>
          <a:lstStyle/>
          <a:p>
            <a:pPr lvl="0"/>
            <a:r>
              <a:rPr lang="lv-LV" dirty="0" smtClean="0"/>
              <a:t>Click to edit Master text styles</a:t>
            </a:r>
          </a:p>
          <a:p>
            <a:pPr lvl="1"/>
            <a:r>
              <a:rPr lang="lv-LV" dirty="0" smtClean="0"/>
              <a:t>Second level</a:t>
            </a:r>
          </a:p>
          <a:p>
            <a:pPr lvl="2"/>
            <a:r>
              <a:rPr lang="lv-LV" dirty="0" smtClean="0"/>
              <a:t>Third level</a:t>
            </a:r>
          </a:p>
          <a:p>
            <a:pPr lvl="3"/>
            <a:r>
              <a:rPr lang="lv-LV" dirty="0" smtClean="0"/>
              <a:t>Fourth level</a:t>
            </a:r>
          </a:p>
          <a:p>
            <a:pPr lvl="4"/>
            <a:r>
              <a:rPr lang="lv-LV" dirty="0" smtClean="0"/>
              <a:t>Fifth level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93717" y="6201286"/>
            <a:ext cx="682739" cy="365125"/>
          </a:xfrm>
        </p:spPr>
        <p:txBody>
          <a:bodyPr/>
          <a:lstStyle/>
          <a:p>
            <a:fld id="{E4FFBADB-8659-8C4A-B34E-C76781EA2E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05751" y="501757"/>
            <a:ext cx="7465105" cy="84671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 strike="noStrike">
                <a:latin typeface="Trebuchet MS"/>
                <a:cs typeface="Trebuchet MS"/>
              </a:defRPr>
            </a:lvl1pPr>
          </a:lstStyle>
          <a:p>
            <a:r>
              <a:rPr lang="lv-LV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23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000">
        <p:circle/>
      </p:transition>
    </mc:Choice>
    <mc:Fallback xmlns="">
      <p:transition spd="slow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1608667"/>
            <a:ext cx="7638045" cy="4442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dirty="0" smtClean="0"/>
              <a:t>FirstktoeditMastertexttylesasdadasdasdasjdhsakfjhsadkfhksdajhfksdjasjdfhsdfsadkjfhskadhfksadjhfkjsadhfkjsahdfhksajdhfkjsahfkjsadhfkasdjhfksdajfhksadjhfksdajhfkjsadhfhsadfsdfsajdhfjasdhfsdflkajflaskdjflksdjflskd</a:t>
            </a:r>
          </a:p>
          <a:p>
            <a:pPr lvl="1"/>
            <a:r>
              <a:rPr lang="lv-LV" dirty="0" smtClean="0"/>
              <a:t>Secondleveldadasdasdsdfhsdkajfhksajdhfksadjhfksadjhfksadjfhksadjhfksajhdfksadhjfksdajhfksdjhfksdjhfksajhdfksajdfhksdhfksdhfksadhfksadjhfkjsdahfksdjahfkasjdfhksadjhfkdsfkjsdflksdzjflkszdjflskzdjflsdkfjslkdfjslkdjflsdjfsdlkfjsldfjsdlkfjlsd</a:t>
            </a:r>
          </a:p>
          <a:p>
            <a:pPr lvl="2"/>
            <a:r>
              <a:rPr lang="lv-LV" dirty="0" smtClean="0"/>
              <a:t>Thirdlevelsadkjfhkasdjhfkdsajhfkjsadhfksjadhfksjahfkjsdhfkjsdahfkjsadhjsadfhaskjhfdksajdhfksajdhfkjshdfksjdhfksajhfksajdhfksajdffsdasdasjdfhksdajfhksajdfhksahfkjasdfhksadjfhksdjahfksjksadjfhkasjdhfkasjdhfkjsadhfksajhfksdjafhksdjfhkadjsfhksdajfhksadjhfksjdhfksdjahfkj</a:t>
            </a:r>
          </a:p>
          <a:p>
            <a:pPr lvl="3"/>
            <a:r>
              <a:rPr lang="lv-LV" dirty="0" smtClean="0"/>
              <a:t>Fourthleveljksadhfksajhfkjsadhfkjsadhfkasdhfjksadjfhksadfhjsdhfksdjhfksdhjfksjdhfksahjfkjsdafsdafskhajflsakdjflsakdjflskajdflksajdflksadjflskdjflsadfksjalfkjsdfjlsdkfjslajflsafjlsakjfklsakjdflskjd</a:t>
            </a:r>
          </a:p>
          <a:p>
            <a:pPr lvl="4"/>
            <a:r>
              <a:rPr lang="lv-LV" dirty="0" smtClean="0"/>
              <a:t>Fifthlevelslajdfhksajdhfksajhfdksjadhfkjsadhfksajdhfksajdhfksajdhfksdajfhkjsadhfksajdhfkjsadhfksajdhfksadhfjksjhdfksadfhksajdfhkjsdahfksajdfhksajdfhksjadfhksajdhfksajdhfkjsadhfksjadhfksajdfhksjadfhskjdfhsjk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6356350"/>
            <a:ext cx="21828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6844" y="6356350"/>
            <a:ext cx="16030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FBADB-8659-8C4A-B34E-C76781EA2E9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805751" y="399839"/>
            <a:ext cx="7465105" cy="9486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strike="noStrike" kern="1200">
                <a:solidFill>
                  <a:schemeClr val="bg1"/>
                </a:solidFill>
                <a:effectLst>
                  <a:outerShdw blurRad="82550" dist="12700" dir="18900000" algn="bl" rotWithShape="0">
                    <a:prstClr val="black">
                      <a:alpha val="25000"/>
                    </a:prstClr>
                  </a:outerShdw>
                </a:effectLst>
                <a:latin typeface="Trebuchet MS"/>
                <a:ea typeface="+mj-ea"/>
                <a:cs typeface="Trebuchet MS"/>
              </a:defRPr>
            </a:lvl1pPr>
          </a:lstStyle>
          <a:p>
            <a:r>
              <a:rPr lang="lv-LV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4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8" r:id="rId2"/>
    <p:sldLayoutId id="2147483689" r:id="rId3"/>
    <p:sldLayoutId id="2147483690" r:id="rId4"/>
    <p:sldLayoutId id="2147483685" r:id="rId5"/>
    <p:sldLayoutId id="2147483687" r:id="rId6"/>
  </p:sldLayoutIdLst>
  <mc:AlternateContent xmlns:mc="http://schemas.openxmlformats.org/markup-compatibility/2006" xmlns:p14="http://schemas.microsoft.com/office/powerpoint/2010/main">
    <mc:Choice Requires="p14">
      <p:transition spd="slow" p14:dur="800" advTm="5000">
        <p:circle/>
      </p:transition>
    </mc:Choice>
    <mc:Fallback xmlns="">
      <p:transition spd="slow" advTm="5000">
        <p:circle/>
      </p:transition>
    </mc:Fallback>
  </mc:AlternateContent>
  <p:hf hdr="0" ftr="0"/>
  <p:txStyles>
    <p:titleStyle>
      <a:lvl1pPr algn="r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effectLst>
            <a:outerShdw blurRad="82550" dist="12700" dir="18900000" algn="bl" rotWithShape="0">
              <a:prstClr val="black">
                <a:alpha val="25000"/>
              </a:prstClr>
            </a:outerShdw>
          </a:effectLst>
          <a:latin typeface="Calibri"/>
          <a:ea typeface="+mj-ea"/>
          <a:cs typeface="Calibri"/>
        </a:defRPr>
      </a:lvl1pPr>
    </p:titleStyle>
    <p:bodyStyle>
      <a:lvl1pPr marL="270000" indent="-270000" algn="l" defTabSz="4572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rgbClr val="0096E6"/>
        </a:buClr>
        <a:buSzPct val="140000"/>
        <a:buFont typeface="Wingdings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Trebuchet MS"/>
          <a:ea typeface="+mn-ea"/>
          <a:cs typeface="Trebuchet MS"/>
        </a:defRPr>
      </a:lvl1pPr>
      <a:lvl2pPr marL="540000" indent="-252000" algn="l" defTabSz="457200" rtl="0" eaLnBrk="1" latinLnBrk="0" hangingPunct="1">
        <a:spcBef>
          <a:spcPts val="800"/>
        </a:spcBef>
        <a:spcAft>
          <a:spcPts val="0"/>
        </a:spcAft>
        <a:buClr>
          <a:srgbClr val="0096E6"/>
        </a:buClr>
        <a:buSzPct val="140000"/>
        <a:buFont typeface="Wingdings" charset="2"/>
        <a:buChar char="§"/>
        <a:defRPr sz="1400" kern="1200" baseline="0">
          <a:solidFill>
            <a:schemeClr val="tx1">
              <a:lumMod val="65000"/>
              <a:lumOff val="35000"/>
            </a:schemeClr>
          </a:solidFill>
          <a:latin typeface="Trebuchet MS"/>
          <a:ea typeface="+mn-ea"/>
          <a:cs typeface="Trebuchet MS"/>
        </a:defRPr>
      </a:lvl2pPr>
      <a:lvl3pPr marL="784800" indent="-228600" algn="l" defTabSz="457200" rtl="0" eaLnBrk="1" latinLnBrk="0" hangingPunct="1">
        <a:spcBef>
          <a:spcPts val="600"/>
        </a:spcBef>
        <a:spcAft>
          <a:spcPts val="0"/>
        </a:spcAft>
        <a:buSzPct val="140000"/>
        <a:buFont typeface="Wingdings" charset="2"/>
        <a:buChar char="§"/>
        <a:defRPr sz="1200" kern="1200">
          <a:solidFill>
            <a:schemeClr val="tx1">
              <a:lumMod val="50000"/>
              <a:lumOff val="50000"/>
            </a:schemeClr>
          </a:solidFill>
          <a:latin typeface="Trebuchet MS"/>
          <a:ea typeface="+mn-ea"/>
          <a:cs typeface="Trebuchet MS"/>
        </a:defRPr>
      </a:lvl3pPr>
      <a:lvl4pPr marL="1062000" indent="-266400" algn="l" defTabSz="457200" rtl="0" eaLnBrk="1" latinLnBrk="0" hangingPunct="1">
        <a:spcBef>
          <a:spcPts val="400"/>
        </a:spcBef>
        <a:buClrTx/>
        <a:buSzPct val="140000"/>
        <a:buFont typeface="Wingdings" charset="2"/>
        <a:buChar char="§"/>
        <a:defRPr sz="1100" kern="1200">
          <a:solidFill>
            <a:schemeClr val="tx1">
              <a:lumMod val="50000"/>
              <a:lumOff val="50000"/>
            </a:schemeClr>
          </a:solidFill>
          <a:latin typeface="Trebuchet MS"/>
          <a:ea typeface="+mn-ea"/>
          <a:cs typeface="Trebuchet MS"/>
        </a:defRPr>
      </a:lvl4pPr>
      <a:lvl5pPr marL="1231200" indent="-230400" algn="l" defTabSz="457200" rtl="0" eaLnBrk="1" latinLnBrk="0" hangingPunct="1">
        <a:spcBef>
          <a:spcPts val="400"/>
        </a:spcBef>
        <a:spcAft>
          <a:spcPts val="0"/>
        </a:spcAft>
        <a:buSzPct val="140000"/>
        <a:buFont typeface="Wingdings" charset="2"/>
        <a:buChar char="§"/>
        <a:defRPr sz="1000" kern="1200">
          <a:solidFill>
            <a:schemeClr val="tx1">
              <a:lumMod val="50000"/>
              <a:lumOff val="50000"/>
            </a:schemeClr>
          </a:solidFill>
          <a:latin typeface="Trebuchet MS"/>
          <a:ea typeface="+mn-ea"/>
          <a:cs typeface="Trebuchet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5542" y="680356"/>
            <a:ext cx="6879772" cy="4386943"/>
          </a:xfrm>
          <a:prstGeom prst="rect">
            <a:avLst/>
          </a:prstGeom>
          <a:solidFill>
            <a:srgbClr val="0096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805542" y="1600201"/>
            <a:ext cx="6879772" cy="1537656"/>
          </a:xfrm>
          <a:prstGeom prst="rect">
            <a:avLst/>
          </a:prstGeom>
        </p:spPr>
        <p:txBody>
          <a:bodyPr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effectLst>
                  <a:outerShdw blurRad="82550" dist="12700" dir="18900000" algn="bl" rotWithShape="0">
                    <a:prstClr val="black">
                      <a:alpha val="25000"/>
                    </a:prst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lv-LV" sz="5400" dirty="0">
                <a:effectLst/>
              </a:rPr>
              <a:t>Robotu izmantošana interešu </a:t>
            </a:r>
            <a:r>
              <a:rPr lang="lv-LV" sz="5400" dirty="0" smtClean="0">
                <a:effectLst/>
              </a:rPr>
              <a:t>izglītībā</a:t>
            </a:r>
          </a:p>
          <a:p>
            <a:pPr algn="ctr"/>
            <a:r>
              <a:rPr lang="lv-LV" sz="4400" i="1" dirty="0" smtClean="0">
                <a:effectLst/>
              </a:rPr>
              <a:t>RTU </a:t>
            </a:r>
            <a:r>
              <a:rPr lang="lv-LV" sz="4400" i="1" dirty="0">
                <a:effectLst/>
              </a:rPr>
              <a:t>pieredze</a:t>
            </a:r>
          </a:p>
        </p:txBody>
      </p:sp>
    </p:spTree>
    <p:extLst>
      <p:ext uri="{BB962C8B-B14F-4D97-AF65-F5344CB8AC3E}">
        <p14:creationId xmlns:p14="http://schemas.microsoft.com/office/powerpoint/2010/main" val="7899767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Galvenie iesaistītie no RTU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BADB-8659-8C4A-B34E-C76781EA2E9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964280" y="1502229"/>
            <a:ext cx="7306576" cy="4841421"/>
          </a:xfrm>
        </p:spPr>
        <p:txBody>
          <a:bodyPr/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lv-LV" b="0" dirty="0" smtClean="0">
                <a:solidFill>
                  <a:schemeClr val="tx1"/>
                </a:solidFill>
              </a:rPr>
              <a:t>RTU robotikas klubs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lv-LV" b="0" dirty="0" smtClean="0">
                <a:solidFill>
                  <a:schemeClr val="tx1"/>
                </a:solidFill>
              </a:rPr>
              <a:t>RTU Elektronikas klubs</a:t>
            </a:r>
            <a:endParaRPr lang="lv-LV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lv-LV" b="0" dirty="0" smtClean="0">
                <a:solidFill>
                  <a:schemeClr val="tx1"/>
                </a:solidFill>
              </a:rPr>
              <a:t>RTU Studentu parlaments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lv-LV" b="0" dirty="0" smtClean="0">
                <a:solidFill>
                  <a:schemeClr val="tx1"/>
                </a:solidFill>
              </a:rPr>
              <a:t>DITF Studentu pašpārvalde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lv-LV" b="0" dirty="0" smtClean="0">
                <a:solidFill>
                  <a:schemeClr val="tx1"/>
                </a:solidFill>
              </a:rPr>
              <a:t>Dažādi atbalstītāji un brīvprātīgie</a:t>
            </a:r>
          </a:p>
          <a:p>
            <a:pPr algn="just"/>
            <a:r>
              <a:rPr lang="lv-LV" dirty="0" smtClean="0">
                <a:solidFill>
                  <a:schemeClr val="tx1"/>
                </a:solidFill>
              </a:rPr>
              <a:t>Kopīgais mērķis: </a:t>
            </a:r>
            <a:r>
              <a:rPr lang="lv-LV" b="0" dirty="0" smtClean="0">
                <a:solidFill>
                  <a:schemeClr val="tx1"/>
                </a:solidFill>
              </a:rPr>
              <a:t>Pievērst skolniekus inženierzinātnēm un dabaszinātnēm, stiprinot Latvijas ražotāju pozīcijas nākotnē. </a:t>
            </a:r>
            <a:endParaRPr lang="lv-LV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1619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Galvenie projekti un aktivitātes (1)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BADB-8659-8C4A-B34E-C76781EA2E9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28650" y="1502229"/>
            <a:ext cx="7700554" cy="4361361"/>
          </a:xfrm>
        </p:spPr>
        <p:txBody>
          <a:bodyPr/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lv-LV" sz="2000" b="0" dirty="0" smtClean="0">
                <a:solidFill>
                  <a:schemeClr val="tx1"/>
                </a:solidFill>
              </a:rPr>
              <a:t>2011. – 2012. ICT-</a:t>
            </a:r>
            <a:r>
              <a:rPr lang="lv-LV" sz="2000" b="0" dirty="0" err="1" smtClean="0">
                <a:solidFill>
                  <a:schemeClr val="tx1"/>
                </a:solidFill>
              </a:rPr>
              <a:t>Dcnet</a:t>
            </a:r>
            <a:r>
              <a:rPr lang="lv-LV" sz="2000" b="0" dirty="0" smtClean="0">
                <a:solidFill>
                  <a:schemeClr val="tx1"/>
                </a:solidFill>
              </a:rPr>
              <a:t> Igaunijas – Latvijas pārrobežu sadarbības projekts. Galvenās aktivitātes: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dirty="0" smtClean="0">
                <a:solidFill>
                  <a:schemeClr val="tx1"/>
                </a:solidFill>
              </a:rPr>
              <a:t>2 dienu semināri Latvijas un Igaunijas pilsētās. Pirmā diena </a:t>
            </a:r>
            <a:r>
              <a:rPr lang="lv-LV" sz="1800" dirty="0" err="1" smtClean="0">
                <a:solidFill>
                  <a:schemeClr val="tx1"/>
                </a:solidFill>
              </a:rPr>
              <a:t>Lego</a:t>
            </a:r>
            <a:r>
              <a:rPr lang="lv-LV" sz="1800" dirty="0" smtClean="0">
                <a:solidFill>
                  <a:schemeClr val="tx1"/>
                </a:solidFill>
              </a:rPr>
              <a:t> robotu būve, otrā diena robota konstruktora salikšana un programmēšana.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b="0" dirty="0" smtClean="0">
                <a:solidFill>
                  <a:schemeClr val="tx1"/>
                </a:solidFill>
              </a:rPr>
              <a:t>Kopā novadīti 2 x 10 semināri un, pateicoties projekta uzraudzības institūcijas pretimnākšanai, vēl 6 papildus semināri, </a:t>
            </a:r>
            <a:r>
              <a:rPr lang="lv-LV" sz="1800" b="0" dirty="0" err="1" smtClean="0">
                <a:solidFill>
                  <a:schemeClr val="tx1"/>
                </a:solidFill>
              </a:rPr>
              <a:t>t.i</a:t>
            </a:r>
            <a:r>
              <a:rPr lang="lv-LV" sz="1800" b="0" dirty="0" smtClean="0">
                <a:solidFill>
                  <a:schemeClr val="tx1"/>
                </a:solidFill>
              </a:rPr>
              <a:t> kopā 26 semināri. 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dirty="0" smtClean="0">
                <a:solidFill>
                  <a:schemeClr val="tx1"/>
                </a:solidFill>
              </a:rPr>
              <a:t>Katrā seminārā piedalījās 30 cilvēki komandās pa 3, </a:t>
            </a:r>
            <a:r>
              <a:rPr lang="lv-LV" sz="1800" dirty="0" err="1" smtClean="0">
                <a:solidFill>
                  <a:schemeClr val="tx1"/>
                </a:solidFill>
              </a:rPr>
              <a:t>t.i</a:t>
            </a:r>
            <a:r>
              <a:rPr lang="lv-LV" sz="1800" dirty="0" smtClean="0">
                <a:solidFill>
                  <a:schemeClr val="tx1"/>
                </a:solidFill>
              </a:rPr>
              <a:t>. 10 komandas vienā reizē. </a:t>
            </a:r>
            <a:endParaRPr lang="lv-LV" sz="1800" b="0" dirty="0" smtClean="0">
              <a:solidFill>
                <a:schemeClr val="tx1"/>
              </a:solidFill>
            </a:endParaRP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dirty="0" smtClean="0">
                <a:solidFill>
                  <a:schemeClr val="tx1"/>
                </a:solidFill>
              </a:rPr>
              <a:t>Kopā apmeklētas 20 pilsētas un uzdāvināti vairāk kā 100 roboti dalībai sacensībās Robotika. </a:t>
            </a:r>
            <a:endParaRPr lang="lv-LV" sz="24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lv-LV" sz="2400" b="0" dirty="0" smtClean="0">
                <a:solidFill>
                  <a:schemeClr val="tx1"/>
                </a:solidFill>
              </a:rPr>
              <a:t>Semināru organizēšanai īpaši izstrādāts robots-konstruktors, kā arī radīts produkts </a:t>
            </a:r>
            <a:r>
              <a:rPr lang="lv-LV" sz="2400" b="0" dirty="0" err="1" smtClean="0">
                <a:solidFill>
                  <a:schemeClr val="tx1"/>
                </a:solidFill>
              </a:rPr>
              <a:t>PCBDuino</a:t>
            </a:r>
            <a:r>
              <a:rPr lang="lv-LV" sz="2400" b="0" dirty="0" smtClean="0">
                <a:solidFill>
                  <a:schemeClr val="tx1"/>
                </a:solidFill>
              </a:rPr>
              <a:t> (</a:t>
            </a:r>
            <a:r>
              <a:rPr lang="lv-LV" sz="2400" b="0" dirty="0" err="1" smtClean="0">
                <a:solidFill>
                  <a:schemeClr val="tx1"/>
                </a:solidFill>
              </a:rPr>
              <a:t>Argus</a:t>
            </a:r>
            <a:r>
              <a:rPr lang="lv-LV" sz="2400" b="0" dirty="0" smtClean="0">
                <a:solidFill>
                  <a:schemeClr val="tx1"/>
                </a:solidFill>
              </a:rPr>
              <a:t>)</a:t>
            </a:r>
            <a:endParaRPr lang="lv-LV" sz="24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5956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Galvenie projekti un aktivitātes (2)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BADB-8659-8C4A-B34E-C76781EA2E9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28650" y="1502229"/>
            <a:ext cx="7700554" cy="4875711"/>
          </a:xfrm>
        </p:spPr>
        <p:txBody>
          <a:bodyPr/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lv-LV" sz="2000" b="0" dirty="0" smtClean="0">
                <a:solidFill>
                  <a:schemeClr val="tx1"/>
                </a:solidFill>
              </a:rPr>
              <a:t>2011. – 2012. LIAA atbalstīts projekts «Tehniskās jaunrades dienas», galvenās aktivitātes: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b="0" dirty="0" smtClean="0">
                <a:solidFill>
                  <a:schemeClr val="tx1"/>
                </a:solidFill>
              </a:rPr>
              <a:t>Ikgadēji semināri 5 Latvijas lielākajās pilsētās, kurās robotika ir tikai viena no aktivitātēm līdzās ķīmijas, fizikas, </a:t>
            </a:r>
            <a:r>
              <a:rPr lang="lv-LV" sz="1800" b="0" dirty="0" err="1" smtClean="0">
                <a:solidFill>
                  <a:schemeClr val="tx1"/>
                </a:solidFill>
              </a:rPr>
              <a:t>u.c</a:t>
            </a:r>
            <a:r>
              <a:rPr lang="lv-LV" sz="1800" b="0" dirty="0" smtClean="0">
                <a:solidFill>
                  <a:schemeClr val="tx1"/>
                </a:solidFill>
              </a:rPr>
              <a:t>. semināriem.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dirty="0" smtClean="0">
                <a:solidFill>
                  <a:schemeClr val="tx1"/>
                </a:solidFill>
              </a:rPr>
              <a:t>Izstrādāti vairāki robotu paraugi, kas tiek izmantoti semināros un nodrošina darbu vienai dienai;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dirty="0" smtClean="0">
                <a:solidFill>
                  <a:schemeClr val="tx1"/>
                </a:solidFill>
              </a:rPr>
              <a:t>Semināri norisinās 1 dienas garumā, kuras laikā skolnieki iemācās lodēt un montēt dažādas robota detaļas. 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b="0" dirty="0" smtClean="0">
                <a:solidFill>
                  <a:schemeClr val="tx1"/>
                </a:solidFill>
              </a:rPr>
              <a:t>Vienā seminārā piedalās 56 dalībnieki, kas sadalīti komandās pa 2 vai 3 cilvēki (pēc izvēles). </a:t>
            </a:r>
            <a:endParaRPr lang="lv-LV" sz="18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lv-LV" sz="24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lv-LV" sz="24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en-US" sz="2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028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Galvenie projekti un aktivitātes (3)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BADB-8659-8C4A-B34E-C76781EA2E9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28650" y="1502229"/>
            <a:ext cx="7700554" cy="4875711"/>
          </a:xfrm>
        </p:spPr>
        <p:txBody>
          <a:bodyPr/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lv-LV" sz="2000" b="0" dirty="0" smtClean="0">
                <a:solidFill>
                  <a:schemeClr val="tx1"/>
                </a:solidFill>
              </a:rPr>
              <a:t>2011. – 2013. Citi pašvaldību un uzņēmumu organizēti projekti</a:t>
            </a:r>
            <a:endParaRPr lang="lv-LV" sz="2400" b="0" dirty="0">
              <a:solidFill>
                <a:schemeClr val="tx1"/>
              </a:solidFill>
            </a:endParaRP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dirty="0" smtClean="0">
                <a:solidFill>
                  <a:schemeClr val="tx1"/>
                </a:solidFill>
              </a:rPr>
              <a:t>«Mazās TJD», </a:t>
            </a:r>
            <a:r>
              <a:rPr lang="lv-LV" sz="1800" dirty="0" err="1" smtClean="0">
                <a:solidFill>
                  <a:schemeClr val="tx1"/>
                </a:solidFill>
              </a:rPr>
              <a:t>Grindex</a:t>
            </a:r>
            <a:r>
              <a:rPr lang="lv-LV" sz="1800" dirty="0" smtClean="0">
                <a:solidFill>
                  <a:schemeClr val="tx1"/>
                </a:solidFill>
              </a:rPr>
              <a:t> organizēti jaunrades pasākumi, Jelgavas metāla dienas, pašvaldību rīkoti pilsētas svētki, </a:t>
            </a:r>
            <a:r>
              <a:rPr lang="lv-LV" sz="1800" dirty="0" err="1" smtClean="0">
                <a:solidFill>
                  <a:schemeClr val="tx1"/>
                </a:solidFill>
              </a:rPr>
              <a:t>u.c</a:t>
            </a:r>
            <a:r>
              <a:rPr lang="lv-LV" sz="1800" dirty="0" smtClean="0">
                <a:solidFill>
                  <a:schemeClr val="tx1"/>
                </a:solidFill>
              </a:rPr>
              <a:t>. 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b="0" dirty="0" smtClean="0">
                <a:solidFill>
                  <a:schemeClr val="tx1"/>
                </a:solidFill>
              </a:rPr>
              <a:t>«Analogais </a:t>
            </a:r>
            <a:r>
              <a:rPr lang="lv-LV" sz="1800" b="0" dirty="0" err="1" smtClean="0">
                <a:solidFill>
                  <a:schemeClr val="tx1"/>
                </a:solidFill>
              </a:rPr>
              <a:t>līnijsekotājs</a:t>
            </a:r>
            <a:r>
              <a:rPr lang="lv-LV" sz="1800" b="0" dirty="0" smtClean="0">
                <a:solidFill>
                  <a:schemeClr val="tx1"/>
                </a:solidFill>
              </a:rPr>
              <a:t>», «Vaboles», </a:t>
            </a:r>
            <a:r>
              <a:rPr lang="lv-LV" sz="1800" b="0" dirty="0" err="1" smtClean="0">
                <a:solidFill>
                  <a:schemeClr val="tx1"/>
                </a:solidFill>
              </a:rPr>
              <a:t>MiniSumo</a:t>
            </a:r>
            <a:r>
              <a:rPr lang="lv-LV" sz="1800" b="0" dirty="0" smtClean="0">
                <a:solidFill>
                  <a:schemeClr val="tx1"/>
                </a:solidFill>
              </a:rPr>
              <a:t> roboti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dirty="0" smtClean="0">
                <a:solidFill>
                  <a:schemeClr val="tx1"/>
                </a:solidFill>
              </a:rPr>
              <a:t>Dalībnieku skaits uz vienas dienas radošo darbnīcu ir mainīgs no 15 – 40 cilvēkiem. 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b="0" dirty="0" smtClean="0">
                <a:solidFill>
                  <a:schemeClr val="tx1"/>
                </a:solidFill>
              </a:rPr>
              <a:t>Parasti pasākums tiek papildināts ar demonstrācijām vai prezentācijām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lv-LV" sz="2000" b="0" dirty="0" smtClean="0">
                <a:solidFill>
                  <a:schemeClr val="tx1"/>
                </a:solidFill>
              </a:rPr>
              <a:t>Robotika (2007. – 2013.) – parasti sapulcē līdz 150 robotiem no visām Baltijas valstīm.</a:t>
            </a:r>
          </a:p>
          <a:p>
            <a:pPr marL="882900" lvl="1" indent="-342900" algn="just">
              <a:buFont typeface="Arial" pitchFamily="34" charset="0"/>
              <a:buChar char="•"/>
            </a:pPr>
            <a:r>
              <a:rPr lang="lv-LV" sz="1800" dirty="0" smtClean="0">
                <a:solidFill>
                  <a:schemeClr val="tx1"/>
                </a:solidFill>
              </a:rPr>
              <a:t>Pasākums tiek papildināts ar radošajām darbnīcām un semināriem jaunākajiem interesentiem. </a:t>
            </a:r>
            <a:endParaRPr lang="lv-LV" sz="18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549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Galvenie projekti un aktivitātes (4)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BADB-8659-8C4A-B34E-C76781EA2E95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385604"/>
              </p:ext>
            </p:extLst>
          </p:nvPr>
        </p:nvGraphicFramePr>
        <p:xfrm>
          <a:off x="601027" y="1523523"/>
          <a:ext cx="7971473" cy="5042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591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Izmantotie konstruktori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BADB-8659-8C4A-B34E-C76781EA2E9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28650" y="1502229"/>
            <a:ext cx="7700554" cy="4875711"/>
          </a:xfrm>
        </p:spPr>
        <p:txBody>
          <a:bodyPr/>
          <a:lstStyle/>
          <a:p>
            <a:pPr algn="just"/>
            <a:endParaRPr lang="lv-LV" sz="24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lv-LV" sz="24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en-US" sz="2400" b="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gris\Desktop\Robots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80" y="1502229"/>
            <a:ext cx="3809777" cy="268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Agra_Dokumenti\Dropbox\Roboklubs\TJD\TJD_liinijsekotaaj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73" y="1755174"/>
            <a:ext cx="2903563" cy="217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gris\Desktop\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22" y="4288347"/>
            <a:ext cx="3996071" cy="227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gris\Desktop\dev_board_v1top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719" y="4288347"/>
            <a:ext cx="3037417" cy="227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5560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Galvenās atziņas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BADB-8659-8C4A-B34E-C76781EA2E9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28650" y="1502229"/>
            <a:ext cx="7700554" cy="4875711"/>
          </a:xfrm>
        </p:spPr>
        <p:txBody>
          <a:bodyPr/>
          <a:lstStyle/>
          <a:p>
            <a:pPr marL="457200" indent="-457200" algn="just">
              <a:buFont typeface="+mj-lt"/>
              <a:buAutoNum type="arabicParenR"/>
            </a:pPr>
            <a:r>
              <a:rPr lang="lv-LV" sz="1800" b="0" dirty="0" smtClean="0">
                <a:solidFill>
                  <a:schemeClr val="tx1"/>
                </a:solidFill>
              </a:rPr>
              <a:t>RTU kopīgās aktivitātes ir nodrošinājušas stabilu interesi par inženierzinātnēm, īpaši IKT jomās;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lv-LV" sz="1800" b="0" dirty="0" smtClean="0">
                <a:solidFill>
                  <a:schemeClr val="tx1"/>
                </a:solidFill>
              </a:rPr>
              <a:t>Vienas dienas semināra formāts ir atbilstošs pašreizējām tehniskajām iespējām un iesaistīto dalībnieku interesēm;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lv-LV" sz="1800" b="0" dirty="0" smtClean="0">
                <a:solidFill>
                  <a:schemeClr val="tx1"/>
                </a:solidFill>
              </a:rPr>
              <a:t>Pat 7. klases skolnieki ir spējīgi uztvert pasniegto materiālu par robota montāžas un darbības principu jautājumiem;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lv-LV" sz="1800" b="0" dirty="0" smtClean="0">
                <a:solidFill>
                  <a:schemeClr val="tx1"/>
                </a:solidFill>
              </a:rPr>
              <a:t>Vienas dienas formāts nav piemērots programmēšanas pamatu apgūšanai. Nepieciešamas priekšzināšanas vai cita formāta semināri;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lv-LV" sz="1800" b="0" dirty="0" smtClean="0">
                <a:solidFill>
                  <a:schemeClr val="tx1"/>
                </a:solidFill>
              </a:rPr>
              <a:t>Atšķirībā no Igaunijas «</a:t>
            </a:r>
            <a:r>
              <a:rPr lang="lv-LV" sz="1800" b="0" dirty="0" err="1" smtClean="0">
                <a:solidFill>
                  <a:schemeClr val="tx1"/>
                </a:solidFill>
              </a:rPr>
              <a:t>Lego</a:t>
            </a:r>
            <a:r>
              <a:rPr lang="lv-LV" sz="1800" b="0" dirty="0" smtClean="0">
                <a:solidFill>
                  <a:schemeClr val="tx1"/>
                </a:solidFill>
              </a:rPr>
              <a:t> pieejas» Latvijas prakse sniedz ievērojami plašākas zināšanas un iemaņas;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lv-LV" sz="1800" b="0" dirty="0" smtClean="0">
                <a:solidFill>
                  <a:schemeClr val="tx1"/>
                </a:solidFill>
              </a:rPr>
              <a:t>Semināru organizēšanas izmaksas ir pieņemamas, ja tās sedz pašvaldība. Skolām parasti tās ir pārāk lielas;</a:t>
            </a:r>
            <a:endParaRPr lang="lv-LV" sz="1800" b="0" dirty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lv-LV" sz="1800" b="0" dirty="0" smtClean="0">
                <a:solidFill>
                  <a:schemeClr val="tx1"/>
                </a:solidFill>
              </a:rPr>
              <a:t>Efektīvam darbam ir ļoti vēlama īpaši aprīkota telpa vai darbnīc</a:t>
            </a:r>
            <a:r>
              <a:rPr lang="lv-LV" sz="1800" b="0" dirty="0" smtClean="0">
                <a:solidFill>
                  <a:schemeClr val="tx1"/>
                </a:solidFill>
              </a:rPr>
              <a:t>a, kas ļauj samazināta kopējās izmaksas, kā arī nodrošina skolnieku izaugsmi ilgākā laika posmā;</a:t>
            </a:r>
            <a:endParaRPr lang="lv-LV" sz="18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848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Nākotnes plāni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BADB-8659-8C4A-B34E-C76781EA2E9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28650" y="1502229"/>
            <a:ext cx="7700554" cy="4875711"/>
          </a:xfrm>
        </p:spPr>
        <p:txBody>
          <a:bodyPr/>
          <a:lstStyle/>
          <a:p>
            <a:pPr marL="457200" indent="-457200" algn="just">
              <a:buFont typeface="+mj-lt"/>
              <a:buAutoNum type="arabicParenR"/>
            </a:pPr>
            <a:r>
              <a:rPr lang="lv-LV" sz="2000" b="0" dirty="0" smtClean="0">
                <a:solidFill>
                  <a:schemeClr val="tx1"/>
                </a:solidFill>
              </a:rPr>
              <a:t>Izstrādāt stabilu piedāvājumu semināru rīkošanai, attīstot esošās iestrādnes;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lv-LV" sz="2000" b="0" dirty="0" smtClean="0">
                <a:solidFill>
                  <a:schemeClr val="tx1"/>
                </a:solidFill>
              </a:rPr>
              <a:t>Izstrādāt mācību grāmatu elektroniskā un papīra formā, kas piemērota būt par semināru mācību palīglīdzekli;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lv-LV" sz="2000" b="0" dirty="0" smtClean="0">
                <a:solidFill>
                  <a:schemeClr val="tx1"/>
                </a:solidFill>
              </a:rPr>
              <a:t>Piedāvāt plašākam interesentu lokam gatavus un radošu darbu veicinošus konstruktorus;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lv-LV" sz="2000" b="0" dirty="0" smtClean="0">
                <a:solidFill>
                  <a:schemeClr val="tx1"/>
                </a:solidFill>
              </a:rPr>
              <a:t>Pievērst lielāku uzmanību programmēšanas mācīšanai, izmantojot robotus par materiāli tehnisko bāzi;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lv-LV" sz="2000" b="0" dirty="0" smtClean="0">
                <a:solidFill>
                  <a:schemeClr val="tx1"/>
                </a:solidFill>
              </a:rPr>
              <a:t>Apsvērt iespēju izmantot MATLAB ne tikai universitātē, bet arī skolās par vienu no līdzekļiem programmēšanas pamatu un robotu vadības pamatu apgūšanai; </a:t>
            </a:r>
            <a:endParaRPr lang="lv-LV" sz="20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136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BADB-8659-8C4A-B34E-C76781EA2E9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28650" y="1502229"/>
            <a:ext cx="7700554" cy="4875711"/>
          </a:xfrm>
        </p:spPr>
        <p:txBody>
          <a:bodyPr/>
          <a:lstStyle/>
          <a:p>
            <a:pPr algn="just"/>
            <a:endParaRPr lang="lv-LV" sz="2000" b="0" dirty="0" smtClean="0">
              <a:solidFill>
                <a:schemeClr val="tx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2055" name="Picture 7" descr="D:\Agra_Dokumenti\Dropbox\bildes\Edgaram_izlase\IMG_33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726" y="1712412"/>
            <a:ext cx="4249040" cy="283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Agra_Dokumenti\Dropbox\bildes\Edgaram_izlase\IMG_54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712411"/>
            <a:ext cx="4249039" cy="283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Agra_Dokumenti\Dropbox\bildes\Edgaram_izlase\IMG_54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92" y="3990775"/>
            <a:ext cx="3863454" cy="257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6930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BADB-8659-8C4A-B34E-C76781EA2E9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550" y="3319107"/>
            <a:ext cx="7306576" cy="846714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chemeClr val="tx1"/>
                </a:solidFill>
              </a:rPr>
              <a:t>Paldies par uzmanību!</a:t>
            </a:r>
            <a:endParaRPr lang="lv-LV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6052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7690</TotalTime>
  <Words>579</Words>
  <Application>Microsoft Office PowerPoint</Application>
  <PresentationFormat>On-screen Show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Galvenie iesaistītie no RTU</vt:lpstr>
      <vt:lpstr>Galvenie projekti un aktivitātes (1)</vt:lpstr>
      <vt:lpstr>Galvenie projekti un aktivitātes (2)</vt:lpstr>
      <vt:lpstr>Galvenie projekti un aktivitātes (3)</vt:lpstr>
      <vt:lpstr>Galvenie projekti un aktivitātes (4)</vt:lpstr>
      <vt:lpstr>Izmantotie konstruktori</vt:lpstr>
      <vt:lpstr>Galvenās atziņas</vt:lpstr>
      <vt:lpstr>Nākotnes plāni</vt:lpstr>
      <vt:lpstr>PowerPoint Presentation</vt:lpstr>
      <vt:lpstr>Paldies par uzmanību!</vt:lpstr>
    </vt:vector>
  </TitlesOfParts>
  <Company>JB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Janis B</dc:creator>
  <cp:lastModifiedBy>Agris</cp:lastModifiedBy>
  <cp:revision>430</cp:revision>
  <dcterms:created xsi:type="dcterms:W3CDTF">2010-10-14T11:16:37Z</dcterms:created>
  <dcterms:modified xsi:type="dcterms:W3CDTF">2013-08-20T10:37:44Z</dcterms:modified>
</cp:coreProperties>
</file>