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charts/chart1.xml" ContentType="application/vnd.openxmlformats-officedocument.drawingml.char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1" r:id="rId2"/>
  </p:sldMasterIdLst>
  <p:notesMasterIdLst>
    <p:notesMasterId r:id="rId46"/>
  </p:notesMasterIdLst>
  <p:sldIdLst>
    <p:sldId id="285" r:id="rId3"/>
    <p:sldId id="286" r:id="rId4"/>
    <p:sldId id="287" r:id="rId5"/>
    <p:sldId id="289" r:id="rId6"/>
    <p:sldId id="290" r:id="rId7"/>
    <p:sldId id="291" r:id="rId8"/>
    <p:sldId id="292" r:id="rId9"/>
    <p:sldId id="293" r:id="rId10"/>
    <p:sldId id="294" r:id="rId11"/>
    <p:sldId id="295" r:id="rId12"/>
    <p:sldId id="296" r:id="rId13"/>
    <p:sldId id="297" r:id="rId14"/>
    <p:sldId id="300" r:id="rId15"/>
    <p:sldId id="301" r:id="rId16"/>
    <p:sldId id="256" r:id="rId17"/>
    <p:sldId id="257" r:id="rId18"/>
    <p:sldId id="258" r:id="rId19"/>
    <p:sldId id="259" r:id="rId20"/>
    <p:sldId id="260" r:id="rId21"/>
    <p:sldId id="261" r:id="rId22"/>
    <p:sldId id="262" r:id="rId23"/>
    <p:sldId id="264" r:id="rId24"/>
    <p:sldId id="263" r:id="rId25"/>
    <p:sldId id="284" r:id="rId26"/>
    <p:sldId id="265" r:id="rId27"/>
    <p:sldId id="266" r:id="rId28"/>
    <p:sldId id="267" r:id="rId29"/>
    <p:sldId id="268" r:id="rId30"/>
    <p:sldId id="269" r:id="rId31"/>
    <p:sldId id="270" r:id="rId32"/>
    <p:sldId id="271" r:id="rId33"/>
    <p:sldId id="272" r:id="rId34"/>
    <p:sldId id="273" r:id="rId35"/>
    <p:sldId id="274" r:id="rId36"/>
    <p:sldId id="275" r:id="rId37"/>
    <p:sldId id="276" r:id="rId38"/>
    <p:sldId id="277" r:id="rId39"/>
    <p:sldId id="278" r:id="rId40"/>
    <p:sldId id="279" r:id="rId41"/>
    <p:sldId id="280" r:id="rId42"/>
    <p:sldId id="281" r:id="rId43"/>
    <p:sldId id="282" r:id="rId44"/>
    <p:sldId id="283" r:id="rId45"/>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Arial" charset="0"/>
        <a:cs typeface="Arial" charset="0"/>
      </a:defRPr>
    </a:lvl1pPr>
    <a:lvl2pPr marL="457200" algn="l" rtl="0" fontAlgn="base">
      <a:spcBef>
        <a:spcPct val="0"/>
      </a:spcBef>
      <a:spcAft>
        <a:spcPct val="0"/>
      </a:spcAft>
      <a:defRPr kern="1200">
        <a:solidFill>
          <a:schemeClr val="tx1"/>
        </a:solidFill>
        <a:latin typeface="Arial" charset="0"/>
        <a:ea typeface="Arial" charset="0"/>
        <a:cs typeface="Arial" charset="0"/>
      </a:defRPr>
    </a:lvl2pPr>
    <a:lvl3pPr marL="914400" algn="l" rtl="0" fontAlgn="base">
      <a:spcBef>
        <a:spcPct val="0"/>
      </a:spcBef>
      <a:spcAft>
        <a:spcPct val="0"/>
      </a:spcAft>
      <a:defRPr kern="1200">
        <a:solidFill>
          <a:schemeClr val="tx1"/>
        </a:solidFill>
        <a:latin typeface="Arial" charset="0"/>
        <a:ea typeface="Arial" charset="0"/>
        <a:cs typeface="Arial" charset="0"/>
      </a:defRPr>
    </a:lvl3pPr>
    <a:lvl4pPr marL="1371600" algn="l" rtl="0" fontAlgn="base">
      <a:spcBef>
        <a:spcPct val="0"/>
      </a:spcBef>
      <a:spcAft>
        <a:spcPct val="0"/>
      </a:spcAft>
      <a:defRPr kern="1200">
        <a:solidFill>
          <a:schemeClr val="tx1"/>
        </a:solidFill>
        <a:latin typeface="Arial" charset="0"/>
        <a:ea typeface="Arial" charset="0"/>
        <a:cs typeface="Arial" charset="0"/>
      </a:defRPr>
    </a:lvl4pPr>
    <a:lvl5pPr marL="1828800" algn="l" rtl="0" fontAlgn="base">
      <a:spcBef>
        <a:spcPct val="0"/>
      </a:spcBef>
      <a:spcAft>
        <a:spcPct val="0"/>
      </a:spcAft>
      <a:defRPr kern="1200">
        <a:solidFill>
          <a:schemeClr val="tx1"/>
        </a:solidFill>
        <a:latin typeface="Arial" charset="0"/>
        <a:ea typeface="Arial" charset="0"/>
        <a:cs typeface="Arial" charset="0"/>
      </a:defRPr>
    </a:lvl5pPr>
    <a:lvl6pPr marL="2286000" algn="l" defTabSz="457200" rtl="0" eaLnBrk="1" latinLnBrk="0" hangingPunct="1">
      <a:defRPr kern="1200">
        <a:solidFill>
          <a:schemeClr val="tx1"/>
        </a:solidFill>
        <a:latin typeface="Arial" charset="0"/>
        <a:ea typeface="Arial" charset="0"/>
        <a:cs typeface="Arial" charset="0"/>
      </a:defRPr>
    </a:lvl6pPr>
    <a:lvl7pPr marL="2743200" algn="l" defTabSz="457200" rtl="0" eaLnBrk="1" latinLnBrk="0" hangingPunct="1">
      <a:defRPr kern="1200">
        <a:solidFill>
          <a:schemeClr val="tx1"/>
        </a:solidFill>
        <a:latin typeface="Arial" charset="0"/>
        <a:ea typeface="Arial" charset="0"/>
        <a:cs typeface="Arial" charset="0"/>
      </a:defRPr>
    </a:lvl7pPr>
    <a:lvl8pPr marL="3200400" algn="l" defTabSz="457200" rtl="0" eaLnBrk="1" latinLnBrk="0" hangingPunct="1">
      <a:defRPr kern="1200">
        <a:solidFill>
          <a:schemeClr val="tx1"/>
        </a:solidFill>
        <a:latin typeface="Arial" charset="0"/>
        <a:ea typeface="Arial" charset="0"/>
        <a:cs typeface="Arial" charset="0"/>
      </a:defRPr>
    </a:lvl8pPr>
    <a:lvl9pPr marL="3657600" algn="l" defTabSz="457200" rtl="0" eaLnBrk="1" latinLnBrk="0" hangingPunct="1">
      <a:defRPr kern="1200">
        <a:solidFill>
          <a:schemeClr val="tx1"/>
        </a:solidFill>
        <a:latin typeface="Arial" charset="0"/>
        <a:ea typeface="Arial" charset="0"/>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4F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21239" autoAdjust="0"/>
    <p:restoredTop sz="94660" autoAdjust="0"/>
  </p:normalViewPr>
  <p:slideViewPr>
    <p:cSldViewPr snapToGrid="0">
      <p:cViewPr>
        <p:scale>
          <a:sx n="60" d="100"/>
          <a:sy n="60" d="100"/>
        </p:scale>
        <p:origin x="-1410" y="-3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aivisbrodins:Desktop:Amati_pieprasijum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bar"/>
        <c:grouping val="clustered"/>
        <c:varyColors val="0"/>
        <c:ser>
          <c:idx val="0"/>
          <c:order val="0"/>
          <c:invertIfNegative val="0"/>
          <c:dLbls>
            <c:dLbl>
              <c:idx val="1"/>
              <c:spPr/>
              <c:txPr>
                <a:bodyPr/>
                <a:lstStyle/>
                <a:p>
                  <a:pPr>
                    <a:defRPr sz="1600" b="1"/>
                  </a:pPr>
                  <a:endParaRPr lang="lv-LV"/>
                </a:p>
              </c:txPr>
              <c:showLegendKey val="0"/>
              <c:showVal val="1"/>
              <c:showCatName val="0"/>
              <c:showSerName val="0"/>
              <c:showPercent val="0"/>
              <c:showBubbleSize val="0"/>
            </c:dLbl>
            <c:txPr>
              <a:bodyPr/>
              <a:lstStyle/>
              <a:p>
                <a:pPr>
                  <a:defRPr sz="1200"/>
                </a:pPr>
                <a:endParaRPr lang="lv-LV"/>
              </a:p>
            </c:txPr>
            <c:showLegendKey val="0"/>
            <c:showVal val="1"/>
            <c:showCatName val="0"/>
            <c:showSerName val="0"/>
            <c:showPercent val="0"/>
            <c:showBubbleSize val="0"/>
            <c:showLeaderLines val="0"/>
          </c:dLbls>
          <c:cat>
            <c:strRef>
              <c:f>Sheet2!$A$2:$A$15</c:f>
              <c:strCache>
                <c:ptCount val="14"/>
                <c:pt idx="0">
                  <c:v>Pārdošana, tirdzniecība, klientu apkalpošana</c:v>
                </c:pt>
                <c:pt idx="1">
                  <c:v>Informāciju tehnoloģijas</c:v>
                </c:pt>
                <c:pt idx="2">
                  <c:v>Pakalpojumi</c:v>
                </c:pt>
                <c:pt idx="3">
                  <c:v>Administrēšana, Asistēšana</c:v>
                </c:pt>
                <c:pt idx="4">
                  <c:v>Bankas, Apdrošināšana</c:v>
                </c:pt>
                <c:pt idx="5">
                  <c:v>Finanses, Grāmatvedība</c:v>
                </c:pt>
                <c:pt idx="6">
                  <c:v>Transports, Loģistika</c:v>
                </c:pt>
                <c:pt idx="7">
                  <c:v>Vadība</c:v>
                </c:pt>
                <c:pt idx="8">
                  <c:v>Tūrisms, Viesnīcas, Ēdināšana</c:v>
                </c:pt>
                <c:pt idx="9">
                  <c:v>Valsts un pašvaldību sektors</c:v>
                </c:pt>
                <c:pt idx="10">
                  <c:v>Ražošana</c:v>
                </c:pt>
                <c:pt idx="11">
                  <c:v>Tehnika, Inženierija</c:v>
                </c:pt>
                <c:pt idx="12">
                  <c:v>Mārketings, Reklāma, PR, Mediji</c:v>
                </c:pt>
                <c:pt idx="13">
                  <c:v>Celtniecība, Nekustamais īpašums</c:v>
                </c:pt>
              </c:strCache>
            </c:strRef>
          </c:cat>
          <c:val>
            <c:numRef>
              <c:f>Sheet2!$B$2:$B$15</c:f>
              <c:numCache>
                <c:formatCode>0%</c:formatCode>
                <c:ptCount val="14"/>
                <c:pt idx="0">
                  <c:v>0.28000000000000003</c:v>
                </c:pt>
                <c:pt idx="1">
                  <c:v>0.13</c:v>
                </c:pt>
                <c:pt idx="2">
                  <c:v>0.08</c:v>
                </c:pt>
                <c:pt idx="3">
                  <c:v>0.05</c:v>
                </c:pt>
                <c:pt idx="4">
                  <c:v>0.05</c:v>
                </c:pt>
                <c:pt idx="5">
                  <c:v>0.04</c:v>
                </c:pt>
                <c:pt idx="6">
                  <c:v>0.04</c:v>
                </c:pt>
                <c:pt idx="7">
                  <c:v>0.04</c:v>
                </c:pt>
                <c:pt idx="8">
                  <c:v>0.04</c:v>
                </c:pt>
                <c:pt idx="9">
                  <c:v>0.04</c:v>
                </c:pt>
                <c:pt idx="10">
                  <c:v>0.03</c:v>
                </c:pt>
                <c:pt idx="11">
                  <c:v>0.03</c:v>
                </c:pt>
                <c:pt idx="12">
                  <c:v>0.03</c:v>
                </c:pt>
                <c:pt idx="13">
                  <c:v>0.02</c:v>
                </c:pt>
              </c:numCache>
            </c:numRef>
          </c:val>
        </c:ser>
        <c:dLbls>
          <c:showLegendKey val="0"/>
          <c:showVal val="0"/>
          <c:showCatName val="0"/>
          <c:showSerName val="0"/>
          <c:showPercent val="0"/>
          <c:showBubbleSize val="0"/>
        </c:dLbls>
        <c:gapWidth val="150"/>
        <c:axId val="36894208"/>
        <c:axId val="36895744"/>
      </c:barChart>
      <c:catAx>
        <c:axId val="36894208"/>
        <c:scaling>
          <c:orientation val="minMax"/>
        </c:scaling>
        <c:delete val="0"/>
        <c:axPos val="l"/>
        <c:majorTickMark val="out"/>
        <c:minorTickMark val="none"/>
        <c:tickLblPos val="nextTo"/>
        <c:txPr>
          <a:bodyPr/>
          <a:lstStyle/>
          <a:p>
            <a:pPr>
              <a:defRPr sz="1200"/>
            </a:pPr>
            <a:endParaRPr lang="lv-LV"/>
          </a:p>
        </c:txPr>
        <c:crossAx val="36895744"/>
        <c:crosses val="autoZero"/>
        <c:auto val="1"/>
        <c:lblAlgn val="ctr"/>
        <c:lblOffset val="100"/>
        <c:noMultiLvlLbl val="0"/>
      </c:catAx>
      <c:valAx>
        <c:axId val="36895744"/>
        <c:scaling>
          <c:orientation val="minMax"/>
        </c:scaling>
        <c:delete val="1"/>
        <c:axPos val="b"/>
        <c:numFmt formatCode="0%" sourceLinked="1"/>
        <c:majorTickMark val="out"/>
        <c:minorTickMark val="none"/>
        <c:tickLblPos val="nextTo"/>
        <c:crossAx val="36894208"/>
        <c:crosses val="autoZero"/>
        <c:crossBetween val="between"/>
      </c:valAx>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423CFEC-67E8-4B4C-A838-EC96B8BC1EBC}" type="datetimeFigureOut">
              <a:rPr lang="en-US" smtClean="0"/>
              <a:t>8/22/2013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144387-C508-442D-B3DF-88271B092F63}" type="slidenum">
              <a:rPr lang="en-US" smtClean="0"/>
              <a:t>‹#›</a:t>
            </a:fld>
            <a:endParaRPr lang="en-US"/>
          </a:p>
        </p:txBody>
      </p:sp>
    </p:spTree>
    <p:extLst>
      <p:ext uri="{BB962C8B-B14F-4D97-AF65-F5344CB8AC3E}">
        <p14:creationId xmlns:p14="http://schemas.microsoft.com/office/powerpoint/2010/main" val="3383816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100" baseline="0" dirty="0" smtClean="0"/>
              <a:t>For those of you who may not be familiar with our Vision, let me give you a bit of background.  </a:t>
            </a:r>
            <a:r>
              <a:rPr lang="en-US" sz="1100" b="0" i="0" u="none" strike="noStrike" kern="1200" baseline="0" dirty="0" smtClean="0">
                <a:solidFill>
                  <a:schemeClr val="tx1"/>
                </a:solidFill>
                <a:latin typeface="Arial" charset="0"/>
                <a:ea typeface="+mn-ea"/>
                <a:cs typeface="+mn-cs"/>
              </a:rPr>
              <a:t>Each year, the Technology Vision team at Accenture Technology Labs sets out to determine the emerging IT developments that will have the greatest impact on enterprises, government agencies, and other organizations in the next few years.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100" b="0" i="0" u="none" strike="noStrike" kern="1200" baseline="0" dirty="0" smtClean="0">
              <a:solidFill>
                <a:schemeClr val="tx1"/>
              </a:solidFill>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100" b="0" i="0" u="none" strike="noStrike" kern="1200" baseline="0" dirty="0" smtClean="0">
                <a:solidFill>
                  <a:schemeClr val="tx1"/>
                </a:solidFill>
                <a:latin typeface="Arial" charset="0"/>
                <a:ea typeface="+mn-ea"/>
                <a:cs typeface="+mn-cs"/>
              </a:rPr>
              <a:t>Our vision is based </a:t>
            </a:r>
            <a:r>
              <a:rPr lang="en-US" sz="1100" dirty="0" smtClean="0">
                <a:effectLst/>
              </a:rPr>
              <a:t>on a distillation of our extensive research over the course of the previous 12 months, along with the experiences of our research teams and the input of our own industry experts and clients.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100" dirty="0" smtClean="0">
              <a:effectLst/>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100" dirty="0" smtClean="0">
                <a:effectLst/>
              </a:rPr>
              <a:t>A key input into our Vision is an exploration and analysis of key technology megatrends that are impacting technologies and businesses</a:t>
            </a:r>
            <a:r>
              <a:rPr lang="en-US" sz="1100" baseline="0" dirty="0" smtClean="0">
                <a:effectLst/>
              </a:rPr>
              <a:t> today and in the next few years.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100" baseline="0" dirty="0" smtClean="0">
              <a:effectLst/>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100" dirty="0" smtClean="0">
              <a:effectLst/>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effectLst/>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Tree>
    <p:extLst>
      <p:ext uri="{BB962C8B-B14F-4D97-AF65-F5344CB8AC3E}">
        <p14:creationId xmlns:p14="http://schemas.microsoft.com/office/powerpoint/2010/main" val="20881550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100" kern="1200" dirty="0" smtClean="0">
                <a:solidFill>
                  <a:schemeClr val="tx1"/>
                </a:solidFill>
                <a:effectLst/>
                <a:latin typeface="Arial" charset="0"/>
                <a:ea typeface="+mn-ea"/>
                <a:cs typeface="+mn-cs"/>
              </a:rPr>
              <a:t>Technology is now intertwined with nearly every aspect of the business</a:t>
            </a:r>
            <a:r>
              <a:rPr lang="en-US" sz="1100" kern="1200" baseline="0" dirty="0" smtClean="0">
                <a:solidFill>
                  <a:schemeClr val="tx1"/>
                </a:solidFill>
                <a:effectLst/>
                <a:latin typeface="Arial" charset="0"/>
                <a:ea typeface="+mn-ea"/>
                <a:cs typeface="+mn-cs"/>
              </a:rPr>
              <a:t> – and it is </a:t>
            </a:r>
            <a:r>
              <a:rPr lang="en-US" sz="1100" kern="1200" dirty="0" smtClean="0">
                <a:solidFill>
                  <a:schemeClr val="tx1"/>
                </a:solidFill>
                <a:effectLst/>
                <a:latin typeface="Arial" charset="0"/>
                <a:ea typeface="+mn-ea"/>
                <a:cs typeface="+mn-cs"/>
              </a:rPr>
              <a:t>fast becoming a primary driver of market differentiation, business growth, and profitability.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100" kern="1200" dirty="0" smtClean="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100" kern="1200" dirty="0" smtClean="0">
                <a:solidFill>
                  <a:schemeClr val="tx1"/>
                </a:solidFill>
                <a:effectLst/>
                <a:latin typeface="Arial" charset="0"/>
                <a:ea typeface="+mn-ea"/>
                <a:cs typeface="+mn-cs"/>
              </a:rPr>
              <a:t>Also, software is absolutely integral to how we currently run our businesses, and</a:t>
            </a:r>
            <a:r>
              <a:rPr lang="en-US" sz="1100" kern="1200" baseline="0" dirty="0" smtClean="0">
                <a:solidFill>
                  <a:schemeClr val="tx1"/>
                </a:solidFill>
                <a:effectLst/>
                <a:latin typeface="Arial" charset="0"/>
                <a:ea typeface="+mn-ea"/>
                <a:cs typeface="+mn-cs"/>
              </a:rPr>
              <a:t> to the future.  Ho</a:t>
            </a:r>
            <a:r>
              <a:rPr lang="en-US" sz="1100" kern="1200" dirty="0" smtClean="0">
                <a:solidFill>
                  <a:schemeClr val="tx1"/>
                </a:solidFill>
                <a:effectLst/>
                <a:latin typeface="Arial" charset="0"/>
                <a:ea typeface="+mn-ea"/>
                <a:cs typeface="+mn-cs"/>
              </a:rPr>
              <a:t>w we redesign and produce things, how we create and manage new commercial transactions, how we begin to collaborate at unprecedented levels internally and with customers and suppliers.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100" kern="1200" dirty="0" smtClean="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100" kern="1200" dirty="0" smtClean="0">
                <a:solidFill>
                  <a:schemeClr val="tx1"/>
                </a:solidFill>
                <a:effectLst/>
                <a:latin typeface="Arial" charset="0"/>
                <a:ea typeface="+mn-ea"/>
                <a:cs typeface="+mn-cs"/>
              </a:rPr>
              <a:t>In the new world, our digital efforts will be the key to how we innovate and expand our business.  That is why Accenture believes that understanding technology change—the trends that impact your business—is no longer just the realm of IT.  This year’s Accenture Technology Vision lays out the major technology trends affecting organizations in the public and private sectors. </a:t>
            </a:r>
          </a:p>
          <a:p>
            <a:endParaRPr lang="en-US" sz="1100" kern="1200" dirty="0" smtClean="0">
              <a:solidFill>
                <a:schemeClr val="tx1"/>
              </a:solidFill>
              <a:effectLst/>
              <a:latin typeface="Arial" charset="0"/>
              <a:ea typeface="+mn-ea"/>
              <a:cs typeface="+mn-cs"/>
            </a:endParaRPr>
          </a:p>
          <a:p>
            <a:r>
              <a:rPr lang="en-US" sz="1100" kern="1200" dirty="0" smtClean="0">
                <a:solidFill>
                  <a:schemeClr val="tx1"/>
                </a:solidFill>
                <a:effectLst/>
                <a:latin typeface="Arial" charset="0"/>
                <a:ea typeface="+mn-ea"/>
                <a:cs typeface="+mn-cs"/>
              </a:rPr>
              <a:t>It is time for every executive—CIO, CMO, and CEO—to grasp its importance and use technology to pursue success.  There is a higher order of thinking—a digital mindset—that will, we believe, separate tomorrow’s most able organizations from their lesser rivals.  </a:t>
            </a:r>
            <a:r>
              <a:rPr lang="en-US" sz="1100" b="1" kern="1200" dirty="0" smtClean="0">
                <a:solidFill>
                  <a:schemeClr val="tx1"/>
                </a:solidFill>
                <a:effectLst/>
                <a:latin typeface="Arial" charset="0"/>
                <a:ea typeface="+mn-ea"/>
                <a:cs typeface="+mn-cs"/>
              </a:rPr>
              <a:t>And this is why we</a:t>
            </a:r>
            <a:r>
              <a:rPr lang="en-US" sz="1100" b="1" kern="1200" baseline="0" dirty="0" smtClean="0">
                <a:solidFill>
                  <a:schemeClr val="tx1"/>
                </a:solidFill>
                <a:effectLst/>
                <a:latin typeface="Arial" charset="0"/>
                <a:ea typeface="+mn-ea"/>
                <a:cs typeface="+mn-cs"/>
              </a:rPr>
              <a:t> contend in our 2013 Vision that </a:t>
            </a:r>
            <a:r>
              <a:rPr lang="en-US" sz="1100" b="1" i="1" kern="1200" baseline="0" dirty="0" smtClean="0">
                <a:solidFill>
                  <a:schemeClr val="tx1"/>
                </a:solidFill>
                <a:effectLst/>
                <a:latin typeface="Arial" charset="0"/>
                <a:ea typeface="+mn-ea"/>
                <a:cs typeface="+mn-cs"/>
              </a:rPr>
              <a:t>Every Business is a Digital Business.</a:t>
            </a:r>
          </a:p>
          <a:p>
            <a:endParaRPr lang="en-US" sz="1100" i="1" kern="1200" baseline="0" dirty="0" smtClean="0">
              <a:solidFill>
                <a:schemeClr val="tx1"/>
              </a:solidFill>
              <a:effectLst/>
              <a:latin typeface="Arial" charset="0"/>
              <a:ea typeface="+mn-ea"/>
              <a:cs typeface="+mn-cs"/>
            </a:endParaRPr>
          </a:p>
          <a:p>
            <a:r>
              <a:rPr lang="en-US" sz="1100" i="0" kern="1200" baseline="0" dirty="0" smtClean="0">
                <a:solidFill>
                  <a:schemeClr val="tx1"/>
                </a:solidFill>
                <a:effectLst/>
                <a:latin typeface="Arial" charset="0"/>
                <a:ea typeface="+mn-ea"/>
                <a:cs typeface="+mn-cs"/>
              </a:rPr>
              <a:t>Tonight I’d like to walk you through our 7 key trends which represent technologies that are available today.  We believe that now is the time to act – many of the areas always listed as “hot trends” like mobility, cloud, virtualization are well past the point of exploration and experimentation.  It’s time to view them as practical, available tools which can help address some of your toughest problems and help pursue your greatest opportunities.  </a:t>
            </a:r>
            <a:endParaRPr lang="en-US" sz="1100" i="0" kern="1200" dirty="0" smtClean="0">
              <a:solidFill>
                <a:schemeClr val="tx1"/>
              </a:solidFill>
              <a:effectLst/>
              <a:latin typeface="Arial" charset="0"/>
              <a:ea typeface="+mn-ea"/>
              <a:cs typeface="+mn-cs"/>
            </a:endParaRPr>
          </a:p>
          <a:p>
            <a:endParaRPr lang="en-US" sz="1100" kern="1200" dirty="0" smtClean="0">
              <a:solidFill>
                <a:schemeClr val="tx1"/>
              </a:solidFill>
              <a:effectLst/>
              <a:latin typeface="Arial" charset="0"/>
              <a:ea typeface="+mn-ea"/>
              <a:cs typeface="+mn-cs"/>
            </a:endParaRPr>
          </a:p>
          <a:p>
            <a:endParaRPr lang="en-US" sz="1100" dirty="0"/>
          </a:p>
        </p:txBody>
      </p:sp>
    </p:spTree>
    <p:extLst>
      <p:ext uri="{BB962C8B-B14F-4D97-AF65-F5344CB8AC3E}">
        <p14:creationId xmlns:p14="http://schemas.microsoft.com/office/powerpoint/2010/main" val="5626680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kern="1200" dirty="0" smtClean="0">
                <a:solidFill>
                  <a:schemeClr val="tx1"/>
                </a:solidFill>
                <a:effectLst/>
                <a:latin typeface="Arial" charset="0"/>
                <a:ea typeface="+mn-ea"/>
                <a:cs typeface="+mn-cs"/>
              </a:rPr>
              <a:t>Today, consumers are no longer just buyers - they’ve evolved into connected consumers.  Not just connected through communications and devices – but digitally connected with each other through interests, opinions, experiences and purchases.</a:t>
            </a:r>
          </a:p>
          <a:p>
            <a:r>
              <a:rPr lang="en-US" sz="1100" kern="1200" dirty="0" smtClean="0">
                <a:solidFill>
                  <a:schemeClr val="tx1"/>
                </a:solidFill>
                <a:effectLst/>
                <a:latin typeface="Arial" charset="0"/>
                <a:ea typeface="+mn-ea"/>
                <a:cs typeface="+mn-cs"/>
              </a:rPr>
              <a:t> </a:t>
            </a:r>
          </a:p>
          <a:p>
            <a:r>
              <a:rPr lang="en-US" sz="1100" kern="1200" dirty="0" smtClean="0">
                <a:solidFill>
                  <a:schemeClr val="tx1"/>
                </a:solidFill>
                <a:effectLst/>
                <a:latin typeface="Arial" charset="0"/>
                <a:ea typeface="+mn-ea"/>
                <a:cs typeface="+mn-cs"/>
              </a:rPr>
              <a:t>That is why businesses</a:t>
            </a:r>
            <a:r>
              <a:rPr lang="en-US" sz="1100" b="1" i="1" kern="1200" dirty="0" smtClean="0">
                <a:solidFill>
                  <a:schemeClr val="tx1"/>
                </a:solidFill>
                <a:effectLst/>
                <a:latin typeface="Arial" charset="0"/>
                <a:ea typeface="+mn-ea"/>
                <a:cs typeface="+mn-cs"/>
              </a:rPr>
              <a:t> </a:t>
            </a:r>
            <a:r>
              <a:rPr lang="en-US" sz="1100" kern="1200" dirty="0" smtClean="0">
                <a:solidFill>
                  <a:schemeClr val="tx1"/>
                </a:solidFill>
                <a:effectLst/>
                <a:latin typeface="Arial" charset="0"/>
                <a:ea typeface="+mn-ea"/>
                <a:cs typeface="+mn-cs"/>
              </a:rPr>
              <a:t>need to hit the reset button and think differently when it comes to customer relationships.  What’s required is not a small improvement.  It’s an inflection point enabled by emerging technology that will take customer relationships beyond transactions to personalized interactions.</a:t>
            </a:r>
            <a:r>
              <a:rPr lang="en-US" sz="1100" i="1" kern="1200" dirty="0" smtClean="0">
                <a:solidFill>
                  <a:schemeClr val="tx1"/>
                </a:solidFill>
                <a:effectLst/>
                <a:latin typeface="Arial" charset="0"/>
                <a:ea typeface="+mn-ea"/>
                <a:cs typeface="+mn-cs"/>
              </a:rPr>
              <a:t>   </a:t>
            </a:r>
            <a:r>
              <a:rPr lang="en-US" sz="1100" kern="1200" dirty="0" smtClean="0">
                <a:solidFill>
                  <a:schemeClr val="tx1"/>
                </a:solidFill>
                <a:effectLst/>
                <a:latin typeface="Arial" charset="0"/>
                <a:ea typeface="+mn-ea"/>
                <a:cs typeface="+mn-cs"/>
              </a:rPr>
              <a:t>Digital relationships and personalization at scale is a key opportunity for companies to establish deeper consumer insights, more compelling user experiences and new customized interactions. </a:t>
            </a:r>
          </a:p>
          <a:p>
            <a:r>
              <a:rPr lang="en-US" sz="1100" kern="1200" dirty="0" smtClean="0">
                <a:solidFill>
                  <a:schemeClr val="tx1"/>
                </a:solidFill>
                <a:effectLst/>
                <a:latin typeface="Arial" charset="0"/>
                <a:ea typeface="+mn-ea"/>
                <a:cs typeface="+mn-cs"/>
              </a:rPr>
              <a:t> </a:t>
            </a:r>
          </a:p>
          <a:p>
            <a:r>
              <a:rPr lang="en-US" sz="1100" kern="1200" dirty="0" smtClean="0">
                <a:solidFill>
                  <a:schemeClr val="tx1"/>
                </a:solidFill>
                <a:effectLst/>
                <a:latin typeface="Arial" charset="0"/>
                <a:ea typeface="+mn-ea"/>
                <a:cs typeface="+mn-cs"/>
              </a:rPr>
              <a:t>Businesses today have new ways to learn about consumers – all based on richer digital interactions. Whether through e-mail, social media, the Web, online chat, or location-based services, or on the many mobile devices consumers use today, building relationships at scale is about creating meaningful interactions with  consumers wherever they are and whenever they need it.</a:t>
            </a:r>
          </a:p>
          <a:p>
            <a:r>
              <a:rPr lang="en-US" sz="1100" kern="1200" dirty="0" smtClean="0">
                <a:solidFill>
                  <a:schemeClr val="tx1"/>
                </a:solidFill>
                <a:effectLst/>
                <a:latin typeface="Arial" charset="0"/>
                <a:ea typeface="+mn-ea"/>
                <a:cs typeface="+mn-cs"/>
              </a:rPr>
              <a:t> </a:t>
            </a:r>
          </a:p>
          <a:p>
            <a:r>
              <a:rPr lang="en-US" sz="1100" kern="1200" dirty="0" smtClean="0">
                <a:solidFill>
                  <a:schemeClr val="tx1"/>
                </a:solidFill>
                <a:effectLst/>
                <a:latin typeface="Arial" charset="0"/>
                <a:ea typeface="+mn-ea"/>
                <a:cs typeface="+mn-cs"/>
              </a:rPr>
              <a:t>But it’s not just about deeper insights.  New technology has brought us to a point where enterprises must shift from a focus on cost and channels, to a focus on using the channels and the data derived from them to build longer term and productive relationships.  </a:t>
            </a:r>
          </a:p>
          <a:p>
            <a:endParaRPr lang="en-US" sz="1100" kern="1200" dirty="0" smtClean="0">
              <a:solidFill>
                <a:schemeClr val="tx1"/>
              </a:solidFill>
              <a:effectLst/>
              <a:latin typeface="Arial" charset="0"/>
              <a:ea typeface="+mn-ea"/>
              <a:cs typeface="+mn-cs"/>
            </a:endParaRPr>
          </a:p>
          <a:p>
            <a:r>
              <a:rPr lang="en-US" sz="1100" kern="1200" dirty="0" smtClean="0">
                <a:solidFill>
                  <a:schemeClr val="tx1"/>
                </a:solidFill>
                <a:effectLst/>
                <a:latin typeface="Arial" charset="0"/>
                <a:ea typeface="+mn-ea"/>
                <a:cs typeface="+mn-cs"/>
              </a:rPr>
              <a:t>While e-commerce provided big opportunities for market and customer growth, mastering digital relationships will be key to growing customer engagement and loyalty. </a:t>
            </a:r>
          </a:p>
          <a:p>
            <a:endParaRPr lang="en-US" sz="1100" kern="1200" dirty="0" smtClean="0">
              <a:solidFill>
                <a:schemeClr val="tx1"/>
              </a:solidFill>
              <a:effectLst/>
              <a:latin typeface="Arial" charset="0"/>
              <a:ea typeface="+mn-ea"/>
              <a:cs typeface="+mn-cs"/>
            </a:endParaRPr>
          </a:p>
          <a:p>
            <a:r>
              <a:rPr lang="en-US" sz="1100" b="1" i="1" u="sng" kern="1200" dirty="0" smtClean="0">
                <a:solidFill>
                  <a:schemeClr val="tx1"/>
                </a:solidFill>
                <a:effectLst/>
                <a:latin typeface="Arial" charset="0"/>
                <a:ea typeface="+mn-ea"/>
                <a:cs typeface="+mn-cs"/>
              </a:rPr>
              <a:t>Examples</a:t>
            </a:r>
            <a:r>
              <a:rPr lang="en-US" sz="1100" b="1" kern="1200" dirty="0" smtClean="0">
                <a:solidFill>
                  <a:schemeClr val="tx1"/>
                </a:solidFill>
                <a:effectLst/>
                <a:latin typeface="Arial" charset="0"/>
                <a:ea typeface="+mn-ea"/>
                <a:cs typeface="+mn-cs"/>
              </a:rPr>
              <a:t>:</a:t>
            </a:r>
            <a:endParaRPr lang="en-US" sz="1100" dirty="0" smtClean="0">
              <a:effectLst/>
            </a:endParaRPr>
          </a:p>
          <a:p>
            <a:endParaRPr lang="en-US" sz="1100" kern="1200" dirty="0" smtClean="0">
              <a:solidFill>
                <a:schemeClr val="tx1"/>
              </a:solidFill>
              <a:effectLst/>
              <a:latin typeface="Arial" charset="0"/>
              <a:ea typeface="+mn-ea"/>
              <a:cs typeface="+mn-cs"/>
            </a:endParaRPr>
          </a:p>
          <a:p>
            <a:r>
              <a:rPr lang="en-US" sz="1100" b="1" kern="1200" dirty="0" smtClean="0">
                <a:solidFill>
                  <a:schemeClr val="tx1"/>
                </a:solidFill>
                <a:effectLst/>
                <a:latin typeface="Arial" charset="0"/>
                <a:ea typeface="+mn-ea"/>
                <a:cs typeface="+mn-cs"/>
              </a:rPr>
              <a:t>Walgreens </a:t>
            </a:r>
            <a:r>
              <a:rPr lang="en-US" sz="1100" kern="1200" dirty="0" smtClean="0">
                <a:solidFill>
                  <a:schemeClr val="tx1"/>
                </a:solidFill>
                <a:effectLst/>
                <a:latin typeface="Arial" charset="0"/>
                <a:ea typeface="+mn-ea"/>
                <a:cs typeface="+mn-cs"/>
              </a:rPr>
              <a:t>CIO accelerated</a:t>
            </a:r>
            <a:r>
              <a:rPr lang="en-US" sz="1100" kern="1200" baseline="0" dirty="0" smtClean="0">
                <a:solidFill>
                  <a:schemeClr val="tx1"/>
                </a:solidFill>
                <a:effectLst/>
                <a:latin typeface="Arial" charset="0"/>
                <a:ea typeface="+mn-ea"/>
                <a:cs typeface="+mn-cs"/>
              </a:rPr>
              <a:t> its technology overhaul to digitize its business by introducing a new loyalty rewards program designed to consolidate information from its 6.1 million </a:t>
            </a:r>
            <a:r>
              <a:rPr lang="en-US" sz="1100" b="1" kern="1200" baseline="0" dirty="0" smtClean="0">
                <a:solidFill>
                  <a:schemeClr val="tx1"/>
                </a:solidFill>
                <a:effectLst/>
                <a:latin typeface="Arial" charset="0"/>
                <a:ea typeface="+mn-ea"/>
                <a:cs typeface="+mn-cs"/>
              </a:rPr>
              <a:t>daily </a:t>
            </a:r>
            <a:r>
              <a:rPr lang="en-US" sz="1100" kern="1200" baseline="0" dirty="0" smtClean="0">
                <a:solidFill>
                  <a:schemeClr val="tx1"/>
                </a:solidFill>
                <a:effectLst/>
                <a:latin typeface="Arial" charset="0"/>
                <a:ea typeface="+mn-ea"/>
                <a:cs typeface="+mn-cs"/>
              </a:rPr>
              <a:t>customers across 7,900 stores.  They introduced things such as enabling people to pay with their smart phones with a PIN which also allows them to push marketing pitches.  </a:t>
            </a:r>
          </a:p>
          <a:p>
            <a:endParaRPr lang="en-US" sz="1100" b="1" kern="1200" dirty="0" smtClean="0">
              <a:solidFill>
                <a:schemeClr val="tx1"/>
              </a:solidFill>
              <a:effectLst/>
              <a:latin typeface="Arial" charset="0"/>
              <a:ea typeface="+mn-ea"/>
              <a:cs typeface="+mn-cs"/>
            </a:endParaRPr>
          </a:p>
          <a:p>
            <a:r>
              <a:rPr lang="en-US" sz="1100" b="1" kern="1200" dirty="0" smtClean="0">
                <a:solidFill>
                  <a:schemeClr val="tx1"/>
                </a:solidFill>
                <a:effectLst/>
                <a:latin typeface="Arial" charset="0"/>
                <a:ea typeface="+mn-ea"/>
                <a:cs typeface="+mn-cs"/>
              </a:rPr>
              <a:t>Catalina</a:t>
            </a:r>
            <a:r>
              <a:rPr lang="en-US" sz="1100" b="1" kern="1200" baseline="0" dirty="0" smtClean="0">
                <a:solidFill>
                  <a:schemeClr val="tx1"/>
                </a:solidFill>
                <a:effectLst/>
                <a:latin typeface="Arial" charset="0"/>
                <a:ea typeface="+mn-ea"/>
                <a:cs typeface="+mn-cs"/>
              </a:rPr>
              <a:t> </a:t>
            </a:r>
            <a:r>
              <a:rPr lang="en-US" sz="1100" kern="1200" baseline="0" dirty="0" smtClean="0">
                <a:solidFill>
                  <a:schemeClr val="tx1"/>
                </a:solidFill>
                <a:effectLst/>
                <a:latin typeface="Arial" charset="0"/>
                <a:ea typeface="+mn-ea"/>
                <a:cs typeface="+mn-cs"/>
              </a:rPr>
              <a:t>has </a:t>
            </a:r>
            <a:r>
              <a:rPr lang="en-US" sz="1100" kern="1200" dirty="0" smtClean="0">
                <a:solidFill>
                  <a:schemeClr val="tx1"/>
                </a:solidFill>
                <a:effectLst/>
                <a:latin typeface="Arial" charset="0"/>
                <a:ea typeface="+mn-ea"/>
                <a:cs typeface="+mn-cs"/>
              </a:rPr>
              <a:t>used QR codes and shopper profiles to send cross-sell offers in-store based on shopper histories and profiles</a:t>
            </a:r>
            <a:endParaRPr lang="en-US" sz="1100" dirty="0" smtClean="0">
              <a:effectLst/>
            </a:endParaRPr>
          </a:p>
          <a:p>
            <a:r>
              <a:rPr lang="en-US" sz="1100" kern="1200" dirty="0" smtClean="0">
                <a:solidFill>
                  <a:schemeClr val="tx1"/>
                </a:solidFill>
                <a:effectLst/>
                <a:latin typeface="Arial" charset="0"/>
                <a:ea typeface="+mn-ea"/>
                <a:cs typeface="+mn-cs"/>
              </a:rPr>
              <a:t> </a:t>
            </a:r>
          </a:p>
          <a:p>
            <a:r>
              <a:rPr lang="en-US" sz="1100" b="1" kern="1200" dirty="0" smtClean="0">
                <a:solidFill>
                  <a:schemeClr val="tx1"/>
                </a:solidFill>
                <a:effectLst/>
                <a:latin typeface="Arial" charset="0"/>
                <a:ea typeface="+mn-ea"/>
                <a:cs typeface="+mn-cs"/>
              </a:rPr>
              <a:t>SAP and Burberry </a:t>
            </a:r>
            <a:r>
              <a:rPr lang="en-US" sz="1100" kern="1200" dirty="0" smtClean="0">
                <a:solidFill>
                  <a:schemeClr val="tx1"/>
                </a:solidFill>
                <a:effectLst/>
                <a:latin typeface="Arial" charset="0"/>
                <a:ea typeface="+mn-ea"/>
                <a:cs typeface="+mn-cs"/>
              </a:rPr>
              <a:t>have enabled retail sales associates to pull up consumer profiles in-store using an iPad which provides contact info, transaction history, recommendations on purchases, and social media comments.</a:t>
            </a:r>
          </a:p>
        </p:txBody>
      </p:sp>
    </p:spTree>
    <p:extLst>
      <p:ext uri="{BB962C8B-B14F-4D97-AF65-F5344CB8AC3E}">
        <p14:creationId xmlns:p14="http://schemas.microsoft.com/office/powerpoint/2010/main" val="14562308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Arial" charset="0"/>
                <a:ea typeface="+mn-ea"/>
                <a:cs typeface="+mn-cs"/>
              </a:rPr>
              <a:t>Organizations are no longer suffering from a lack of data, instead they’re suffering from a lack of the </a:t>
            </a:r>
            <a:r>
              <a:rPr lang="en-US" sz="1200" u="sng" kern="1200" dirty="0" smtClean="0">
                <a:solidFill>
                  <a:schemeClr val="tx1"/>
                </a:solidFill>
                <a:effectLst/>
                <a:latin typeface="Arial" charset="0"/>
                <a:ea typeface="+mn-ea"/>
                <a:cs typeface="+mn-cs"/>
              </a:rPr>
              <a:t>RIGHT</a:t>
            </a:r>
            <a:r>
              <a:rPr lang="en-US" sz="1200" kern="1200" dirty="0" smtClean="0">
                <a:solidFill>
                  <a:schemeClr val="tx1"/>
                </a:solidFill>
                <a:effectLst/>
                <a:latin typeface="Arial" charset="0"/>
                <a:ea typeface="+mn-ea"/>
                <a:cs typeface="+mn-cs"/>
              </a:rPr>
              <a:t> data.  In a recent survey</a:t>
            </a:r>
            <a:r>
              <a:rPr lang="en-US" sz="1200" kern="1200" baseline="0" dirty="0" smtClean="0">
                <a:solidFill>
                  <a:schemeClr val="tx1"/>
                </a:solidFill>
                <a:effectLst/>
                <a:latin typeface="Arial" charset="0"/>
                <a:ea typeface="+mn-ea"/>
                <a:cs typeface="+mn-cs"/>
              </a:rPr>
              <a:t> by Coleman Parks Research, they found that only 25% of CIOs believe they have the data they need.  </a:t>
            </a:r>
            <a:endParaRPr lang="en-US" sz="1200" kern="1200" dirty="0" smtClean="0">
              <a:solidFill>
                <a:schemeClr val="tx1"/>
              </a:solidFill>
              <a:effectLst/>
              <a:latin typeface="Arial" charset="0"/>
              <a:ea typeface="+mn-ea"/>
              <a:cs typeface="+mn-cs"/>
            </a:endParaRPr>
          </a:p>
          <a:p>
            <a:r>
              <a:rPr lang="en-US" sz="1200" kern="1200" dirty="0" smtClean="0">
                <a:solidFill>
                  <a:schemeClr val="tx1"/>
                </a:solidFill>
                <a:effectLst/>
                <a:latin typeface="Arial" charset="0"/>
                <a:ea typeface="+mn-ea"/>
                <a:cs typeface="+mn-cs"/>
              </a:rPr>
              <a:t> </a:t>
            </a:r>
          </a:p>
          <a:p>
            <a:r>
              <a:rPr lang="en-US" sz="1200" kern="1200" dirty="0" smtClean="0">
                <a:solidFill>
                  <a:schemeClr val="tx1"/>
                </a:solidFill>
                <a:effectLst/>
                <a:latin typeface="Arial" charset="0"/>
                <a:ea typeface="+mn-ea"/>
                <a:cs typeface="+mn-cs"/>
              </a:rPr>
              <a:t>They are being flooded daily with information from every part of their business: operational data, business partner data, data from processes and sensors in addition to customer data from social media, email and call centers.  We now have unstructured data sources and industrialized data services supporting a never ending collection of distributed data.  </a:t>
            </a:r>
          </a:p>
          <a:p>
            <a:r>
              <a:rPr lang="en-US" sz="1200" kern="1200" dirty="0" smtClean="0">
                <a:solidFill>
                  <a:schemeClr val="tx1"/>
                </a:solidFill>
                <a:effectLst/>
                <a:latin typeface="Arial" charset="0"/>
                <a:ea typeface="+mn-ea"/>
                <a:cs typeface="+mn-cs"/>
              </a:rPr>
              <a:t> </a:t>
            </a:r>
          </a:p>
          <a:p>
            <a:r>
              <a:rPr lang="en-US" sz="1200" kern="1200" dirty="0" smtClean="0">
                <a:solidFill>
                  <a:schemeClr val="tx1"/>
                </a:solidFill>
                <a:effectLst/>
                <a:latin typeface="Arial" charset="0"/>
                <a:ea typeface="+mn-ea"/>
                <a:cs typeface="+mn-cs"/>
              </a:rPr>
              <a:t>But repurposing all this data to make strategic decisions – like entering a new market or pricing a new service – involves a fundamental shift in how you view your data.   Today’s digital business is driven by applications. While they are designed to support functionality, the next generation will also be designed for analytics and decision-making.  As this shift is occurring, the gap will widen between companies who understand data to be an asset and those who truly make it their </a:t>
            </a:r>
            <a:r>
              <a:rPr lang="en-US" sz="1200" b="1" i="1" kern="1200" dirty="0" smtClean="0">
                <a:solidFill>
                  <a:schemeClr val="tx1"/>
                </a:solidFill>
                <a:effectLst/>
                <a:latin typeface="Arial" charset="0"/>
                <a:ea typeface="+mn-ea"/>
                <a:cs typeface="+mn-cs"/>
              </a:rPr>
              <a:t>strategic</a:t>
            </a:r>
            <a:r>
              <a:rPr lang="en-US" sz="1200" b="1" kern="1200" dirty="0" smtClean="0">
                <a:solidFill>
                  <a:schemeClr val="tx1"/>
                </a:solidFill>
                <a:effectLst/>
                <a:latin typeface="Arial" charset="0"/>
                <a:ea typeface="+mn-ea"/>
                <a:cs typeface="+mn-cs"/>
              </a:rPr>
              <a:t> </a:t>
            </a:r>
            <a:r>
              <a:rPr lang="en-US" sz="1200" kern="1200" dirty="0" smtClean="0">
                <a:solidFill>
                  <a:schemeClr val="tx1"/>
                </a:solidFill>
                <a:effectLst/>
                <a:latin typeface="Arial" charset="0"/>
                <a:ea typeface="+mn-ea"/>
                <a:cs typeface="+mn-cs"/>
              </a:rPr>
              <a:t>asset to drive business outcomes.</a:t>
            </a:r>
          </a:p>
          <a:p>
            <a:r>
              <a:rPr lang="en-US" sz="1200" kern="1200" dirty="0" smtClean="0">
                <a:solidFill>
                  <a:schemeClr val="tx1"/>
                </a:solidFill>
                <a:effectLst/>
                <a:latin typeface="Arial" charset="0"/>
                <a:ea typeface="+mn-ea"/>
                <a:cs typeface="+mn-cs"/>
              </a:rPr>
              <a:t> </a:t>
            </a:r>
            <a:endParaRPr lang="en-US" dirty="0" smtClean="0">
              <a:effectLst/>
            </a:endParaRPr>
          </a:p>
          <a:p>
            <a:r>
              <a:rPr lang="en-US" sz="1200" kern="1200" dirty="0" smtClean="0">
                <a:solidFill>
                  <a:schemeClr val="tx1"/>
                </a:solidFill>
                <a:effectLst/>
                <a:latin typeface="Arial" charset="0"/>
                <a:ea typeface="+mn-ea"/>
                <a:cs typeface="+mn-cs"/>
              </a:rPr>
              <a:t>This means that companies will start with the outcome they desire, understand the data required, and then use newer technology to get the right data – from inside and outside the enterprise.  This is a big shift.  These companies will treat data less as a warehouse and more as a “data” supply chain. They will manipulate it, add to it, update it, and analyze it in various ways, transforming the data into new products and business insights.</a:t>
            </a:r>
          </a:p>
          <a:p>
            <a:r>
              <a:rPr lang="en-US" sz="1200" kern="1200" dirty="0" smtClean="0">
                <a:solidFill>
                  <a:schemeClr val="tx1"/>
                </a:solidFill>
                <a:effectLst/>
                <a:latin typeface="Arial" charset="0"/>
                <a:ea typeface="+mn-ea"/>
                <a:cs typeface="+mn-cs"/>
              </a:rPr>
              <a:t> </a:t>
            </a:r>
          </a:p>
          <a:p>
            <a:r>
              <a:rPr lang="en-US" sz="1200" kern="1200" dirty="0" smtClean="0">
                <a:solidFill>
                  <a:schemeClr val="tx1"/>
                </a:solidFill>
                <a:effectLst/>
                <a:latin typeface="Arial" charset="0"/>
                <a:ea typeface="+mn-ea"/>
                <a:cs typeface="+mn-cs"/>
              </a:rPr>
              <a:t>So while existing technology allows organizations to store more data and for less cost; acquire and create “missing links” in data from a growing number of structured and unstructured sources; distribute and analyze data faster - to more people - who can “see” it, understand it, and act on it…do you have the master plan in place that answers </a:t>
            </a:r>
            <a:r>
              <a:rPr lang="en-US" sz="1200" i="1" kern="1200" dirty="0" smtClean="0">
                <a:solidFill>
                  <a:schemeClr val="tx1"/>
                </a:solidFill>
                <a:effectLst/>
                <a:latin typeface="Arial" charset="0"/>
                <a:ea typeface="+mn-ea"/>
                <a:cs typeface="+mn-cs"/>
              </a:rPr>
              <a:t>why</a:t>
            </a:r>
            <a:r>
              <a:rPr lang="en-US" sz="1200" kern="1200" dirty="0" smtClean="0">
                <a:solidFill>
                  <a:schemeClr val="tx1"/>
                </a:solidFill>
                <a:effectLst/>
                <a:latin typeface="Arial" charset="0"/>
                <a:ea typeface="+mn-ea"/>
                <a:cs typeface="+mn-cs"/>
              </a:rPr>
              <a:t>?  And ensures that the right data is providing the answers to the questions that will create differentiation and competitive advantage?</a:t>
            </a:r>
            <a:endParaRPr lang="en-US" dirty="0" smtClean="0">
              <a:effectLst/>
            </a:endParaRPr>
          </a:p>
          <a:p>
            <a:r>
              <a:rPr lang="en-US" sz="1200" kern="1200" dirty="0" smtClean="0">
                <a:solidFill>
                  <a:schemeClr val="tx1"/>
                </a:solidFill>
                <a:effectLst/>
                <a:latin typeface="Arial" charset="0"/>
                <a:ea typeface="+mn-ea"/>
                <a:cs typeface="+mn-cs"/>
              </a:rPr>
              <a:t> </a:t>
            </a:r>
            <a:endParaRPr lang="en-US" dirty="0" smtClean="0">
              <a:effectLst/>
            </a:endParaRPr>
          </a:p>
          <a:p>
            <a:r>
              <a:rPr lang="en-US" sz="1200" kern="1200" dirty="0" smtClean="0">
                <a:solidFill>
                  <a:schemeClr val="tx1"/>
                </a:solidFill>
                <a:effectLst/>
                <a:latin typeface="Arial" charset="0"/>
                <a:ea typeface="+mn-ea"/>
                <a:cs typeface="+mn-cs"/>
              </a:rPr>
              <a:t>The technology is there.  It’s time to take the next step.  It’s time to start designing for analytics </a:t>
            </a:r>
            <a:r>
              <a:rPr lang="en-US" dirty="0" smtClean="0">
                <a:effectLst/>
              </a:rPr>
              <a:t>—and </a:t>
            </a:r>
            <a:r>
              <a:rPr lang="en-US" sz="1200" kern="1200" dirty="0" smtClean="0">
                <a:solidFill>
                  <a:schemeClr val="tx1"/>
                </a:solidFill>
                <a:effectLst/>
                <a:latin typeface="Arial" charset="0"/>
                <a:ea typeface="+mn-ea"/>
                <a:cs typeface="+mn-cs"/>
              </a:rPr>
              <a:t>making the shift to an ‘insight-driven digital business’.  Don’t just give the business data, give it the right data. </a:t>
            </a:r>
            <a:endParaRPr lang="en-US" dirty="0" smtClean="0">
              <a:effectLst/>
            </a:endParaRPr>
          </a:p>
          <a:p>
            <a:r>
              <a:rPr lang="en-US" sz="1200" kern="1200" dirty="0" smtClean="0">
                <a:solidFill>
                  <a:schemeClr val="tx1"/>
                </a:solidFill>
                <a:effectLst/>
                <a:latin typeface="Arial" charset="0"/>
                <a:ea typeface="+mn-ea"/>
                <a:cs typeface="+mn-cs"/>
              </a:rPr>
              <a:t>  </a:t>
            </a:r>
          </a:p>
          <a:p>
            <a:r>
              <a:rPr lang="en-US" sz="1200" b="1" i="1" u="sng" kern="1200" dirty="0" smtClean="0">
                <a:solidFill>
                  <a:schemeClr val="tx1"/>
                </a:solidFill>
                <a:effectLst/>
                <a:latin typeface="Arial" charset="0"/>
                <a:ea typeface="+mn-ea"/>
                <a:cs typeface="+mn-cs"/>
              </a:rPr>
              <a:t>Examples</a:t>
            </a:r>
            <a:r>
              <a:rPr lang="en-US" sz="1200" b="1" i="1" kern="1200" dirty="0" smtClean="0">
                <a:solidFill>
                  <a:schemeClr val="tx1"/>
                </a:solidFill>
                <a:effectLst/>
                <a:latin typeface="Arial" charset="0"/>
                <a:ea typeface="+mn-ea"/>
                <a:cs typeface="+mn-cs"/>
              </a:rPr>
              <a:t>:</a:t>
            </a:r>
            <a:endParaRPr lang="en-US" sz="1200" kern="1200" dirty="0" smtClean="0">
              <a:solidFill>
                <a:schemeClr val="tx1"/>
              </a:solidFill>
              <a:effectLst/>
              <a:latin typeface="Arial" charset="0"/>
              <a:ea typeface="+mn-ea"/>
              <a:cs typeface="+mn-cs"/>
            </a:endParaRPr>
          </a:p>
          <a:p>
            <a:r>
              <a:rPr lang="en-US" sz="1200" b="1" i="1" kern="1200" dirty="0" smtClean="0">
                <a:solidFill>
                  <a:schemeClr val="tx1"/>
                </a:solidFill>
                <a:effectLst/>
                <a:latin typeface="Arial" charset="0"/>
                <a:ea typeface="+mn-ea"/>
                <a:cs typeface="+mn-cs"/>
              </a:rPr>
              <a:t> </a:t>
            </a:r>
            <a:endParaRPr lang="en-US" sz="1200" kern="1200" dirty="0" smtClean="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1" kern="1200" baseline="0" dirty="0" smtClean="0">
                <a:solidFill>
                  <a:schemeClr val="tx1"/>
                </a:solidFill>
                <a:effectLst/>
                <a:latin typeface="Arial" charset="0"/>
                <a:ea typeface="+mn-ea"/>
                <a:cs typeface="+mn-cs"/>
              </a:rPr>
              <a:t>Ford </a:t>
            </a:r>
            <a:r>
              <a:rPr lang="en-US" sz="1200" kern="1200" baseline="0" dirty="0" smtClean="0">
                <a:solidFill>
                  <a:schemeClr val="tx1"/>
                </a:solidFill>
                <a:effectLst/>
                <a:latin typeface="Arial" charset="0"/>
                <a:ea typeface="+mn-ea"/>
                <a:cs typeface="+mn-cs"/>
              </a:rPr>
              <a:t>wanted to improve overall satisfaction and decided to start asking </a:t>
            </a:r>
            <a:r>
              <a:rPr lang="en-US" sz="1200" kern="1200" dirty="0" smtClean="0">
                <a:solidFill>
                  <a:schemeClr val="tx1"/>
                </a:solidFill>
                <a:effectLst/>
                <a:latin typeface="Arial" charset="0"/>
                <a:ea typeface="+mn-ea"/>
                <a:cs typeface="+mn-cs"/>
              </a:rPr>
              <a:t>questions like, how their consumers used voice recognition, how they personalized their experience using the font size for the dashboard display, etc. To get answers, Ford embedded technology in the cars that answers these questions and more – the driving environment, the electromagnetic forces affecting the vehicle. Ford collects and aggregates data from 4 million vehicles and counting that use in-car sensing and remote app management software to “create a virtuous cycle of information.” </a:t>
            </a:r>
          </a:p>
          <a:p>
            <a:endParaRPr lang="en-US" sz="1200" kern="1200" dirty="0" smtClean="0">
              <a:solidFill>
                <a:schemeClr val="tx1"/>
              </a:solidFill>
              <a:effectLst/>
              <a:latin typeface="Arial" charset="0"/>
              <a:ea typeface="+mn-ea"/>
              <a:cs typeface="+mn-cs"/>
            </a:endParaRPr>
          </a:p>
          <a:p>
            <a:r>
              <a:rPr lang="en-US" sz="1200" b="1" kern="1200" dirty="0" smtClean="0">
                <a:solidFill>
                  <a:schemeClr val="tx1"/>
                </a:solidFill>
                <a:effectLst/>
                <a:latin typeface="Arial" charset="0"/>
                <a:ea typeface="+mn-ea"/>
                <a:cs typeface="+mn-cs"/>
              </a:rPr>
              <a:t>Coke:  </a:t>
            </a:r>
            <a:r>
              <a:rPr lang="en-US" sz="1200" kern="1200" dirty="0" smtClean="0">
                <a:solidFill>
                  <a:schemeClr val="tx1"/>
                </a:solidFill>
                <a:effectLst/>
                <a:latin typeface="Arial" charset="0"/>
                <a:ea typeface="+mn-ea"/>
                <a:cs typeface="+mn-cs"/>
              </a:rPr>
              <a:t>Orange juice may seem like a relatively simple endeavor.</a:t>
            </a:r>
            <a:r>
              <a:rPr lang="en-US" sz="1200" kern="1200" baseline="0" dirty="0" smtClean="0">
                <a:solidFill>
                  <a:schemeClr val="tx1"/>
                </a:solidFill>
                <a:effectLst/>
                <a:latin typeface="Arial" charset="0"/>
                <a:ea typeface="+mn-ea"/>
                <a:cs typeface="+mn-cs"/>
              </a:rPr>
              <a:t>   You have a fruit, you squeeze it and produce it.  What you may not realize is that the peak growing season for oranges is only 3 months, but Coke needs to produce premium quality juice all 12 months.  They use an algorithm that analyzes up to 1 quintillion decision variables in order to consistently deliver the optimal blend.  This includes everything from acidity and sweetness to external factors such as weather and crop yield.  This helps them plan so that supplies are on hand as far as 15 months in advance – and all at consistent quality and taste levels.  </a:t>
            </a:r>
          </a:p>
          <a:p>
            <a:endParaRPr lang="en-US" sz="1200" kern="1200" dirty="0" smtClean="0">
              <a:solidFill>
                <a:schemeClr val="tx1"/>
              </a:solidFill>
              <a:effectLst/>
              <a:latin typeface="Arial" charset="0"/>
              <a:ea typeface="+mn-ea"/>
              <a:cs typeface="+mn-cs"/>
            </a:endParaRPr>
          </a:p>
          <a:p>
            <a:r>
              <a:rPr lang="en-US" sz="1200" kern="1200" dirty="0" smtClean="0">
                <a:solidFill>
                  <a:schemeClr val="tx1"/>
                </a:solidFill>
                <a:effectLst/>
                <a:latin typeface="Arial" charset="0"/>
                <a:ea typeface="+mn-ea"/>
                <a:cs typeface="+mn-cs"/>
              </a:rPr>
              <a:t> </a:t>
            </a:r>
          </a:p>
          <a:p>
            <a:endParaRPr lang="en-US" dirty="0"/>
          </a:p>
          <a:p>
            <a:endParaRPr lang="en-US" dirty="0"/>
          </a:p>
        </p:txBody>
      </p:sp>
    </p:spTree>
    <p:extLst>
      <p:ext uri="{BB962C8B-B14F-4D97-AF65-F5344CB8AC3E}">
        <p14:creationId xmlns:p14="http://schemas.microsoft.com/office/powerpoint/2010/main" val="42317537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Arial" charset="0"/>
                <a:ea typeface="+mn-ea"/>
                <a:cs typeface="+mn-cs"/>
              </a:rPr>
              <a:t>Our</a:t>
            </a:r>
            <a:r>
              <a:rPr lang="en-US" sz="1200" kern="1200" baseline="0" dirty="0" smtClean="0">
                <a:solidFill>
                  <a:schemeClr val="tx1"/>
                </a:solidFill>
                <a:effectLst/>
                <a:latin typeface="Arial" charset="0"/>
                <a:ea typeface="+mn-ea"/>
                <a:cs typeface="+mn-cs"/>
              </a:rPr>
              <a:t> previous trend focused on getting the right data.  This trend focuses on matching the </a:t>
            </a:r>
            <a:r>
              <a:rPr lang="en-US" sz="1200" kern="1200" dirty="0" smtClean="0">
                <a:solidFill>
                  <a:schemeClr val="tx1"/>
                </a:solidFill>
                <a:effectLst/>
                <a:latin typeface="Arial" charset="0"/>
                <a:ea typeface="+mn-ea"/>
                <a:cs typeface="+mn-cs"/>
              </a:rPr>
              <a:t>speed of data to the speed of decisions.</a:t>
            </a:r>
          </a:p>
          <a:p>
            <a:endParaRPr lang="en-US" sz="1200" kern="1200" dirty="0" smtClean="0">
              <a:solidFill>
                <a:schemeClr val="tx1"/>
              </a:solidFill>
              <a:effectLst/>
              <a:latin typeface="Arial" charset="0"/>
              <a:ea typeface="+mn-ea"/>
              <a:cs typeface="+mn-cs"/>
            </a:endParaRPr>
          </a:p>
          <a:p>
            <a:r>
              <a:rPr lang="en-US" sz="1200" kern="1200" dirty="0" smtClean="0">
                <a:solidFill>
                  <a:schemeClr val="tx1"/>
                </a:solidFill>
                <a:effectLst/>
                <a:latin typeface="Arial" charset="0"/>
                <a:ea typeface="+mn-ea"/>
                <a:cs typeface="+mn-cs"/>
              </a:rPr>
              <a:t>Today, thanks to unstructured data from social media, mobile devices, sensors and applications, the volume of data and data sources available to business leaders is greater than ever.  These are often referred to as data volume and variety.  </a:t>
            </a:r>
          </a:p>
          <a:p>
            <a:endParaRPr lang="en-US" sz="1200" kern="1200" dirty="0" smtClean="0">
              <a:solidFill>
                <a:schemeClr val="tx1"/>
              </a:solidFill>
              <a:effectLst/>
              <a:latin typeface="Arial" charset="0"/>
              <a:ea typeface="+mn-ea"/>
              <a:cs typeface="+mn-cs"/>
            </a:endParaRPr>
          </a:p>
          <a:p>
            <a:r>
              <a:rPr lang="en-US" sz="1200" kern="1200" dirty="0" smtClean="0">
                <a:solidFill>
                  <a:schemeClr val="tx1"/>
                </a:solidFill>
                <a:effectLst/>
                <a:latin typeface="Arial" charset="0"/>
                <a:ea typeface="+mn-ea"/>
                <a:cs typeface="+mn-cs"/>
              </a:rPr>
              <a:t>What we’re seeing now is a surge in emerging technologies that deal with the “3</a:t>
            </a:r>
            <a:r>
              <a:rPr lang="en-US" sz="1200" kern="1200" baseline="30000" dirty="0" smtClean="0">
                <a:solidFill>
                  <a:schemeClr val="tx1"/>
                </a:solidFill>
                <a:effectLst/>
                <a:latin typeface="Arial" charset="0"/>
                <a:ea typeface="+mn-ea"/>
                <a:cs typeface="+mn-cs"/>
              </a:rPr>
              <a:t>rd</a:t>
            </a:r>
            <a:r>
              <a:rPr lang="en-US" sz="1200" kern="1200" dirty="0" smtClean="0">
                <a:solidFill>
                  <a:schemeClr val="tx1"/>
                </a:solidFill>
                <a:effectLst/>
                <a:latin typeface="Arial" charset="0"/>
                <a:ea typeface="+mn-ea"/>
                <a:cs typeface="+mn-cs"/>
              </a:rPr>
              <a:t> v” - data velocity.</a:t>
            </a:r>
          </a:p>
          <a:p>
            <a:r>
              <a:rPr lang="en-US" sz="1200" kern="1200" dirty="0" smtClean="0">
                <a:solidFill>
                  <a:schemeClr val="tx1"/>
                </a:solidFill>
                <a:effectLst/>
                <a:latin typeface="Arial" charset="0"/>
                <a:ea typeface="+mn-ea"/>
                <a:cs typeface="+mn-cs"/>
              </a:rPr>
              <a:t>The more data we collect, the more we want – but large amounts of data aren’t helpful unless companies can make sense of it .  </a:t>
            </a:r>
          </a:p>
          <a:p>
            <a:r>
              <a:rPr lang="en-US" sz="1200" kern="1200" dirty="0" smtClean="0">
                <a:solidFill>
                  <a:schemeClr val="tx1"/>
                </a:solidFill>
                <a:effectLst/>
                <a:latin typeface="Arial" charset="0"/>
                <a:ea typeface="+mn-ea"/>
                <a:cs typeface="+mn-cs"/>
              </a:rPr>
              <a:t> </a:t>
            </a:r>
          </a:p>
          <a:p>
            <a:r>
              <a:rPr lang="en-US" sz="1200" kern="1200" dirty="0" smtClean="0">
                <a:solidFill>
                  <a:schemeClr val="tx1"/>
                </a:solidFill>
                <a:effectLst/>
                <a:latin typeface="Arial" charset="0"/>
                <a:ea typeface="+mn-ea"/>
                <a:cs typeface="+mn-cs"/>
              </a:rPr>
              <a:t>We’re seeing a surge of new technologies across the ecosystem that are helping accelerate the whole data cycle from insight to action.</a:t>
            </a:r>
          </a:p>
          <a:p>
            <a:r>
              <a:rPr lang="en-US" sz="1200" kern="1200" dirty="0" smtClean="0">
                <a:solidFill>
                  <a:schemeClr val="tx1"/>
                </a:solidFill>
                <a:effectLst/>
                <a:latin typeface="Arial" charset="0"/>
                <a:ea typeface="+mn-ea"/>
                <a:cs typeface="+mn-cs"/>
              </a:rPr>
              <a:t> </a:t>
            </a:r>
          </a:p>
          <a:p>
            <a:r>
              <a:rPr lang="en-US" sz="1200" kern="1200" dirty="0" smtClean="0">
                <a:solidFill>
                  <a:schemeClr val="tx1"/>
                </a:solidFill>
                <a:effectLst/>
                <a:latin typeface="Arial" charset="0"/>
                <a:ea typeface="+mn-ea"/>
                <a:cs typeface="+mn-cs"/>
              </a:rPr>
              <a:t>Data velocities have now reached the ability to scan tens of billions of records a second, or the ability to query 1-2 terabytes in less than a second.</a:t>
            </a:r>
          </a:p>
          <a:p>
            <a:r>
              <a:rPr lang="en-US" sz="1200" kern="1200" dirty="0" smtClean="0">
                <a:solidFill>
                  <a:schemeClr val="tx1"/>
                </a:solidFill>
                <a:effectLst/>
                <a:latin typeface="Arial" charset="0"/>
                <a:ea typeface="+mn-ea"/>
                <a:cs typeface="+mn-cs"/>
              </a:rPr>
              <a:t> </a:t>
            </a:r>
          </a:p>
          <a:p>
            <a:r>
              <a:rPr lang="en-US" sz="1200" kern="1200" dirty="0" smtClean="0">
                <a:solidFill>
                  <a:schemeClr val="tx1"/>
                </a:solidFill>
                <a:effectLst/>
                <a:latin typeface="Arial" charset="0"/>
                <a:ea typeface="+mn-ea"/>
                <a:cs typeface="+mn-cs"/>
              </a:rPr>
              <a:t>Technologies such as data appliances, no SQL databases, and in-memory computing already accelerate the whole data lifecycle. Gartner predicts the use of in-memory computing  to rise three-fold by 2015.</a:t>
            </a:r>
          </a:p>
          <a:p>
            <a:r>
              <a:rPr lang="en-US" sz="1200" kern="1200" dirty="0" smtClean="0">
                <a:solidFill>
                  <a:schemeClr val="tx1"/>
                </a:solidFill>
                <a:effectLst/>
                <a:latin typeface="Arial" charset="0"/>
                <a:ea typeface="+mn-ea"/>
                <a:cs typeface="+mn-cs"/>
              </a:rPr>
              <a:t> </a:t>
            </a:r>
          </a:p>
          <a:p>
            <a:r>
              <a:rPr lang="en-US" sz="1200" kern="1200" dirty="0" smtClean="0">
                <a:solidFill>
                  <a:schemeClr val="tx1"/>
                </a:solidFill>
                <a:effectLst/>
                <a:latin typeface="Arial" charset="0"/>
                <a:ea typeface="+mn-ea"/>
                <a:cs typeface="+mn-cs"/>
              </a:rPr>
              <a:t>Allow too much time to pass between collecting data and creating actionable insights, and an organization will most likely lose out to fleet-footed competitors.  And mobility and consumerization of IT are influencing expectations for faster access to data.  </a:t>
            </a:r>
          </a:p>
          <a:p>
            <a:r>
              <a:rPr lang="en-US" sz="1200" kern="1200" dirty="0" smtClean="0">
                <a:solidFill>
                  <a:schemeClr val="tx1"/>
                </a:solidFill>
                <a:effectLst/>
                <a:latin typeface="Arial" charset="0"/>
                <a:ea typeface="+mn-ea"/>
                <a:cs typeface="+mn-cs"/>
              </a:rPr>
              <a:t> </a:t>
            </a:r>
          </a:p>
          <a:p>
            <a:r>
              <a:rPr lang="en-US" sz="1200" kern="1200" dirty="0" smtClean="0">
                <a:solidFill>
                  <a:schemeClr val="tx1"/>
                </a:solidFill>
                <a:effectLst/>
                <a:latin typeface="Arial" charset="0"/>
                <a:ea typeface="+mn-ea"/>
                <a:cs typeface="+mn-cs"/>
              </a:rPr>
              <a:t>So as expectations of near-real-time access, and response times become the norm, business leaders will rely heavily on ‘higher data velocities’ to gain that all too important competitive edge – simple as that.</a:t>
            </a:r>
          </a:p>
          <a:p>
            <a:r>
              <a:rPr lang="en-US" sz="1200" kern="1200" dirty="0" smtClean="0">
                <a:solidFill>
                  <a:schemeClr val="tx1"/>
                </a:solidFill>
                <a:effectLst/>
                <a:latin typeface="Arial" charset="0"/>
                <a:ea typeface="+mn-ea"/>
                <a:cs typeface="+mn-cs"/>
              </a:rPr>
              <a:t> </a:t>
            </a:r>
          </a:p>
          <a:p>
            <a:r>
              <a:rPr lang="en-US" sz="1200" b="1" i="1" u="sng" kern="1200" dirty="0" smtClean="0">
                <a:solidFill>
                  <a:schemeClr val="tx1"/>
                </a:solidFill>
                <a:effectLst/>
                <a:latin typeface="Arial" charset="0"/>
                <a:ea typeface="+mn-ea"/>
                <a:cs typeface="+mn-cs"/>
              </a:rPr>
              <a:t>Examples:</a:t>
            </a:r>
            <a:endParaRPr lang="en-US" sz="1200" kern="1200" dirty="0" smtClean="0">
              <a:solidFill>
                <a:schemeClr val="tx1"/>
              </a:solidFill>
              <a:effectLst/>
              <a:latin typeface="Arial" charset="0"/>
              <a:ea typeface="+mn-ea"/>
              <a:cs typeface="+mn-cs"/>
            </a:endParaRPr>
          </a:p>
          <a:p>
            <a:endParaRPr lang="en-US" sz="1200" kern="1200" dirty="0" smtClean="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1" kern="1200" dirty="0" smtClean="0">
                <a:solidFill>
                  <a:schemeClr val="tx1"/>
                </a:solidFill>
                <a:effectLst/>
                <a:latin typeface="Arial" charset="0"/>
                <a:ea typeface="+mn-ea"/>
                <a:cs typeface="+mn-cs"/>
              </a:rPr>
              <a:t>Union Pacific </a:t>
            </a:r>
            <a:r>
              <a:rPr lang="en-US" sz="1200" kern="1200" dirty="0" smtClean="0">
                <a:solidFill>
                  <a:schemeClr val="tx1"/>
                </a:solidFill>
                <a:effectLst/>
                <a:latin typeface="Arial" charset="0"/>
                <a:ea typeface="+mn-ea"/>
                <a:cs typeface="+mn-cs"/>
              </a:rPr>
              <a:t>is on the cutting edge of what’s possible when you combine real time sensor information with predictive software.  They’re using this combination to predict conditions that lead to derailments days or even weeks before they’re likely to occur. Prior to this, Union Pacific was only aware of a derailment that was imminent. This left them with only one option – stop the train.  Their</a:t>
            </a:r>
            <a:r>
              <a:rPr lang="en-US" sz="1200" kern="1200" baseline="0" dirty="0" smtClean="0">
                <a:solidFill>
                  <a:schemeClr val="tx1"/>
                </a:solidFill>
                <a:effectLst/>
                <a:latin typeface="Arial" charset="0"/>
                <a:ea typeface="+mn-ea"/>
                <a:cs typeface="+mn-cs"/>
              </a:rPr>
              <a:t> window of opportunity was seeing into the future.  </a:t>
            </a:r>
            <a:endParaRPr lang="en-US" sz="1200" kern="1200" dirty="0" smtClean="0">
              <a:solidFill>
                <a:schemeClr val="tx1"/>
              </a:solidFill>
              <a:effectLst/>
              <a:latin typeface="Arial" charset="0"/>
              <a:ea typeface="+mn-ea"/>
              <a:cs typeface="+mn-cs"/>
            </a:endParaRPr>
          </a:p>
          <a:p>
            <a:endParaRPr lang="en-US" sz="1200" kern="1200" dirty="0" smtClean="0">
              <a:solidFill>
                <a:schemeClr val="tx1"/>
              </a:solidFill>
              <a:effectLst/>
              <a:latin typeface="Arial" charset="0"/>
              <a:ea typeface="+mn-ea"/>
              <a:cs typeface="+mn-cs"/>
            </a:endParaRPr>
          </a:p>
          <a:p>
            <a:r>
              <a:rPr lang="en-US" sz="1200" b="1" i="1" u="sng" kern="1200" dirty="0" smtClean="0">
                <a:solidFill>
                  <a:schemeClr val="tx1"/>
                </a:solidFill>
                <a:effectLst/>
                <a:latin typeface="Arial" charset="0"/>
                <a:ea typeface="+mn-ea"/>
                <a:cs typeface="+mn-cs"/>
              </a:rPr>
              <a:t>Vendors:</a:t>
            </a:r>
          </a:p>
          <a:p>
            <a:r>
              <a:rPr lang="en-US" b="1" dirty="0" smtClean="0"/>
              <a:t>SAP</a:t>
            </a:r>
            <a:r>
              <a:rPr lang="en-US" dirty="0" smtClean="0"/>
              <a:t>: The</a:t>
            </a:r>
            <a:r>
              <a:rPr lang="en-US" baseline="0" dirty="0" smtClean="0"/>
              <a:t> main product here is obviously HANA which is expanding in relevance as SAP enables HANA to accelerate more and more modules.  SAP, like all analytics vendors, also has visualization capabilities as well.</a:t>
            </a:r>
          </a:p>
          <a:p>
            <a:endParaRPr lang="en-US" baseline="0" dirty="0" smtClean="0"/>
          </a:p>
          <a:p>
            <a:r>
              <a:rPr lang="en-US" b="1" baseline="0" dirty="0" smtClean="0"/>
              <a:t>Oracle</a:t>
            </a:r>
            <a:r>
              <a:rPr lang="en-US" baseline="0" dirty="0" smtClean="0"/>
              <a:t>: Exadata is Oracle’s acceleration appliance relevant to the space.  They also have visualization tools for users.</a:t>
            </a:r>
          </a:p>
          <a:p>
            <a:endParaRPr lang="en-US" baseline="0" dirty="0" smtClean="0"/>
          </a:p>
          <a:p>
            <a:r>
              <a:rPr lang="en-US" b="1" baseline="0" dirty="0" smtClean="0"/>
              <a:t>Teradata</a:t>
            </a:r>
            <a:r>
              <a:rPr lang="en-US" baseline="0" dirty="0" smtClean="0"/>
              <a:t>: Teradata would argue that their entire product suite is about data velocity, but the one product that is specifically designed for acceleration is the Extreme Performance Appliance.</a:t>
            </a:r>
          </a:p>
          <a:p>
            <a:endParaRPr lang="en-US" baseline="0" dirty="0" smtClean="0"/>
          </a:p>
          <a:p>
            <a:r>
              <a:rPr lang="en-US" sz="1200" kern="1200" dirty="0" smtClean="0">
                <a:solidFill>
                  <a:schemeClr val="tx1"/>
                </a:solidFill>
                <a:effectLst/>
                <a:latin typeface="Arial" charset="0"/>
                <a:ea typeface="+mn-ea"/>
                <a:cs typeface="+mn-cs"/>
              </a:rPr>
              <a:t> </a:t>
            </a:r>
            <a:endParaRPr lang="en-US" dirty="0"/>
          </a:p>
        </p:txBody>
      </p:sp>
    </p:spTree>
    <p:extLst>
      <p:ext uri="{BB962C8B-B14F-4D97-AF65-F5344CB8AC3E}">
        <p14:creationId xmlns:p14="http://schemas.microsoft.com/office/powerpoint/2010/main" val="12704692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Arial" charset="0"/>
                <a:ea typeface="+mn-ea"/>
                <a:cs typeface="+mn-cs"/>
              </a:rPr>
              <a:t>Advances in technology make it easier than ever for people to work together - no matter where you are.   But unfortunately today, enterprise collaboration is still stuck in siloed communication channels - from email to video conferencing to social media.  And for the most part, people are expected to figure out how to use each of these tools to do their job on their own.</a:t>
            </a:r>
          </a:p>
          <a:p>
            <a:endParaRPr lang="en-US" sz="1200" i="1" kern="1200" dirty="0" smtClean="0">
              <a:solidFill>
                <a:schemeClr val="tx1"/>
              </a:solidFill>
              <a:effectLst/>
              <a:latin typeface="Arial" charset="0"/>
              <a:ea typeface="+mn-ea"/>
              <a:cs typeface="+mn-cs"/>
            </a:endParaRPr>
          </a:p>
          <a:p>
            <a:r>
              <a:rPr lang="en-US" sz="1200" i="1" kern="1200" dirty="0" smtClean="0">
                <a:solidFill>
                  <a:schemeClr val="tx1"/>
                </a:solidFill>
                <a:effectLst/>
                <a:latin typeface="Arial" charset="0"/>
                <a:ea typeface="+mn-ea"/>
                <a:cs typeface="+mn-cs"/>
              </a:rPr>
              <a:t>But employees don’t necessarily need to become more social for collaboration to work.  It’s the </a:t>
            </a:r>
            <a:r>
              <a:rPr lang="en-US" sz="1200" i="1" u="sng" kern="1200" dirty="0" smtClean="0">
                <a:solidFill>
                  <a:schemeClr val="tx1"/>
                </a:solidFill>
                <a:effectLst/>
                <a:latin typeface="Arial" charset="0"/>
                <a:ea typeface="+mn-ea"/>
                <a:cs typeface="+mn-cs"/>
              </a:rPr>
              <a:t>work</a:t>
            </a:r>
            <a:r>
              <a:rPr lang="en-US" sz="1200" i="1" kern="1200" dirty="0" smtClean="0">
                <a:solidFill>
                  <a:schemeClr val="tx1"/>
                </a:solidFill>
                <a:effectLst/>
                <a:latin typeface="Arial" charset="0"/>
                <a:ea typeface="+mn-ea"/>
                <a:cs typeface="+mn-cs"/>
              </a:rPr>
              <a:t> and the </a:t>
            </a:r>
            <a:r>
              <a:rPr lang="en-US" sz="1200" i="1" u="sng" kern="1200" dirty="0" smtClean="0">
                <a:solidFill>
                  <a:schemeClr val="tx1"/>
                </a:solidFill>
                <a:effectLst/>
                <a:latin typeface="Arial" charset="0"/>
                <a:ea typeface="+mn-ea"/>
                <a:cs typeface="+mn-cs"/>
              </a:rPr>
              <a:t>process</a:t>
            </a:r>
            <a:r>
              <a:rPr lang="en-US" sz="1200" i="1" kern="1200" dirty="0" smtClean="0">
                <a:solidFill>
                  <a:schemeClr val="tx1"/>
                </a:solidFill>
                <a:effectLst/>
                <a:latin typeface="Arial" charset="0"/>
                <a:ea typeface="+mn-ea"/>
                <a:cs typeface="+mn-cs"/>
              </a:rPr>
              <a:t> that need to be social – and when that happens, it will transform the nature of work.</a:t>
            </a:r>
            <a:r>
              <a:rPr lang="en-US" sz="1200" kern="1200" dirty="0" smtClean="0">
                <a:solidFill>
                  <a:schemeClr val="tx1"/>
                </a:solidFill>
                <a:effectLst/>
                <a:latin typeface="Arial" charset="0"/>
                <a:ea typeface="+mn-ea"/>
                <a:cs typeface="+mn-cs"/>
              </a:rPr>
              <a:t>  </a:t>
            </a:r>
          </a:p>
          <a:p>
            <a:endParaRPr lang="en-US" sz="1200" kern="1200" dirty="0" smtClean="0">
              <a:solidFill>
                <a:schemeClr val="tx1"/>
              </a:solidFill>
              <a:effectLst/>
              <a:latin typeface="Arial" charset="0"/>
              <a:ea typeface="+mn-ea"/>
              <a:cs typeface="+mn-cs"/>
            </a:endParaRPr>
          </a:p>
          <a:p>
            <a:r>
              <a:rPr lang="en-US" sz="1200" kern="1200" dirty="0" smtClean="0">
                <a:solidFill>
                  <a:schemeClr val="tx1"/>
                </a:solidFill>
                <a:effectLst/>
                <a:latin typeface="Arial" charset="0"/>
                <a:ea typeface="+mn-ea"/>
                <a:cs typeface="+mn-cs"/>
              </a:rPr>
              <a:t>Think about it. Web-based social technologies like Facebook and Twitter have profoundly changed the way people communicate with one another outside of the office.</a:t>
            </a:r>
          </a:p>
          <a:p>
            <a:r>
              <a:rPr lang="en-US" sz="1200" kern="1200" dirty="0" smtClean="0">
                <a:solidFill>
                  <a:schemeClr val="tx1"/>
                </a:solidFill>
                <a:effectLst/>
                <a:latin typeface="Arial" charset="0"/>
                <a:ea typeface="+mn-ea"/>
                <a:cs typeface="+mn-cs"/>
              </a:rPr>
              <a:t>But in the workplace, most companies are using communications channels that are growing more outdated and isolated with every passing day.  And collaboration has generally disappeared from IT systems and processes.  Clearly, that needs to change.</a:t>
            </a:r>
          </a:p>
          <a:p>
            <a:r>
              <a:rPr lang="en-US" sz="1200" kern="1200" dirty="0" smtClean="0">
                <a:solidFill>
                  <a:schemeClr val="tx1"/>
                </a:solidFill>
                <a:effectLst/>
                <a:latin typeface="Arial" charset="0"/>
                <a:ea typeface="+mn-ea"/>
                <a:cs typeface="+mn-cs"/>
              </a:rPr>
              <a:t> </a:t>
            </a:r>
          </a:p>
          <a:p>
            <a:r>
              <a:rPr lang="en-US" sz="1200" kern="1200" dirty="0" smtClean="0">
                <a:solidFill>
                  <a:schemeClr val="tx1"/>
                </a:solidFill>
                <a:effectLst/>
                <a:latin typeface="Arial" charset="0"/>
                <a:ea typeface="+mn-ea"/>
                <a:cs typeface="+mn-cs"/>
              </a:rPr>
              <a:t>In today’s fast-paced digital age, every worker is an information worker:  our workforce is expected to be thoroughly informed while simultaneously producing faster results with better information to make better decisions.  It’s a tall order!  For the enterprise, we believe the new face of collaboration will involve </a:t>
            </a:r>
            <a:r>
              <a:rPr lang="en-US" sz="1200" i="1" kern="1200" dirty="0" smtClean="0">
                <a:solidFill>
                  <a:schemeClr val="tx1"/>
                </a:solidFill>
                <a:effectLst/>
                <a:latin typeface="Arial" charset="0"/>
                <a:ea typeface="+mn-ea"/>
                <a:cs typeface="+mn-cs"/>
              </a:rPr>
              <a:t>embedding</a:t>
            </a:r>
            <a:r>
              <a:rPr lang="en-US" sz="1200" kern="1200" dirty="0" smtClean="0">
                <a:solidFill>
                  <a:schemeClr val="tx1"/>
                </a:solidFill>
                <a:effectLst/>
                <a:latin typeface="Arial" charset="0"/>
                <a:ea typeface="+mn-ea"/>
                <a:cs typeface="+mn-cs"/>
              </a:rPr>
              <a:t> social-driven, collaborative tools into business processes.  Organizations will be more productive, more efficient, and more innovative as a result.   </a:t>
            </a:r>
          </a:p>
          <a:p>
            <a:r>
              <a:rPr lang="en-US" sz="1200" kern="1200" dirty="0" smtClean="0">
                <a:solidFill>
                  <a:schemeClr val="tx1"/>
                </a:solidFill>
                <a:effectLst/>
                <a:latin typeface="Arial" charset="0"/>
                <a:ea typeface="+mn-ea"/>
                <a:cs typeface="+mn-cs"/>
              </a:rPr>
              <a:t> </a:t>
            </a:r>
          </a:p>
          <a:p>
            <a:r>
              <a:rPr lang="en-US" sz="1200" kern="1200" dirty="0" smtClean="0">
                <a:solidFill>
                  <a:schemeClr val="tx1"/>
                </a:solidFill>
                <a:effectLst/>
                <a:latin typeface="Arial" charset="0"/>
                <a:ea typeface="+mn-ea"/>
                <a:cs typeface="+mn-cs"/>
              </a:rPr>
              <a:t>We don’t need to wait for the technology:  tools such as Yammer, Chatter, JAM and OpenSocial already offer ways for enterprises to easily integrate collaboration into their processes. </a:t>
            </a:r>
          </a:p>
          <a:p>
            <a:r>
              <a:rPr lang="en-US" sz="1200" kern="1200" dirty="0" smtClean="0">
                <a:solidFill>
                  <a:schemeClr val="tx1"/>
                </a:solidFill>
                <a:effectLst/>
                <a:latin typeface="Arial" charset="0"/>
                <a:ea typeface="+mn-ea"/>
                <a:cs typeface="+mn-cs"/>
              </a:rPr>
              <a:t>These are social networking technologies for the enterprise and they are working right now.  Ultimately, more collaborative employees create more productive organizations. Now is the time to put collaboration back into work.</a:t>
            </a:r>
          </a:p>
          <a:p>
            <a:endParaRPr lang="en-US" sz="1200" kern="1200" dirty="0" smtClean="0">
              <a:solidFill>
                <a:schemeClr val="tx1"/>
              </a:solidFill>
              <a:effectLst/>
              <a:latin typeface="Arial" charset="0"/>
              <a:ea typeface="+mn-ea"/>
              <a:cs typeface="+mn-cs"/>
            </a:endParaRPr>
          </a:p>
          <a:p>
            <a:r>
              <a:rPr lang="en-US" sz="1200" kern="1200" dirty="0" smtClean="0">
                <a:solidFill>
                  <a:schemeClr val="tx1"/>
                </a:solidFill>
                <a:effectLst/>
                <a:latin typeface="Arial" charset="0"/>
                <a:ea typeface="+mn-ea"/>
                <a:cs typeface="+mn-cs"/>
              </a:rPr>
              <a:t> </a:t>
            </a:r>
            <a:r>
              <a:rPr lang="en-US" sz="1200" b="1" i="1" u="sng" kern="1200" dirty="0" smtClean="0">
                <a:solidFill>
                  <a:schemeClr val="tx1"/>
                </a:solidFill>
                <a:effectLst/>
                <a:latin typeface="Arial" charset="0"/>
                <a:ea typeface="+mn-ea"/>
                <a:cs typeface="+mn-cs"/>
              </a:rPr>
              <a:t>Examples:</a:t>
            </a:r>
            <a:endParaRPr lang="en-US" dirty="0" smtClean="0">
              <a:effectLst/>
            </a:endParaRPr>
          </a:p>
          <a:p>
            <a:r>
              <a:rPr lang="en-US" sz="1200" kern="1200" dirty="0" smtClean="0">
                <a:solidFill>
                  <a:schemeClr val="tx1"/>
                </a:solidFill>
                <a:effectLst/>
                <a:latin typeface="Arial" charset="0"/>
                <a:ea typeface="+mn-ea"/>
                <a:cs typeface="+mn-cs"/>
              </a:rPr>
              <a:t> </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1" kern="1200" dirty="0" smtClean="0">
                <a:solidFill>
                  <a:schemeClr val="tx1"/>
                </a:solidFill>
                <a:effectLst/>
                <a:latin typeface="Arial" charset="0"/>
                <a:ea typeface="+mn-ea"/>
                <a:cs typeface="+mn-cs"/>
              </a:rPr>
              <a:t>Kimberly Clark </a:t>
            </a:r>
            <a:r>
              <a:rPr lang="en-US" sz="1200" kern="1200" dirty="0" smtClean="0">
                <a:solidFill>
                  <a:schemeClr val="tx1"/>
                </a:solidFill>
                <a:effectLst/>
                <a:latin typeface="Arial" charset="0"/>
                <a:ea typeface="+mn-ea"/>
                <a:cs typeface="+mn-cs"/>
              </a:rPr>
              <a:t>has taken the next step in collaboration with their implementation of Salesforce.com Chatter. Kimberly Clarke recognized that although there was collaboration already going on through SharePoint what they really wanted was to have “conversations” between people working together not simply exchanging documents and emails. Kimberly realized that different constituencies (sales, marketing, IT) have different needs and uses for these tools so it needs to be embedded within their processes differently. The key to the success that Kimberly Clark is having with Chatter is knowing that the platform has to be easy to use and something people want to use. This includes providing them with the ability to access it from anywhere and on any device.</a:t>
            </a:r>
          </a:p>
          <a:p>
            <a:endParaRPr lang="en-US" sz="1200" kern="1200" dirty="0" smtClean="0">
              <a:solidFill>
                <a:schemeClr val="tx1"/>
              </a:solidFill>
              <a:effectLst/>
              <a:latin typeface="Arial" charset="0"/>
              <a:ea typeface="+mn-ea"/>
              <a:cs typeface="+mn-cs"/>
            </a:endParaRPr>
          </a:p>
          <a:p>
            <a:r>
              <a:rPr lang="en-US" sz="1200" b="1" kern="1200" dirty="0" smtClean="0">
                <a:solidFill>
                  <a:schemeClr val="tx1"/>
                </a:solidFill>
                <a:effectLst/>
                <a:latin typeface="Arial" charset="0"/>
                <a:ea typeface="+mn-ea"/>
                <a:cs typeface="+mn-cs"/>
              </a:rPr>
              <a:t>NBC Universal’s </a:t>
            </a:r>
            <a:r>
              <a:rPr lang="en-US" sz="1200" kern="1200" dirty="0" smtClean="0">
                <a:solidFill>
                  <a:schemeClr val="tx1"/>
                </a:solidFill>
                <a:effectLst/>
                <a:latin typeface="Arial" charset="0"/>
                <a:ea typeface="+mn-ea"/>
                <a:cs typeface="+mn-cs"/>
              </a:rPr>
              <a:t>Salesforce.com collaboration tool unifies advertiser activity with sales and includes Chatter function – resulting in better cross-sell visibility and improved advertiser relationships</a:t>
            </a:r>
          </a:p>
          <a:p>
            <a:r>
              <a:rPr lang="en-US" sz="1200" kern="1200" dirty="0" smtClean="0">
                <a:solidFill>
                  <a:schemeClr val="tx1"/>
                </a:solidFill>
                <a:effectLst/>
                <a:latin typeface="Arial" charset="0"/>
                <a:ea typeface="+mn-ea"/>
                <a:cs typeface="+mn-cs"/>
              </a:rPr>
              <a:t> </a:t>
            </a:r>
          </a:p>
          <a:p>
            <a:r>
              <a:rPr lang="en-US" sz="1200" b="1" kern="1200" dirty="0" smtClean="0">
                <a:solidFill>
                  <a:schemeClr val="tx1"/>
                </a:solidFill>
                <a:effectLst/>
                <a:latin typeface="Arial" charset="0"/>
                <a:ea typeface="+mn-ea"/>
                <a:cs typeface="+mn-cs"/>
              </a:rPr>
              <a:t>Boeing’s 787 GEnX </a:t>
            </a:r>
            <a:r>
              <a:rPr lang="en-US" sz="1200" kern="1200" dirty="0" smtClean="0">
                <a:solidFill>
                  <a:schemeClr val="tx1"/>
                </a:solidFill>
                <a:effectLst/>
                <a:latin typeface="Arial" charset="0"/>
                <a:ea typeface="+mn-ea"/>
                <a:cs typeface="+mn-cs"/>
              </a:rPr>
              <a:t>– is socially connected to service teams, who have the ability to subscribe streaming data from any plane in the fleet.  I</a:t>
            </a:r>
            <a:r>
              <a:rPr lang="en-US" sz="1200" kern="1200" baseline="0" dirty="0" smtClean="0">
                <a:solidFill>
                  <a:schemeClr val="tx1"/>
                </a:solidFill>
                <a:effectLst/>
                <a:latin typeface="Arial" charset="0"/>
                <a:ea typeface="+mn-ea"/>
                <a:cs typeface="+mn-cs"/>
              </a:rPr>
              <a:t> think now the question for them now is – can they get the battery to talk to the rest of the engine parts – e.g. it’s really hot in here has anyone noticed?  </a:t>
            </a:r>
          </a:p>
          <a:p>
            <a:endParaRPr lang="en-US" sz="1200" kern="1200" baseline="0" dirty="0" smtClean="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Arial" charset="0"/>
              <a:ea typeface="+mn-ea"/>
              <a:cs typeface="+mn-cs"/>
            </a:endParaRPr>
          </a:p>
          <a:p>
            <a:endParaRPr lang="en-US" sz="1200" kern="1200" baseline="0" dirty="0" smtClean="0">
              <a:solidFill>
                <a:schemeClr val="tx1"/>
              </a:solidFill>
              <a:effectLst/>
              <a:latin typeface="Arial" charset="0"/>
              <a:ea typeface="+mn-ea"/>
              <a:cs typeface="+mn-cs"/>
            </a:endParaRPr>
          </a:p>
          <a:p>
            <a:endParaRPr lang="en-US" sz="1200" kern="1200" baseline="0" dirty="0" smtClean="0">
              <a:solidFill>
                <a:schemeClr val="tx1"/>
              </a:solidFill>
              <a:effectLst/>
              <a:latin typeface="Arial" charset="0"/>
              <a:ea typeface="+mn-ea"/>
              <a:cs typeface="+mn-cs"/>
            </a:endParaRPr>
          </a:p>
          <a:p>
            <a:endParaRPr lang="en-US" sz="1200" kern="1200" dirty="0" smtClean="0">
              <a:solidFill>
                <a:schemeClr val="tx1"/>
              </a:solidFill>
              <a:effectLst/>
              <a:latin typeface="Arial" charset="0"/>
              <a:ea typeface="+mn-ea"/>
              <a:cs typeface="+mn-cs"/>
            </a:endParaRPr>
          </a:p>
          <a:p>
            <a:endParaRPr lang="en-US" dirty="0"/>
          </a:p>
        </p:txBody>
      </p:sp>
    </p:spTree>
    <p:extLst>
      <p:ext uri="{BB962C8B-B14F-4D97-AF65-F5344CB8AC3E}">
        <p14:creationId xmlns:p14="http://schemas.microsoft.com/office/powerpoint/2010/main" val="42814987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Arial" charset="0"/>
                <a:ea typeface="+mn-ea"/>
                <a:cs typeface="+mn-cs"/>
              </a:rPr>
              <a:t>Controlling the flow of information in today’s digital business, where applications, systems, networks and communications channels are constantly changing, is arguably one of the hardest aspects of enterprise IT.  And while the virtualization of servers, storage and other parts of infrastructure has resulted in unprecedented levels of flexibility, virtualization has not reached the network until now. </a:t>
            </a:r>
          </a:p>
          <a:p>
            <a:endParaRPr lang="en-US" sz="1200" kern="1200" dirty="0" smtClean="0">
              <a:solidFill>
                <a:schemeClr val="tx1"/>
              </a:solidFill>
              <a:effectLst/>
              <a:latin typeface="Arial" charset="0"/>
              <a:ea typeface="+mn-ea"/>
              <a:cs typeface="+mn-cs"/>
            </a:endParaRPr>
          </a:p>
          <a:p>
            <a:r>
              <a:rPr lang="en-US" sz="1200" kern="1200" dirty="0" smtClean="0">
                <a:solidFill>
                  <a:schemeClr val="tx1"/>
                </a:solidFill>
                <a:effectLst/>
                <a:latin typeface="Arial" charset="0"/>
                <a:ea typeface="+mn-ea"/>
                <a:cs typeface="+mn-cs"/>
              </a:rPr>
              <a:t>‘Software-defined networking’ or SDN, where the network is managed through software instead of through hardware, is a giant leap forward in enterprise flexibility.  It’s clear, the momentum and buzz around SDN is growing because it addresses a big need - making it easier for businesses to manage change, integrate cloud services and get more return from their network investments.  SDN is expected to grow from a million dollar, to a billion dollar market, within a few years.</a:t>
            </a:r>
          </a:p>
          <a:p>
            <a:r>
              <a:rPr lang="en-US" sz="1200" kern="1200" dirty="0" smtClean="0">
                <a:solidFill>
                  <a:schemeClr val="tx1"/>
                </a:solidFill>
                <a:effectLst/>
                <a:latin typeface="Arial" charset="0"/>
                <a:ea typeface="+mn-ea"/>
                <a:cs typeface="+mn-cs"/>
              </a:rPr>
              <a:t> </a:t>
            </a:r>
          </a:p>
          <a:p>
            <a:r>
              <a:rPr lang="en-US" sz="1200" kern="1200" dirty="0" smtClean="0">
                <a:solidFill>
                  <a:schemeClr val="tx1"/>
                </a:solidFill>
                <a:effectLst/>
                <a:latin typeface="Arial" charset="0"/>
                <a:ea typeface="+mn-ea"/>
                <a:cs typeface="+mn-cs"/>
              </a:rPr>
              <a:t>Until now, the network has remained an untapped opportunity because there’s been no easy way to make it dynamic.  SDN allows companies to remove the complexity and reduce the cost of network reconfiguration, and turn the network into a truly dynamic and flexible asset.   And with SDN businesses will finally be able to complete the last mile of virtualization. </a:t>
            </a:r>
          </a:p>
          <a:p>
            <a:r>
              <a:rPr lang="en-US" sz="1200" kern="1200" dirty="0" smtClean="0">
                <a:solidFill>
                  <a:schemeClr val="tx1"/>
                </a:solidFill>
                <a:effectLst/>
                <a:latin typeface="Arial" charset="0"/>
                <a:ea typeface="+mn-ea"/>
                <a:cs typeface="+mn-cs"/>
              </a:rPr>
              <a:t> </a:t>
            </a:r>
            <a:endParaRPr lang="en-US" dirty="0" smtClean="0">
              <a:effectLst/>
            </a:endParaRPr>
          </a:p>
          <a:p>
            <a:r>
              <a:rPr lang="en-US" sz="1200" b="1" i="1" u="sng" kern="1200" dirty="0" smtClean="0">
                <a:solidFill>
                  <a:schemeClr val="tx1"/>
                </a:solidFill>
                <a:effectLst/>
                <a:latin typeface="Arial" charset="0"/>
                <a:ea typeface="+mn-ea"/>
                <a:cs typeface="+mn-cs"/>
              </a:rPr>
              <a:t>Examples:</a:t>
            </a:r>
            <a:endParaRPr lang="en-US" dirty="0" smtClean="0">
              <a:effectLst/>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1" kern="1200" dirty="0" smtClean="0">
                <a:solidFill>
                  <a:schemeClr val="tx1"/>
                </a:solidFill>
                <a:effectLst/>
                <a:latin typeface="Arial" charset="0"/>
                <a:ea typeface="+mn-ea"/>
                <a:cs typeface="+mn-cs"/>
              </a:rPr>
              <a:t>eBay</a:t>
            </a:r>
            <a:r>
              <a:rPr lang="en-US" sz="1200" b="1" kern="1200" baseline="0" dirty="0" smtClean="0">
                <a:solidFill>
                  <a:schemeClr val="tx1"/>
                </a:solidFill>
                <a:effectLst/>
                <a:latin typeface="Arial" charset="0"/>
                <a:ea typeface="+mn-ea"/>
                <a:cs typeface="+mn-cs"/>
              </a:rPr>
              <a:t> </a:t>
            </a:r>
            <a:r>
              <a:rPr lang="en-US" sz="1200" b="0" kern="1200" baseline="0" dirty="0" smtClean="0">
                <a:solidFill>
                  <a:schemeClr val="tx1"/>
                </a:solidFill>
                <a:effectLst/>
                <a:latin typeface="Arial" charset="0"/>
                <a:ea typeface="+mn-ea"/>
                <a:cs typeface="+mn-cs"/>
              </a:rPr>
              <a:t>is running Nicira’s Network </a:t>
            </a:r>
            <a:r>
              <a:rPr lang="en-US" sz="1200" kern="1200" dirty="0" smtClean="0">
                <a:solidFill>
                  <a:schemeClr val="tx1"/>
                </a:solidFill>
                <a:effectLst/>
                <a:latin typeface="Arial" charset="0"/>
                <a:ea typeface="+mn-ea"/>
                <a:cs typeface="+mn-cs"/>
              </a:rPr>
              <a:t>Virtualization Platform in a production OpenStack environment to rapidly test and deploy new Web applications.  This allows them rapid network reconfiguration without requiring changes to application or infrastructure components.  So that means eBay </a:t>
            </a:r>
            <a:r>
              <a:rPr lang="en-US" sz="1200" kern="1200" dirty="0" err="1" smtClean="0">
                <a:solidFill>
                  <a:schemeClr val="tx1"/>
                </a:solidFill>
                <a:effectLst/>
                <a:latin typeface="Arial" charset="0"/>
                <a:ea typeface="+mn-ea"/>
                <a:cs typeface="+mn-cs"/>
              </a:rPr>
              <a:t>canj</a:t>
            </a:r>
            <a:r>
              <a:rPr lang="en-US" sz="1200" kern="1200" baseline="0" dirty="0" smtClean="0">
                <a:solidFill>
                  <a:schemeClr val="tx1"/>
                </a:solidFill>
                <a:effectLst/>
                <a:latin typeface="Arial" charset="0"/>
                <a:ea typeface="+mn-ea"/>
                <a:cs typeface="+mn-cs"/>
              </a:rPr>
              <a:t> </a:t>
            </a:r>
            <a:r>
              <a:rPr lang="en-US" sz="1200" kern="1200" dirty="0" smtClean="0">
                <a:solidFill>
                  <a:schemeClr val="tx1"/>
                </a:solidFill>
                <a:effectLst/>
                <a:latin typeface="Arial" charset="0"/>
                <a:ea typeface="+mn-ea"/>
                <a:cs typeface="+mn-cs"/>
              </a:rPr>
              <a:t>move research and development projects from development and test into production in minutes.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Arial" charset="0"/>
              <a:ea typeface="+mn-ea"/>
              <a:cs typeface="+mn-cs"/>
            </a:endParaRPr>
          </a:p>
          <a:p>
            <a:r>
              <a:rPr lang="en-US" sz="1200" b="1" i="1" u="sng" kern="1200" dirty="0" smtClean="0">
                <a:solidFill>
                  <a:schemeClr val="tx1"/>
                </a:solidFill>
                <a:effectLst/>
                <a:latin typeface="Arial" charset="0"/>
                <a:ea typeface="+mn-ea"/>
                <a:cs typeface="+mn-cs"/>
              </a:rPr>
              <a:t>Vendor/Alliance examples:</a:t>
            </a:r>
          </a:p>
          <a:p>
            <a:r>
              <a:rPr lang="en-US" b="1" i="0" dirty="0" smtClean="0">
                <a:solidFill>
                  <a:srgbClr val="000000"/>
                </a:solidFill>
              </a:rPr>
              <a:t>Cisco:</a:t>
            </a:r>
            <a:r>
              <a:rPr lang="en-US" i="0" dirty="0" smtClean="0">
                <a:solidFill>
                  <a:srgbClr val="000000"/>
                </a:solidFill>
              </a:rPr>
              <a:t> </a:t>
            </a:r>
            <a:r>
              <a:rPr lang="en-US" b="1" i="0" dirty="0" smtClean="0">
                <a:solidFill>
                  <a:srgbClr val="000000"/>
                </a:solidFill>
              </a:rPr>
              <a:t>Cisco </a:t>
            </a:r>
            <a:r>
              <a:rPr lang="en-US" i="0" dirty="0" smtClean="0">
                <a:solidFill>
                  <a:srgbClr val="000000"/>
                </a:solidFill>
              </a:rPr>
              <a:t>acquired </a:t>
            </a:r>
            <a:r>
              <a:rPr lang="en-US" b="1" i="0" dirty="0" smtClean="0">
                <a:solidFill>
                  <a:srgbClr val="000000"/>
                </a:solidFill>
              </a:rPr>
              <a:t>Cariden</a:t>
            </a:r>
            <a:r>
              <a:rPr lang="en-US" b="1" i="0" baseline="0" dirty="0" smtClean="0">
                <a:solidFill>
                  <a:srgbClr val="000000"/>
                </a:solidFill>
              </a:rPr>
              <a:t> </a:t>
            </a:r>
            <a:r>
              <a:rPr lang="en-US" i="0" baseline="0" dirty="0" smtClean="0">
                <a:solidFill>
                  <a:srgbClr val="000000"/>
                </a:solidFill>
              </a:rPr>
              <a:t>and launched </a:t>
            </a:r>
            <a:r>
              <a:rPr lang="en-US" b="1" i="0" baseline="0" dirty="0" smtClean="0">
                <a:solidFill>
                  <a:srgbClr val="000000"/>
                </a:solidFill>
              </a:rPr>
              <a:t>Insiemi</a:t>
            </a:r>
            <a:r>
              <a:rPr lang="en-US" i="0" baseline="0" dirty="0" smtClean="0">
                <a:solidFill>
                  <a:srgbClr val="000000"/>
                </a:solidFill>
              </a:rPr>
              <a:t> to bolster its existing, though proprietary, SDN capabilities.  They are walking a delicate line between open and closed with SDN capabilities.  They emphasize network programmability at a higher level of abstraction than some other players which plays to the strengths of their existing products.</a:t>
            </a:r>
          </a:p>
          <a:p>
            <a:endParaRPr lang="en-US" i="0" baseline="0" dirty="0" smtClean="0">
              <a:solidFill>
                <a:srgbClr val="000000"/>
              </a:solidFill>
            </a:endParaRPr>
          </a:p>
          <a:p>
            <a:r>
              <a:rPr lang="en-US" b="1" i="0" baseline="0" dirty="0" smtClean="0">
                <a:solidFill>
                  <a:srgbClr val="000000"/>
                </a:solidFill>
              </a:rPr>
              <a:t>Brocade Communications, Juniper Networks, Hewlett-Packard, Dell, etc.: </a:t>
            </a:r>
            <a:r>
              <a:rPr lang="en-US" i="0" baseline="0" dirty="0" smtClean="0">
                <a:solidFill>
                  <a:srgbClr val="000000"/>
                </a:solidFill>
              </a:rPr>
              <a:t>All of the existing networking players are getting in the game, too.  Most are more closely aligned with open standards than Cisco in an attempt to steal market share from them.  </a:t>
            </a:r>
            <a:r>
              <a:rPr lang="en-US" b="1" i="0" baseline="0" dirty="0" smtClean="0">
                <a:solidFill>
                  <a:srgbClr val="000000"/>
                </a:solidFill>
              </a:rPr>
              <a:t>Juniper Networks </a:t>
            </a:r>
            <a:r>
              <a:rPr lang="en-US" i="0" baseline="0" dirty="0" smtClean="0">
                <a:solidFill>
                  <a:srgbClr val="000000"/>
                </a:solidFill>
              </a:rPr>
              <a:t>announced in Dec 2012 it’s acquiring SDN startup </a:t>
            </a:r>
            <a:r>
              <a:rPr lang="en-US" b="1" i="0" baseline="0" dirty="0" smtClean="0">
                <a:solidFill>
                  <a:srgbClr val="000000"/>
                </a:solidFill>
              </a:rPr>
              <a:t>Contrail Systems</a:t>
            </a:r>
            <a:r>
              <a:rPr lang="en-US" i="0" baseline="0" dirty="0" smtClean="0">
                <a:solidFill>
                  <a:srgbClr val="000000"/>
                </a:solidFill>
              </a:rPr>
              <a:t>.</a:t>
            </a:r>
          </a:p>
          <a:p>
            <a:endParaRPr lang="en-US" i="0" baseline="0" dirty="0" smtClean="0">
              <a:solidFill>
                <a:srgbClr val="000000"/>
              </a:solidFill>
            </a:endParaRPr>
          </a:p>
          <a:p>
            <a:r>
              <a:rPr lang="en-US" b="1" i="0" baseline="0" dirty="0" smtClean="0">
                <a:solidFill>
                  <a:srgbClr val="000000"/>
                </a:solidFill>
              </a:rPr>
              <a:t>VMware:</a:t>
            </a:r>
            <a:r>
              <a:rPr lang="en-US" i="0" baseline="0" dirty="0" smtClean="0">
                <a:solidFill>
                  <a:srgbClr val="000000"/>
                </a:solidFill>
              </a:rPr>
              <a:t> By acquiring </a:t>
            </a:r>
            <a:r>
              <a:rPr lang="en-US" b="1" i="0" baseline="0" dirty="0" smtClean="0">
                <a:solidFill>
                  <a:srgbClr val="000000"/>
                </a:solidFill>
              </a:rPr>
              <a:t>Nicira</a:t>
            </a:r>
            <a:r>
              <a:rPr lang="en-US" i="0" baseline="0" dirty="0" smtClean="0">
                <a:solidFill>
                  <a:srgbClr val="000000"/>
                </a:solidFill>
              </a:rPr>
              <a:t>, VMware enters the networking space as a new entrant.  Nicira’s technology fits into with VMware’s overall virtualization strategy and literally creates a virtual network with virtual switches and routers.</a:t>
            </a:r>
          </a:p>
          <a:p>
            <a:r>
              <a:rPr lang="en-US" sz="1200" b="1" i="1" kern="1200" dirty="0" smtClean="0">
                <a:solidFill>
                  <a:schemeClr val="tx1"/>
                </a:solidFill>
                <a:effectLst/>
                <a:latin typeface="Arial" charset="0"/>
                <a:ea typeface="+mn-ea"/>
                <a:cs typeface="+mn-cs"/>
              </a:rPr>
              <a:t> </a:t>
            </a:r>
            <a:endParaRPr lang="en-US" dirty="0"/>
          </a:p>
        </p:txBody>
      </p:sp>
    </p:spTree>
    <p:extLst>
      <p:ext uri="{BB962C8B-B14F-4D97-AF65-F5344CB8AC3E}">
        <p14:creationId xmlns:p14="http://schemas.microsoft.com/office/powerpoint/2010/main" val="33709930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kern="1200" dirty="0" smtClean="0">
                <a:solidFill>
                  <a:schemeClr val="tx1"/>
                </a:solidFill>
                <a:effectLst/>
                <a:latin typeface="Arial" charset="0"/>
                <a:ea typeface="+mn-ea"/>
                <a:cs typeface="+mn-cs"/>
              </a:rPr>
              <a:t>Security risks are inherently business risks – and the effects of a breach can be far reaching.  There is the operational risk when business is disrupted.  The reputation risk when customer information is compromised. </a:t>
            </a:r>
            <a:r>
              <a:rPr lang="en-US" sz="1100" kern="1200" baseline="0" dirty="0" smtClean="0">
                <a:solidFill>
                  <a:schemeClr val="tx1"/>
                </a:solidFill>
                <a:effectLst/>
                <a:latin typeface="Arial" charset="0"/>
                <a:ea typeface="+mn-ea"/>
                <a:cs typeface="+mn-cs"/>
              </a:rPr>
              <a:t> And, t</a:t>
            </a:r>
            <a:r>
              <a:rPr lang="en-US" sz="1100" kern="1200" dirty="0" smtClean="0">
                <a:solidFill>
                  <a:schemeClr val="tx1"/>
                </a:solidFill>
                <a:effectLst/>
                <a:latin typeface="Arial" charset="0"/>
                <a:ea typeface="+mn-ea"/>
                <a:cs typeface="+mn-cs"/>
              </a:rPr>
              <a:t>he financial risk when breaches impact the bottom line.</a:t>
            </a:r>
          </a:p>
          <a:p>
            <a:r>
              <a:rPr lang="en-US" sz="1100" kern="1200" dirty="0" smtClean="0">
                <a:solidFill>
                  <a:schemeClr val="tx1"/>
                </a:solidFill>
                <a:effectLst/>
                <a:latin typeface="Arial" charset="0"/>
                <a:ea typeface="+mn-ea"/>
                <a:cs typeface="+mn-cs"/>
              </a:rPr>
              <a:t> </a:t>
            </a:r>
          </a:p>
          <a:p>
            <a:r>
              <a:rPr lang="en-US" sz="1100" kern="1200" dirty="0" smtClean="0">
                <a:solidFill>
                  <a:schemeClr val="tx1"/>
                </a:solidFill>
                <a:effectLst/>
                <a:latin typeface="Arial" charset="0"/>
                <a:ea typeface="+mn-ea"/>
                <a:cs typeface="+mn-cs"/>
              </a:rPr>
              <a:t>And while safeguarding business still remains a challenge, we’re seeing major advances in security technology that are compelling new approaches to the old guard.  As businesses become more digital, what we’re seeing is an attack surface that’s constantly expanding across more devices, more systems, more people and a broader infrastructure.  And, because of all these points of entry, companies need to recognize that an optimal IT security goes further than prevention, it’s about knowing that attackers </a:t>
            </a:r>
            <a:r>
              <a:rPr lang="en-US" sz="1100" i="1" kern="1200" dirty="0" smtClean="0">
                <a:solidFill>
                  <a:schemeClr val="tx1"/>
                </a:solidFill>
                <a:effectLst/>
                <a:latin typeface="Arial" charset="0"/>
                <a:ea typeface="+mn-ea"/>
                <a:cs typeface="+mn-cs"/>
              </a:rPr>
              <a:t>will </a:t>
            </a:r>
            <a:r>
              <a:rPr lang="en-US" sz="1100" kern="1200" dirty="0" smtClean="0">
                <a:solidFill>
                  <a:schemeClr val="tx1"/>
                </a:solidFill>
                <a:effectLst/>
                <a:latin typeface="Arial" charset="0"/>
                <a:ea typeface="+mn-ea"/>
                <a:cs typeface="+mn-cs"/>
              </a:rPr>
              <a:t>get through – and staying one step ahead of them.</a:t>
            </a:r>
          </a:p>
          <a:p>
            <a:endParaRPr lang="en-US" sz="1100" b="1" i="1" u="sng" kern="1200" dirty="0" smtClean="0">
              <a:solidFill>
                <a:schemeClr val="tx1"/>
              </a:solidFill>
              <a:effectLst/>
              <a:latin typeface="Arial" charset="0"/>
              <a:ea typeface="+mn-ea"/>
              <a:cs typeface="+mn-cs"/>
            </a:endParaRPr>
          </a:p>
          <a:p>
            <a:r>
              <a:rPr lang="en-US" sz="1100" kern="1200" dirty="0" smtClean="0">
                <a:solidFill>
                  <a:schemeClr val="tx1"/>
                </a:solidFill>
                <a:effectLst/>
                <a:latin typeface="Arial" charset="0"/>
                <a:ea typeface="+mn-ea"/>
                <a:cs typeface="+mn-cs"/>
              </a:rPr>
              <a:t>With the average organizational cost per data breach over $5million, active defense technologies are emerging to help companies know their enemy, and prevent them from knowing you. Sophisticated data and analytics-driven information security are shifting the security emphasis from monitoring to understanding to taking preemptive action.  </a:t>
            </a:r>
          </a:p>
          <a:p>
            <a:r>
              <a:rPr lang="en-US" sz="1100" kern="1200" dirty="0" smtClean="0">
                <a:solidFill>
                  <a:schemeClr val="tx1"/>
                </a:solidFill>
                <a:effectLst/>
                <a:latin typeface="Arial" charset="0"/>
                <a:ea typeface="+mn-ea"/>
                <a:cs typeface="+mn-cs"/>
              </a:rPr>
              <a:t> </a:t>
            </a:r>
          </a:p>
          <a:p>
            <a:r>
              <a:rPr lang="en-US" sz="1100" kern="1200" dirty="0" smtClean="0">
                <a:solidFill>
                  <a:schemeClr val="tx1"/>
                </a:solidFill>
                <a:effectLst/>
                <a:latin typeface="Arial" charset="0"/>
                <a:ea typeface="+mn-ea"/>
                <a:cs typeface="+mn-cs"/>
              </a:rPr>
              <a:t>Moving target defense systems are an example of another emerging approach that’s gaining attention.  Essentially, moving target defense is a non-stop version of musical chairs that turns computer systems into a moving target making it harder for hackers to find and exploit vulnerabilities.   Security architectures need to remain flexible and incorporate “active” defenses to deal with the constantly changing field of security threats.  </a:t>
            </a:r>
          </a:p>
          <a:p>
            <a:endParaRPr lang="en-US" sz="1100" kern="1200" dirty="0" smtClean="0">
              <a:solidFill>
                <a:schemeClr val="tx1"/>
              </a:solidFill>
              <a:effectLst/>
              <a:latin typeface="Arial" charset="0"/>
              <a:ea typeface="+mn-ea"/>
              <a:cs typeface="+mn-cs"/>
            </a:endParaRPr>
          </a:p>
          <a:p>
            <a:r>
              <a:rPr lang="en-US" sz="1100" kern="1200" dirty="0" smtClean="0">
                <a:solidFill>
                  <a:schemeClr val="tx1"/>
                </a:solidFill>
                <a:effectLst/>
                <a:latin typeface="Arial" charset="0"/>
                <a:ea typeface="+mn-ea"/>
                <a:cs typeface="+mn-cs"/>
              </a:rPr>
              <a:t>So our guidance is to stay flexible.  Stay adaptable.  And stay a step ahead with an Active Defense.</a:t>
            </a:r>
          </a:p>
          <a:p>
            <a:endParaRPr lang="en-US" sz="1100" b="1" i="1" u="sng" kern="1200" dirty="0" smtClean="0">
              <a:solidFill>
                <a:schemeClr val="tx1"/>
              </a:solidFill>
              <a:effectLst/>
              <a:latin typeface="Arial" charset="0"/>
              <a:ea typeface="+mn-ea"/>
              <a:cs typeface="+mn-cs"/>
            </a:endParaRPr>
          </a:p>
          <a:p>
            <a:r>
              <a:rPr lang="en-US" sz="1100" b="1" i="1" u="sng" kern="1200" dirty="0" smtClean="0">
                <a:solidFill>
                  <a:schemeClr val="tx1"/>
                </a:solidFill>
                <a:effectLst/>
                <a:latin typeface="Arial" charset="0"/>
                <a:ea typeface="+mn-ea"/>
                <a:cs typeface="+mn-cs"/>
              </a:rPr>
              <a:t>Examples:</a:t>
            </a:r>
            <a:endParaRPr lang="en-US" sz="1100" dirty="0" smtClean="0">
              <a:effectLst/>
            </a:endParaRPr>
          </a:p>
          <a:p>
            <a:r>
              <a:rPr lang="en-US" sz="1100" kern="1200" dirty="0" smtClean="0">
                <a:solidFill>
                  <a:schemeClr val="tx1"/>
                </a:solidFill>
                <a:effectLst/>
                <a:latin typeface="Arial" charset="0"/>
                <a:ea typeface="+mn-ea"/>
                <a:cs typeface="+mn-cs"/>
              </a:rPr>
              <a:t>Think of the New York Times and Wall</a:t>
            </a:r>
            <a:r>
              <a:rPr lang="en-US" sz="1100" kern="1200" baseline="0" dirty="0" smtClean="0">
                <a:solidFill>
                  <a:schemeClr val="tx1"/>
                </a:solidFill>
                <a:effectLst/>
                <a:latin typeface="Arial" charset="0"/>
                <a:ea typeface="+mn-ea"/>
                <a:cs typeface="+mn-cs"/>
              </a:rPr>
              <a:t> Street Journal who were </a:t>
            </a:r>
            <a:r>
              <a:rPr lang="en-US" sz="1100" kern="1200" dirty="0" smtClean="0">
                <a:solidFill>
                  <a:schemeClr val="tx1"/>
                </a:solidFill>
                <a:effectLst/>
                <a:latin typeface="Arial" charset="0"/>
                <a:ea typeface="+mn-ea"/>
                <a:cs typeface="+mn-cs"/>
              </a:rPr>
              <a:t>recently </a:t>
            </a:r>
            <a:r>
              <a:rPr lang="en-US" sz="1100" kern="1200" baseline="0" dirty="0" smtClean="0">
                <a:solidFill>
                  <a:schemeClr val="tx1"/>
                </a:solidFill>
                <a:effectLst/>
                <a:latin typeface="Arial" charset="0"/>
                <a:ea typeface="+mn-ea"/>
                <a:cs typeface="+mn-cs"/>
              </a:rPr>
              <a:t>attacked by Chinese hackers. Just think if they only </a:t>
            </a:r>
            <a:r>
              <a:rPr lang="en-US" sz="1100" kern="1200" dirty="0" smtClean="0">
                <a:solidFill>
                  <a:schemeClr val="tx1"/>
                </a:solidFill>
                <a:effectLst/>
                <a:latin typeface="Arial" charset="0"/>
                <a:ea typeface="+mn-ea"/>
                <a:cs typeface="+mn-cs"/>
              </a:rPr>
              <a:t>had Mykonos</a:t>
            </a:r>
            <a:r>
              <a:rPr lang="en-US" sz="1100" kern="1200" baseline="0" dirty="0" smtClean="0">
                <a:solidFill>
                  <a:schemeClr val="tx1"/>
                </a:solidFill>
                <a:effectLst/>
                <a:latin typeface="Arial" charset="0"/>
                <a:ea typeface="+mn-ea"/>
                <a:cs typeface="+mn-cs"/>
              </a:rPr>
              <a:t> and honeypotted, what a difference this would have made.  </a:t>
            </a:r>
            <a:endParaRPr lang="en-US" sz="1100" kern="1200" dirty="0" smtClean="0">
              <a:solidFill>
                <a:schemeClr val="tx1"/>
              </a:solidFill>
              <a:effectLst/>
              <a:latin typeface="Arial" charset="0"/>
              <a:ea typeface="+mn-ea"/>
              <a:cs typeface="+mn-cs"/>
            </a:endParaRPr>
          </a:p>
          <a:p>
            <a:endParaRPr lang="en-US" sz="1100" kern="1200" dirty="0" smtClean="0">
              <a:solidFill>
                <a:schemeClr val="tx1"/>
              </a:solidFill>
              <a:effectLst/>
              <a:latin typeface="Arial" charset="0"/>
              <a:ea typeface="+mn-ea"/>
              <a:cs typeface="+mn-cs"/>
            </a:endParaRPr>
          </a:p>
          <a:p>
            <a:r>
              <a:rPr lang="en-US" sz="1100" b="1" i="1" u="sng" kern="1200" dirty="0" smtClean="0">
                <a:solidFill>
                  <a:schemeClr val="tx1"/>
                </a:solidFill>
                <a:effectLst/>
                <a:latin typeface="Arial" charset="0"/>
                <a:ea typeface="+mn-ea"/>
                <a:cs typeface="+mn-cs"/>
              </a:rPr>
              <a:t>Technologies</a:t>
            </a:r>
          </a:p>
          <a:p>
            <a:pPr marL="171450" indent="-171450">
              <a:buFont typeface="Arial" pitchFamily="34" charset="0"/>
              <a:buChar char="•"/>
            </a:pPr>
            <a:r>
              <a:rPr lang="en-US" sz="1100" kern="1200" dirty="0" smtClean="0">
                <a:solidFill>
                  <a:schemeClr val="tx1"/>
                </a:solidFill>
                <a:effectLst/>
                <a:latin typeface="Arial" charset="0"/>
                <a:ea typeface="+mn-ea"/>
                <a:cs typeface="+mn-cs"/>
              </a:rPr>
              <a:t>Data platform technologies :</a:t>
            </a:r>
            <a:r>
              <a:rPr lang="en-US" sz="1100" kern="1200" baseline="0" dirty="0" smtClean="0">
                <a:solidFill>
                  <a:schemeClr val="tx1"/>
                </a:solidFill>
                <a:effectLst/>
                <a:latin typeface="Arial" charset="0"/>
                <a:ea typeface="+mn-ea"/>
                <a:cs typeface="+mn-cs"/>
              </a:rPr>
              <a:t>  </a:t>
            </a:r>
            <a:r>
              <a:rPr lang="en-US" sz="1100" kern="1200" dirty="0" smtClean="0">
                <a:solidFill>
                  <a:schemeClr val="tx1"/>
                </a:solidFill>
                <a:effectLst/>
                <a:latin typeface="Arial" charset="0"/>
                <a:ea typeface="+mn-ea"/>
                <a:cs typeface="+mn-cs"/>
              </a:rPr>
              <a:t>Splunk, Hadoop, NetWitness</a:t>
            </a:r>
            <a:endParaRPr lang="en-US" sz="1100" dirty="0" smtClean="0">
              <a:effectLst/>
            </a:endParaRPr>
          </a:p>
          <a:p>
            <a:pPr marL="171450" indent="-171450">
              <a:buFont typeface="Arial" pitchFamily="34" charset="0"/>
              <a:buChar char="•"/>
            </a:pPr>
            <a:r>
              <a:rPr lang="en-US" sz="1100" kern="1200" dirty="0" smtClean="0">
                <a:solidFill>
                  <a:schemeClr val="tx1"/>
                </a:solidFill>
                <a:effectLst/>
                <a:latin typeface="Arial" charset="0"/>
                <a:ea typeface="+mn-ea"/>
                <a:cs typeface="+mn-cs"/>
              </a:rPr>
              <a:t>Authentication –DARPA’s “cognitive footprinting” – gathers data and analyzes user behavior to help authenticate access and users</a:t>
            </a:r>
            <a:endParaRPr lang="en-US" sz="1100" dirty="0" smtClean="0">
              <a:effectLst/>
            </a:endParaRPr>
          </a:p>
          <a:p>
            <a:pPr marL="171450" indent="-171450">
              <a:buFont typeface="Arial" pitchFamily="34" charset="0"/>
              <a:buChar char="•"/>
            </a:pPr>
            <a:r>
              <a:rPr lang="en-US" sz="1100" kern="1200" dirty="0" smtClean="0">
                <a:solidFill>
                  <a:schemeClr val="tx1"/>
                </a:solidFill>
                <a:effectLst/>
                <a:latin typeface="Arial" charset="0"/>
                <a:ea typeface="+mn-ea"/>
                <a:cs typeface="+mn-cs"/>
              </a:rPr>
              <a:t>Nok </a:t>
            </a:r>
            <a:r>
              <a:rPr lang="en-US" sz="1100" kern="1200" dirty="0" err="1" smtClean="0">
                <a:solidFill>
                  <a:schemeClr val="tx1"/>
                </a:solidFill>
                <a:effectLst/>
                <a:latin typeface="Arial" charset="0"/>
                <a:ea typeface="+mn-ea"/>
                <a:cs typeface="+mn-cs"/>
              </a:rPr>
              <a:t>Nok</a:t>
            </a:r>
            <a:r>
              <a:rPr lang="en-US" sz="1100" kern="1200" dirty="0" smtClean="0">
                <a:solidFill>
                  <a:schemeClr val="tx1"/>
                </a:solidFill>
                <a:effectLst/>
                <a:latin typeface="Arial" charset="0"/>
                <a:ea typeface="+mn-ea"/>
                <a:cs typeface="+mn-cs"/>
              </a:rPr>
              <a:t> Labs – also provides services for authentication based on usage patterns</a:t>
            </a:r>
            <a:endParaRPr lang="en-US" sz="1100" dirty="0" smtClean="0">
              <a:effectLst/>
            </a:endParaRPr>
          </a:p>
          <a:p>
            <a:pPr marL="171450" indent="-171450">
              <a:buFont typeface="Arial" pitchFamily="34" charset="0"/>
              <a:buChar char="•"/>
            </a:pPr>
            <a:r>
              <a:rPr lang="en-US" sz="1100" kern="1200" dirty="0" smtClean="0">
                <a:solidFill>
                  <a:schemeClr val="tx1"/>
                </a:solidFill>
                <a:effectLst/>
                <a:latin typeface="Arial" charset="0"/>
                <a:ea typeface="+mn-ea"/>
                <a:cs typeface="+mn-cs"/>
              </a:rPr>
              <a:t>Fingerprinting – Mykonos, </a:t>
            </a:r>
            <a:r>
              <a:rPr lang="en-US" sz="1100" kern="1200" dirty="0" err="1" smtClean="0">
                <a:solidFill>
                  <a:schemeClr val="tx1"/>
                </a:solidFill>
                <a:effectLst/>
                <a:latin typeface="Arial" charset="0"/>
                <a:ea typeface="+mn-ea"/>
                <a:cs typeface="+mn-cs"/>
              </a:rPr>
              <a:t>Crowdstrike</a:t>
            </a:r>
            <a:endParaRPr lang="en-US" sz="1100" dirty="0" smtClean="0">
              <a:effectLst/>
            </a:endParaRPr>
          </a:p>
          <a:p>
            <a:pPr marL="171450" indent="-171450">
              <a:buFont typeface="Arial" pitchFamily="34" charset="0"/>
              <a:buChar char="•"/>
            </a:pPr>
            <a:r>
              <a:rPr lang="en-US" sz="1100" kern="1200" dirty="0" err="1" smtClean="0">
                <a:solidFill>
                  <a:schemeClr val="tx1"/>
                </a:solidFill>
                <a:effectLst/>
                <a:latin typeface="Arial" charset="0"/>
                <a:ea typeface="+mn-ea"/>
                <a:cs typeface="+mn-cs"/>
              </a:rPr>
              <a:t>Honeypotting</a:t>
            </a:r>
            <a:r>
              <a:rPr lang="en-US" sz="1100" kern="1200" dirty="0" smtClean="0">
                <a:solidFill>
                  <a:schemeClr val="tx1"/>
                </a:solidFill>
                <a:effectLst/>
                <a:latin typeface="Arial" charset="0"/>
                <a:ea typeface="+mn-ea"/>
                <a:cs typeface="+mn-cs"/>
              </a:rPr>
              <a:t> (Cyber smokescreens) – Allure Security Technology, </a:t>
            </a:r>
            <a:r>
              <a:rPr lang="en-US" sz="1100" kern="1200" dirty="0" err="1" smtClean="0">
                <a:solidFill>
                  <a:schemeClr val="tx1"/>
                </a:solidFill>
                <a:effectLst/>
                <a:latin typeface="Arial" charset="0"/>
                <a:ea typeface="+mn-ea"/>
                <a:cs typeface="+mn-cs"/>
              </a:rPr>
              <a:t>Datasoft</a:t>
            </a:r>
            <a:endParaRPr lang="en-US" sz="1100" dirty="0" smtClean="0">
              <a:effectLst/>
            </a:endParaRPr>
          </a:p>
          <a:p>
            <a:pPr marL="171450" indent="-171450">
              <a:buFont typeface="Arial" pitchFamily="34" charset="0"/>
              <a:buChar char="•"/>
            </a:pPr>
            <a:r>
              <a:rPr lang="en-US" sz="1100" kern="1200" dirty="0" smtClean="0">
                <a:solidFill>
                  <a:schemeClr val="tx1"/>
                </a:solidFill>
                <a:effectLst/>
                <a:latin typeface="Arial" charset="0"/>
                <a:ea typeface="+mn-ea"/>
                <a:cs typeface="+mn-cs"/>
              </a:rPr>
              <a:t>Sandboxing (virtualization) – </a:t>
            </a:r>
            <a:r>
              <a:rPr lang="en-US" sz="1100" kern="1200" dirty="0" err="1" smtClean="0">
                <a:solidFill>
                  <a:schemeClr val="tx1"/>
                </a:solidFill>
                <a:effectLst/>
                <a:latin typeface="Arial" charset="0"/>
                <a:ea typeface="+mn-ea"/>
                <a:cs typeface="+mn-cs"/>
              </a:rPr>
              <a:t>Invincea</a:t>
            </a:r>
            <a:r>
              <a:rPr lang="en-US" sz="1100" kern="1200" dirty="0" smtClean="0">
                <a:solidFill>
                  <a:schemeClr val="tx1"/>
                </a:solidFill>
                <a:effectLst/>
                <a:latin typeface="Arial" charset="0"/>
                <a:ea typeface="+mn-ea"/>
                <a:cs typeface="+mn-cs"/>
              </a:rPr>
              <a:t>, </a:t>
            </a:r>
            <a:r>
              <a:rPr lang="en-US" sz="1100" kern="1200" dirty="0" err="1" smtClean="0">
                <a:solidFill>
                  <a:schemeClr val="tx1"/>
                </a:solidFill>
                <a:effectLst/>
                <a:latin typeface="Arial" charset="0"/>
                <a:ea typeface="+mn-ea"/>
                <a:cs typeface="+mn-cs"/>
              </a:rPr>
              <a:t>Bromium</a:t>
            </a:r>
            <a:endParaRPr lang="en-US" sz="1100" dirty="0" smtClean="0">
              <a:effectLst/>
            </a:endParaRPr>
          </a:p>
          <a:p>
            <a:pPr marL="171450" indent="-171450">
              <a:buFont typeface="Arial" pitchFamily="34" charset="0"/>
              <a:buChar char="•"/>
            </a:pPr>
            <a:r>
              <a:rPr lang="en-US" sz="1100" kern="1200" dirty="0" smtClean="0">
                <a:solidFill>
                  <a:schemeClr val="tx1"/>
                </a:solidFill>
                <a:effectLst/>
                <a:latin typeface="Arial" charset="0"/>
                <a:ea typeface="+mn-ea"/>
                <a:cs typeface="+mn-cs"/>
              </a:rPr>
              <a:t>MTD (non-stop musical chairs) - </a:t>
            </a:r>
            <a:r>
              <a:rPr lang="en-US" sz="1100" kern="1200" dirty="0" err="1" smtClean="0">
                <a:solidFill>
                  <a:schemeClr val="tx1"/>
                </a:solidFill>
                <a:effectLst/>
                <a:latin typeface="Arial" charset="0"/>
                <a:ea typeface="+mn-ea"/>
                <a:cs typeface="+mn-cs"/>
              </a:rPr>
              <a:t>Jumpsoft</a:t>
            </a:r>
            <a:endParaRPr lang="en-US" sz="1100" dirty="0" smtClean="0">
              <a:effectLst/>
            </a:endParaRPr>
          </a:p>
          <a:p>
            <a:r>
              <a:rPr lang="en-US" sz="1100" kern="1200" dirty="0" smtClean="0">
                <a:solidFill>
                  <a:schemeClr val="tx1"/>
                </a:solidFill>
                <a:effectLst/>
                <a:latin typeface="Arial" charset="0"/>
                <a:ea typeface="+mn-ea"/>
                <a:cs typeface="+mn-cs"/>
              </a:rPr>
              <a:t> </a:t>
            </a:r>
            <a:endParaRPr lang="en-US" sz="1100" dirty="0" smtClean="0">
              <a:effectLst/>
            </a:endParaRPr>
          </a:p>
          <a:p>
            <a:r>
              <a:rPr lang="en-US" sz="1100" kern="1200" dirty="0" smtClean="0">
                <a:solidFill>
                  <a:schemeClr val="tx1"/>
                </a:solidFill>
                <a:effectLst/>
                <a:latin typeface="Arial" charset="0"/>
                <a:ea typeface="+mn-ea"/>
                <a:cs typeface="+mn-cs"/>
              </a:rPr>
              <a:t> </a:t>
            </a:r>
            <a:endParaRPr lang="en-US" sz="1100" dirty="0" smtClean="0">
              <a:effectLst/>
            </a:endParaRPr>
          </a:p>
          <a:p>
            <a:endParaRPr lang="en-US" sz="1100" dirty="0"/>
          </a:p>
        </p:txBody>
      </p:sp>
    </p:spTree>
    <p:extLst>
      <p:ext uri="{BB962C8B-B14F-4D97-AF65-F5344CB8AC3E}">
        <p14:creationId xmlns:p14="http://schemas.microsoft.com/office/powerpoint/2010/main" val="34808504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kern="1200" dirty="0" smtClean="0">
                <a:solidFill>
                  <a:schemeClr val="tx1"/>
                </a:solidFill>
                <a:effectLst/>
                <a:latin typeface="Arial" charset="0"/>
                <a:ea typeface="+mn-ea"/>
                <a:cs typeface="+mn-cs"/>
              </a:rPr>
              <a:t>No technology vision would be complete without commenting on cloud computing.  While there is a great deal of hype around the term “Cloud”, there is no doubt that technologies underpinning cloud are becoming pervasive and are here to stay.  </a:t>
            </a:r>
          </a:p>
          <a:p>
            <a:endParaRPr lang="en-US" sz="1100" kern="1200" dirty="0" smtClean="0">
              <a:solidFill>
                <a:schemeClr val="tx1"/>
              </a:solidFill>
              <a:effectLst/>
              <a:latin typeface="Arial" charset="0"/>
              <a:ea typeface="+mn-ea"/>
              <a:cs typeface="+mn-cs"/>
            </a:endParaRPr>
          </a:p>
          <a:p>
            <a:r>
              <a:rPr lang="en-US" sz="1100" kern="1200" dirty="0" smtClean="0">
                <a:solidFill>
                  <a:schemeClr val="tx1"/>
                </a:solidFill>
                <a:effectLst/>
                <a:latin typeface="Arial" charset="0"/>
                <a:ea typeface="+mn-ea"/>
                <a:cs typeface="+mn-cs"/>
              </a:rPr>
              <a:t>But, the crucial question the Accenture Technology Vision is asking this year is not “why” </a:t>
            </a:r>
            <a:r>
              <a:rPr lang="en-US" sz="1100" i="1" kern="1200" dirty="0" smtClean="0">
                <a:solidFill>
                  <a:schemeClr val="tx1"/>
                </a:solidFill>
                <a:effectLst/>
                <a:latin typeface="Arial" charset="0"/>
                <a:ea typeface="+mn-ea"/>
                <a:cs typeface="+mn-cs"/>
              </a:rPr>
              <a:t>should</a:t>
            </a:r>
            <a:r>
              <a:rPr lang="en-US" sz="1100" kern="1200" dirty="0" smtClean="0">
                <a:solidFill>
                  <a:schemeClr val="tx1"/>
                </a:solidFill>
                <a:effectLst/>
                <a:latin typeface="Arial" charset="0"/>
                <a:ea typeface="+mn-ea"/>
                <a:cs typeface="+mn-cs"/>
              </a:rPr>
              <a:t> we use cloud? , or “what” hot new technologies have emerged, but rather “</a:t>
            </a:r>
            <a:r>
              <a:rPr lang="en-US" sz="1100" i="1" kern="1200" dirty="0" smtClean="0">
                <a:solidFill>
                  <a:schemeClr val="tx1"/>
                </a:solidFill>
                <a:effectLst/>
                <a:latin typeface="Arial" charset="0"/>
                <a:ea typeface="+mn-ea"/>
                <a:cs typeface="+mn-cs"/>
              </a:rPr>
              <a:t>how</a:t>
            </a:r>
            <a:r>
              <a:rPr lang="en-US" sz="1100" kern="1200" dirty="0" smtClean="0">
                <a:solidFill>
                  <a:schemeClr val="tx1"/>
                </a:solidFill>
                <a:effectLst/>
                <a:latin typeface="Arial" charset="0"/>
                <a:ea typeface="+mn-ea"/>
                <a:cs typeface="+mn-cs"/>
              </a:rPr>
              <a:t>“ should we use cloud? </a:t>
            </a:r>
          </a:p>
          <a:p>
            <a:endParaRPr lang="en-US" sz="1100" kern="1200" dirty="0" smtClean="0">
              <a:solidFill>
                <a:schemeClr val="tx1"/>
              </a:solidFill>
              <a:effectLst/>
              <a:latin typeface="Arial" charset="0"/>
              <a:ea typeface="+mn-ea"/>
              <a:cs typeface="+mn-cs"/>
            </a:endParaRPr>
          </a:p>
          <a:p>
            <a:r>
              <a:rPr lang="en-US" sz="1100" kern="1200" dirty="0" smtClean="0">
                <a:solidFill>
                  <a:schemeClr val="tx1"/>
                </a:solidFill>
                <a:effectLst/>
                <a:latin typeface="Arial" charset="0"/>
                <a:ea typeface="+mn-ea"/>
                <a:cs typeface="+mn-cs"/>
              </a:rPr>
              <a:t>Cloud will play a role in every Digital Business.  While cloud is still in its early days, there is much more that organizations can do to use cloud to enable their business.  Whether it’s infrastructure, platforms, or applications in the cloud, as organizations embed cloud into the fabric of their IT, the result is a mix of on-premise and off-premise technology – legacy systems and traditional software mixed with cloud-based technology – and a mix of public and private cloud.  This </a:t>
            </a:r>
            <a:r>
              <a:rPr lang="en-US" sz="1100" i="1" kern="1200" dirty="0" smtClean="0">
                <a:solidFill>
                  <a:schemeClr val="tx1"/>
                </a:solidFill>
                <a:effectLst/>
                <a:latin typeface="Arial" charset="0"/>
                <a:ea typeface="+mn-ea"/>
                <a:cs typeface="+mn-cs"/>
              </a:rPr>
              <a:t>hybrid</a:t>
            </a:r>
            <a:r>
              <a:rPr lang="en-US" sz="1100" kern="1200" dirty="0" smtClean="0">
                <a:solidFill>
                  <a:schemeClr val="tx1"/>
                </a:solidFill>
                <a:effectLst/>
                <a:latin typeface="Arial" charset="0"/>
                <a:ea typeface="+mn-ea"/>
                <a:cs typeface="+mn-cs"/>
              </a:rPr>
              <a:t> scenario will be reality for most enterprises as adoption of cloud continues to grow. </a:t>
            </a:r>
          </a:p>
          <a:p>
            <a:endParaRPr lang="en-US" sz="1100" kern="1200" dirty="0" smtClean="0">
              <a:solidFill>
                <a:schemeClr val="tx1"/>
              </a:solidFill>
              <a:effectLst/>
              <a:latin typeface="Arial" charset="0"/>
              <a:ea typeface="+mn-ea"/>
              <a:cs typeface="+mn-cs"/>
            </a:endParaRPr>
          </a:p>
          <a:p>
            <a:r>
              <a:rPr lang="en-US" sz="1100" kern="1200" dirty="0" smtClean="0">
                <a:solidFill>
                  <a:schemeClr val="tx1"/>
                </a:solidFill>
                <a:effectLst/>
                <a:latin typeface="Arial" charset="0"/>
                <a:ea typeface="+mn-ea"/>
                <a:cs typeface="+mn-cs"/>
              </a:rPr>
              <a:t>Yet, many organizations still consider cloud to be “tomorrows” technology, and have not prepared for the rapid growth of hybrid cloud in a proactive, structured way.  The hybrid world of cloud and traditional IT will require a number of changes in the enterprise of today.  </a:t>
            </a:r>
          </a:p>
          <a:p>
            <a:endParaRPr lang="en-US" sz="1100" kern="1200" dirty="0" smtClean="0">
              <a:solidFill>
                <a:schemeClr val="tx1"/>
              </a:solidFill>
              <a:effectLst/>
              <a:latin typeface="Arial" charset="0"/>
              <a:ea typeface="+mn-ea"/>
              <a:cs typeface="+mn-cs"/>
            </a:endParaRPr>
          </a:p>
          <a:p>
            <a:pPr marL="228600" indent="-228600">
              <a:buFont typeface="+mj-lt"/>
              <a:buAutoNum type="arabicPeriod"/>
            </a:pPr>
            <a:r>
              <a:rPr lang="en-US" sz="1100" kern="1200" dirty="0" smtClean="0">
                <a:solidFill>
                  <a:schemeClr val="tx1"/>
                </a:solidFill>
                <a:effectLst/>
                <a:latin typeface="Arial" charset="0"/>
                <a:ea typeface="+mn-ea"/>
                <a:cs typeface="+mn-cs"/>
              </a:rPr>
              <a:t>First are skills. A hybrid world demands hybrid skills and a technology architect who understands how different components can work seamlessly together.  </a:t>
            </a:r>
          </a:p>
          <a:p>
            <a:pPr marL="228600" indent="-228600">
              <a:buFont typeface="+mj-lt"/>
              <a:buAutoNum type="arabicPeriod"/>
            </a:pPr>
            <a:r>
              <a:rPr lang="en-US" sz="1100" kern="1200" dirty="0" smtClean="0">
                <a:solidFill>
                  <a:schemeClr val="tx1"/>
                </a:solidFill>
                <a:effectLst/>
                <a:latin typeface="Arial" charset="0"/>
                <a:ea typeface="+mn-ea"/>
                <a:cs typeface="+mn-cs"/>
              </a:rPr>
              <a:t>Second is governance.  The IT organization now needs to govern an array of capabilities inside and outside the cloud, so that the business can turn them into new opportunities.  </a:t>
            </a:r>
          </a:p>
          <a:p>
            <a:pPr marL="228600" indent="-228600">
              <a:buFont typeface="+mj-lt"/>
              <a:buAutoNum type="arabicPeriod"/>
            </a:pPr>
            <a:r>
              <a:rPr lang="en-US" sz="1100" kern="1200" dirty="0" smtClean="0">
                <a:solidFill>
                  <a:schemeClr val="tx1"/>
                </a:solidFill>
                <a:effectLst/>
                <a:latin typeface="Arial" charset="0"/>
                <a:ea typeface="+mn-ea"/>
                <a:cs typeface="+mn-cs"/>
              </a:rPr>
              <a:t>Third, traditional approaches to enterprise architecture will need to change.  As-a-Service models change the way technology is consumed,  integrated, orchestrated, and secured, and bring with it new ways technology can add value to the business.    </a:t>
            </a:r>
          </a:p>
          <a:p>
            <a:endParaRPr lang="en-US" sz="1100" kern="1200" dirty="0" smtClean="0">
              <a:solidFill>
                <a:schemeClr val="tx1"/>
              </a:solidFill>
              <a:effectLst/>
              <a:latin typeface="Arial" charset="0"/>
              <a:ea typeface="+mn-ea"/>
              <a:cs typeface="+mn-cs"/>
            </a:endParaRPr>
          </a:p>
          <a:p>
            <a:r>
              <a:rPr lang="en-US" sz="1100" kern="1200" dirty="0" smtClean="0">
                <a:solidFill>
                  <a:schemeClr val="tx1"/>
                </a:solidFill>
                <a:effectLst/>
                <a:latin typeface="Arial" charset="0"/>
                <a:ea typeface="+mn-ea"/>
                <a:cs typeface="+mn-cs"/>
              </a:rPr>
              <a:t>Put simply, it’s time to focus on the “how” and put cloud to work in your enterprise.  And as we all do this, we expect that in the next few years, the term “cloud” will fade to the background, and we’ll instead focus on underlying solutions that deliver value for the enterprise.  </a:t>
            </a:r>
          </a:p>
          <a:p>
            <a:endParaRPr lang="en-US" sz="1100" kern="1200" dirty="0" smtClean="0">
              <a:solidFill>
                <a:schemeClr val="tx1"/>
              </a:solidFill>
              <a:effectLst/>
              <a:latin typeface="Arial" charset="0"/>
              <a:ea typeface="+mn-ea"/>
              <a:cs typeface="+mn-cs"/>
            </a:endParaRPr>
          </a:p>
          <a:p>
            <a:r>
              <a:rPr lang="en-US" sz="1100" b="1" i="1" u="sng" kern="1200" dirty="0" smtClean="0">
                <a:solidFill>
                  <a:schemeClr val="tx1"/>
                </a:solidFill>
                <a:effectLst/>
                <a:latin typeface="Arial" charset="0"/>
                <a:ea typeface="+mn-ea"/>
                <a:cs typeface="+mn-cs"/>
              </a:rPr>
              <a:t>Example</a:t>
            </a:r>
          </a:p>
          <a:p>
            <a:r>
              <a:rPr lang="en-US" sz="1100" kern="1200" dirty="0" smtClean="0">
                <a:solidFill>
                  <a:schemeClr val="tx1"/>
                </a:solidFill>
                <a:effectLst/>
                <a:latin typeface="Arial" charset="0"/>
                <a:ea typeface="+mn-ea"/>
                <a:cs typeface="+mn-cs"/>
              </a:rPr>
              <a:t>Deutsche</a:t>
            </a:r>
            <a:r>
              <a:rPr lang="en-US" sz="1100" kern="1200" baseline="0" dirty="0" smtClean="0">
                <a:solidFill>
                  <a:schemeClr val="tx1"/>
                </a:solidFill>
                <a:effectLst/>
                <a:latin typeface="Arial" charset="0"/>
                <a:ea typeface="+mn-ea"/>
                <a:cs typeface="+mn-cs"/>
              </a:rPr>
              <a:t> Telekom – 6 weeks for a complete travel site</a:t>
            </a:r>
          </a:p>
          <a:p>
            <a:endParaRPr lang="en-US" sz="1100" kern="1200" baseline="0" dirty="0" smtClean="0">
              <a:solidFill>
                <a:schemeClr val="tx1"/>
              </a:solidFill>
              <a:effectLst/>
              <a:latin typeface="Arial" charset="0"/>
              <a:ea typeface="+mn-ea"/>
              <a:cs typeface="+mn-cs"/>
            </a:endParaRPr>
          </a:p>
          <a:p>
            <a:endParaRPr lang="en-US" sz="1100" kern="1200" dirty="0" smtClean="0">
              <a:solidFill>
                <a:schemeClr val="tx1"/>
              </a:solidFill>
              <a:effectLst/>
              <a:latin typeface="Arial" charset="0"/>
              <a:ea typeface="+mn-ea"/>
              <a:cs typeface="+mn-cs"/>
            </a:endParaRPr>
          </a:p>
          <a:p>
            <a:endParaRPr lang="en-US" sz="1100" dirty="0"/>
          </a:p>
        </p:txBody>
      </p:sp>
    </p:spTree>
    <p:extLst>
      <p:ext uri="{BB962C8B-B14F-4D97-AF65-F5344CB8AC3E}">
        <p14:creationId xmlns:p14="http://schemas.microsoft.com/office/powerpoint/2010/main" val="19979511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just to recap, there are seven key trends.  (read slide)</a:t>
            </a:r>
            <a:endParaRPr lang="en-US" dirty="0"/>
          </a:p>
        </p:txBody>
      </p:sp>
    </p:spTree>
    <p:extLst>
      <p:ext uri="{BB962C8B-B14F-4D97-AF65-F5344CB8AC3E}">
        <p14:creationId xmlns:p14="http://schemas.microsoft.com/office/powerpoint/2010/main" val="25396111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charset="0"/>
                <a:ea typeface="+mn-ea"/>
                <a:cs typeface="+mn-cs"/>
              </a:rPr>
              <a:t>Today’s business leaders must use the volatility and uncertainty of global business to frame their </a:t>
            </a:r>
            <a:r>
              <a:rPr lang="en-US" sz="1200" kern="1200" baseline="0" dirty="0" smtClean="0">
                <a:solidFill>
                  <a:schemeClr val="tx1"/>
                </a:solidFill>
                <a:effectLst/>
                <a:latin typeface="Arial" charset="0"/>
                <a:ea typeface="+mn-ea"/>
                <a:cs typeface="+mn-cs"/>
              </a:rPr>
              <a:t>challenges</a:t>
            </a:r>
            <a:r>
              <a:rPr lang="en-US" sz="1200" kern="1200" dirty="0" smtClean="0">
                <a:solidFill>
                  <a:schemeClr val="tx1"/>
                </a:solidFill>
                <a:effectLst/>
                <a:latin typeface="Arial" charset="0"/>
                <a:ea typeface="+mn-ea"/>
                <a:cs typeface="+mn-cs"/>
              </a:rPr>
              <a:t>. The technology trends we’ve outlined will become the approaches that help transform those challenges into reality.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charset="0"/>
                <a:ea typeface="+mn-ea"/>
                <a:cs typeface="+mn-cs"/>
              </a:rPr>
              <a:t>The</a:t>
            </a:r>
            <a:r>
              <a:rPr lang="en-US" sz="1200" kern="1200" baseline="0" dirty="0" smtClean="0">
                <a:solidFill>
                  <a:schemeClr val="tx1"/>
                </a:solidFill>
                <a:effectLst/>
                <a:latin typeface="Arial" charset="0"/>
                <a:ea typeface="+mn-ea"/>
                <a:cs typeface="+mn-cs"/>
              </a:rPr>
              <a:t> reach that technology has in each organization today is unprecedented, and thus its ability to measurably improve business performance is also largely untapped.  </a:t>
            </a:r>
            <a:endParaRPr lang="en-US" sz="1200" kern="1200" dirty="0" smtClean="0">
              <a:solidFill>
                <a:schemeClr val="tx1"/>
              </a:solidFill>
              <a:effectLst/>
              <a:latin typeface="Arial" charset="0"/>
              <a:ea typeface="+mn-ea"/>
              <a:cs typeface="+mn-cs"/>
            </a:endParaRPr>
          </a:p>
          <a:p>
            <a:endParaRPr lang="en-US" sz="1200" kern="1200" dirty="0" smtClean="0">
              <a:solidFill>
                <a:schemeClr val="tx1"/>
              </a:solidFill>
              <a:effectLst/>
              <a:latin typeface="Arial" charset="0"/>
              <a:ea typeface="+mn-ea"/>
              <a:cs typeface="+mn-cs"/>
            </a:endParaRPr>
          </a:p>
          <a:p>
            <a:r>
              <a:rPr lang="en-US" sz="1200" kern="1200" dirty="0" smtClean="0">
                <a:solidFill>
                  <a:schemeClr val="tx1"/>
                </a:solidFill>
                <a:effectLst/>
                <a:latin typeface="Arial" charset="0"/>
                <a:ea typeface="+mn-ea"/>
                <a:cs typeface="+mn-cs"/>
              </a:rPr>
              <a:t>There is a growing gulf between the technologies that are increasingly available to address business’s challenges and opportunities and the capabilities of many organizations to utilize those technologies. The faster technology develops, the more that gulf widens. </a:t>
            </a:r>
          </a:p>
          <a:p>
            <a:endParaRPr lang="en-US" sz="1200" kern="1200" dirty="0" smtClean="0">
              <a:solidFill>
                <a:schemeClr val="tx1"/>
              </a:solidFill>
              <a:effectLst/>
              <a:latin typeface="Arial" charset="0"/>
              <a:ea typeface="+mn-ea"/>
              <a:cs typeface="+mn-cs"/>
            </a:endParaRPr>
          </a:p>
          <a:p>
            <a:r>
              <a:rPr lang="en-US" sz="1200" kern="1200" dirty="0" smtClean="0">
                <a:solidFill>
                  <a:schemeClr val="tx1"/>
                </a:solidFill>
                <a:effectLst/>
                <a:latin typeface="Arial" charset="0"/>
                <a:ea typeface="+mn-ea"/>
                <a:cs typeface="+mn-cs"/>
              </a:rPr>
              <a:t>The time to act is now, the opportunity</a:t>
            </a:r>
            <a:r>
              <a:rPr lang="en-US" sz="1200" kern="1200" baseline="0" dirty="0" smtClean="0">
                <a:solidFill>
                  <a:schemeClr val="tx1"/>
                </a:solidFill>
                <a:effectLst/>
                <a:latin typeface="Arial" charset="0"/>
                <a:ea typeface="+mn-ea"/>
                <a:cs typeface="+mn-cs"/>
              </a:rPr>
              <a:t> is at hand.  The question is, how many of you will take advantage of it?  </a:t>
            </a:r>
            <a:endParaRPr lang="en-US" sz="1200" dirty="0" smtClean="0"/>
          </a:p>
          <a:p>
            <a:endParaRPr lang="en-US" sz="1200"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Tree>
    <p:extLst>
      <p:ext uri="{BB962C8B-B14F-4D97-AF65-F5344CB8AC3E}">
        <p14:creationId xmlns:p14="http://schemas.microsoft.com/office/powerpoint/2010/main" val="20881550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245" name="Picture 5" descr="iStock_000010182594Large1-copy"/>
          <p:cNvPicPr>
            <a:picLocks noChangeAspect="1" noChangeArrowheads="1"/>
          </p:cNvPicPr>
          <p:nvPr userDrawn="1"/>
        </p:nvPicPr>
        <p:blipFill>
          <a:blip r:embed="rId2"/>
          <a:srcRect/>
          <a:stretch>
            <a:fillRect/>
          </a:stretch>
        </p:blipFill>
        <p:spPr bwMode="auto">
          <a:xfrm>
            <a:off x="0" y="0"/>
            <a:ext cx="9144000" cy="6858000"/>
          </a:xfrm>
          <a:prstGeom prst="rect">
            <a:avLst/>
          </a:prstGeom>
          <a:noFill/>
        </p:spPr>
      </p:pic>
      <p:sp>
        <p:nvSpPr>
          <p:cNvPr id="10242" name="Rectangle 2"/>
          <p:cNvSpPr>
            <a:spLocks noGrp="1" noChangeArrowheads="1"/>
          </p:cNvSpPr>
          <p:nvPr>
            <p:ph type="ctrTitle"/>
          </p:nvPr>
        </p:nvSpPr>
        <p:spPr>
          <a:xfrm>
            <a:off x="323850" y="5013325"/>
            <a:ext cx="6408738" cy="1008063"/>
          </a:xfrm>
          <a:solidFill>
            <a:schemeClr val="bg1"/>
          </a:solidFill>
        </p:spPr>
        <p:txBody>
          <a:bodyPr/>
          <a:lstStyle>
            <a:lvl1pPr>
              <a:defRPr>
                <a:solidFill>
                  <a:schemeClr val="tx1"/>
                </a:solidFill>
              </a:defRPr>
            </a:lvl1pPr>
          </a:lstStyle>
          <a:p>
            <a:r>
              <a:rPr lang="ru-RU"/>
              <a:t>Click to edit Master title style</a:t>
            </a:r>
          </a:p>
        </p:txBody>
      </p:sp>
      <p:pic>
        <p:nvPicPr>
          <p:cNvPr id="10246" name="Picture 6" descr="startit-plate"/>
          <p:cNvPicPr>
            <a:picLocks noChangeAspect="1" noChangeArrowheads="1"/>
          </p:cNvPicPr>
          <p:nvPr userDrawn="1"/>
        </p:nvPicPr>
        <p:blipFill>
          <a:blip r:embed="rId3"/>
          <a:srcRect/>
          <a:stretch>
            <a:fillRect/>
          </a:stretch>
        </p:blipFill>
        <p:spPr bwMode="auto">
          <a:xfrm>
            <a:off x="0" y="2420938"/>
            <a:ext cx="7092950" cy="2128837"/>
          </a:xfrm>
          <a:prstGeom prst="rect">
            <a:avLst/>
          </a:prstGeom>
          <a:noFill/>
        </p:spPr>
      </p:pic>
      <p:sp>
        <p:nvSpPr>
          <p:cNvPr id="10247" name="Rectangle 7"/>
          <p:cNvSpPr>
            <a:spLocks noChangeArrowheads="1"/>
          </p:cNvSpPr>
          <p:nvPr userDrawn="1"/>
        </p:nvSpPr>
        <p:spPr bwMode="auto">
          <a:xfrm>
            <a:off x="323850" y="2703770"/>
            <a:ext cx="3486150" cy="624206"/>
          </a:xfrm>
          <a:prstGeom prst="rect">
            <a:avLst/>
          </a:prstGeom>
          <a:noFill/>
          <a:ln w="9525">
            <a:noFill/>
            <a:miter lim="800000"/>
            <a:headEnd/>
            <a:tailEnd/>
          </a:ln>
          <a:effectLst/>
        </p:spPr>
        <p:txBody>
          <a:bodyPr wrap="square" lIns="0" rIns="0">
            <a:prstTxWarp prst="textNoShape">
              <a:avLst/>
            </a:prstTxWarp>
            <a:noAutofit/>
          </a:bodyPr>
          <a:lstStyle/>
          <a:p>
            <a:pPr>
              <a:lnSpc>
                <a:spcPct val="100000"/>
              </a:lnSpc>
              <a:spcAft>
                <a:spcPts val="1200"/>
              </a:spcAft>
            </a:pPr>
            <a:r>
              <a:rPr lang="en-GB" sz="1600" b="1">
                <a:latin typeface="Consolas" charset="0"/>
                <a:ea typeface="Verdana"/>
                <a:cs typeface="Verdana"/>
              </a:rPr>
              <a:t>Piebiedrojies Start(IT)!</a:t>
            </a:r>
            <a:br>
              <a:rPr lang="en-GB" sz="1600" b="1">
                <a:latin typeface="Consolas" charset="0"/>
                <a:ea typeface="Verdana"/>
                <a:cs typeface="Verdana"/>
              </a:rPr>
            </a:br>
            <a:r>
              <a:rPr lang="en-GB" sz="1600" b="1">
                <a:latin typeface="Consolas" charset="0"/>
                <a:ea typeface="Verdana"/>
                <a:cs typeface="Verdana"/>
              </a:rPr>
              <a:t>Attīstīsim IT izglītību kopā!</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vl1pPr>
          </a:lstStyle>
          <a:p>
            <a:fld id="{9FEEAEDC-ADE1-9C43-96F9-00CD8E927DA8}" type="slidenum">
              <a:rPr lang="ru-RU"/>
              <a:pPr/>
              <a:t>‹#›</a:t>
            </a:fld>
            <a:endParaRPr lang="ru-RU"/>
          </a:p>
        </p:txBody>
      </p:sp>
      <p:sp>
        <p:nvSpPr>
          <p:cNvPr id="8" name="Title 7"/>
          <p:cNvSpPr>
            <a:spLocks noGrp="1"/>
          </p:cNvSpPr>
          <p:nvPr>
            <p:ph type="title"/>
          </p:nvPr>
        </p:nvSpPr>
        <p:spPr>
          <a:xfrm>
            <a:off x="457200" y="333375"/>
            <a:ext cx="5338763" cy="1079500"/>
          </a:xfrm>
        </p:spPr>
        <p:txBody>
          <a:bodyPr/>
          <a:lstStyle/>
          <a:p>
            <a:r>
              <a:rPr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pic>
        <p:nvPicPr>
          <p:cNvPr id="11" name="Picture 10" descr="13-0237U_Cityscape_RGB_PPT.jpg"/>
          <p:cNvPicPr>
            <a:picLocks noChangeAspect="1"/>
          </p:cNvPicPr>
          <p:nvPr userDrawn="1"/>
        </p:nvPicPr>
        <p:blipFill>
          <a:blip r:embed="rId2" cstate="print"/>
          <a:stretch>
            <a:fillRect/>
          </a:stretch>
        </p:blipFill>
        <p:spPr>
          <a:xfrm>
            <a:off x="0" y="0"/>
            <a:ext cx="9144000" cy="6858000"/>
          </a:xfrm>
          <a:prstGeom prst="rect">
            <a:avLst/>
          </a:prstGeom>
        </p:spPr>
      </p:pic>
      <p:grpSp>
        <p:nvGrpSpPr>
          <p:cNvPr id="14" name="Group 13"/>
          <p:cNvGrpSpPr/>
          <p:nvPr userDrawn="1"/>
        </p:nvGrpSpPr>
        <p:grpSpPr>
          <a:xfrm>
            <a:off x="459320" y="5788818"/>
            <a:ext cx="2183719" cy="635721"/>
            <a:chOff x="459320" y="5788818"/>
            <a:chExt cx="2183719" cy="635721"/>
          </a:xfrm>
        </p:grpSpPr>
        <p:pic>
          <p:nvPicPr>
            <p:cNvPr id="15" name="Picture 14"/>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459320" y="6039743"/>
              <a:ext cx="2183719" cy="384796"/>
            </a:xfrm>
            <a:prstGeom prst="rect">
              <a:avLst/>
            </a:prstGeom>
          </p:spPr>
        </p:pic>
        <p:sp>
          <p:nvSpPr>
            <p:cNvPr id="16" name="Freeform 15"/>
            <p:cNvSpPr/>
            <p:nvPr/>
          </p:nvSpPr>
          <p:spPr>
            <a:xfrm>
              <a:off x="1741785" y="5788818"/>
              <a:ext cx="210221" cy="215102"/>
            </a:xfrm>
            <a:custGeom>
              <a:avLst/>
              <a:gdLst>
                <a:gd name="connsiteX0" fmla="*/ 0 w 4457700"/>
                <a:gd name="connsiteY0" fmla="*/ 0 h 4552950"/>
                <a:gd name="connsiteX1" fmla="*/ 4457700 w 4457700"/>
                <a:gd name="connsiteY1" fmla="*/ 1828800 h 4552950"/>
                <a:gd name="connsiteX2" fmla="*/ 4457700 w 4457700"/>
                <a:gd name="connsiteY2" fmla="*/ 2743200 h 4552950"/>
                <a:gd name="connsiteX3" fmla="*/ 0 w 4457700"/>
                <a:gd name="connsiteY3" fmla="*/ 4552950 h 4552950"/>
                <a:gd name="connsiteX4" fmla="*/ 0 w 4457700"/>
                <a:gd name="connsiteY4" fmla="*/ 3543300 h 4552950"/>
                <a:gd name="connsiteX5" fmla="*/ 3282950 w 4457700"/>
                <a:gd name="connsiteY5" fmla="*/ 2286000 h 4552950"/>
                <a:gd name="connsiteX6" fmla="*/ 0 w 4457700"/>
                <a:gd name="connsiteY6" fmla="*/ 1016000 h 4552950"/>
                <a:gd name="connsiteX7" fmla="*/ 0 w 4457700"/>
                <a:gd name="connsiteY7" fmla="*/ 0 h 4552950"/>
                <a:gd name="connsiteX0" fmla="*/ 0 w 4457700"/>
                <a:gd name="connsiteY0" fmla="*/ 0 h 4552950"/>
                <a:gd name="connsiteX1" fmla="*/ 4457700 w 4457700"/>
                <a:gd name="connsiteY1" fmla="*/ 1824037 h 4552950"/>
                <a:gd name="connsiteX2" fmla="*/ 4457700 w 4457700"/>
                <a:gd name="connsiteY2" fmla="*/ 2743200 h 4552950"/>
                <a:gd name="connsiteX3" fmla="*/ 0 w 4457700"/>
                <a:gd name="connsiteY3" fmla="*/ 4552950 h 4552950"/>
                <a:gd name="connsiteX4" fmla="*/ 0 w 4457700"/>
                <a:gd name="connsiteY4" fmla="*/ 3543300 h 4552950"/>
                <a:gd name="connsiteX5" fmla="*/ 3282950 w 4457700"/>
                <a:gd name="connsiteY5" fmla="*/ 2286000 h 4552950"/>
                <a:gd name="connsiteX6" fmla="*/ 0 w 4457700"/>
                <a:gd name="connsiteY6" fmla="*/ 1016000 h 4552950"/>
                <a:gd name="connsiteX7" fmla="*/ 0 w 4457700"/>
                <a:gd name="connsiteY7" fmla="*/ 0 h 4552950"/>
                <a:gd name="connsiteX0" fmla="*/ 0 w 4457700"/>
                <a:gd name="connsiteY0" fmla="*/ 0 h 4552950"/>
                <a:gd name="connsiteX1" fmla="*/ 4457700 w 4457700"/>
                <a:gd name="connsiteY1" fmla="*/ 1816893 h 4552950"/>
                <a:gd name="connsiteX2" fmla="*/ 4457700 w 4457700"/>
                <a:gd name="connsiteY2" fmla="*/ 2743200 h 4552950"/>
                <a:gd name="connsiteX3" fmla="*/ 0 w 4457700"/>
                <a:gd name="connsiteY3" fmla="*/ 4552950 h 4552950"/>
                <a:gd name="connsiteX4" fmla="*/ 0 w 4457700"/>
                <a:gd name="connsiteY4" fmla="*/ 3543300 h 4552950"/>
                <a:gd name="connsiteX5" fmla="*/ 3282950 w 4457700"/>
                <a:gd name="connsiteY5" fmla="*/ 2286000 h 4552950"/>
                <a:gd name="connsiteX6" fmla="*/ 0 w 4457700"/>
                <a:gd name="connsiteY6" fmla="*/ 1016000 h 4552950"/>
                <a:gd name="connsiteX7" fmla="*/ 0 w 4457700"/>
                <a:gd name="connsiteY7" fmla="*/ 0 h 4552950"/>
                <a:gd name="connsiteX0" fmla="*/ 0 w 4462462"/>
                <a:gd name="connsiteY0" fmla="*/ 0 h 4552950"/>
                <a:gd name="connsiteX1" fmla="*/ 4462462 w 4462462"/>
                <a:gd name="connsiteY1" fmla="*/ 1819275 h 4552950"/>
                <a:gd name="connsiteX2" fmla="*/ 4457700 w 4462462"/>
                <a:gd name="connsiteY2" fmla="*/ 2743200 h 4552950"/>
                <a:gd name="connsiteX3" fmla="*/ 0 w 4462462"/>
                <a:gd name="connsiteY3" fmla="*/ 4552950 h 4552950"/>
                <a:gd name="connsiteX4" fmla="*/ 0 w 4462462"/>
                <a:gd name="connsiteY4" fmla="*/ 3543300 h 4552950"/>
                <a:gd name="connsiteX5" fmla="*/ 3282950 w 4462462"/>
                <a:gd name="connsiteY5" fmla="*/ 2286000 h 4552950"/>
                <a:gd name="connsiteX6" fmla="*/ 0 w 4462462"/>
                <a:gd name="connsiteY6" fmla="*/ 1016000 h 4552950"/>
                <a:gd name="connsiteX7" fmla="*/ 0 w 4462462"/>
                <a:gd name="connsiteY7" fmla="*/ 0 h 4552950"/>
                <a:gd name="connsiteX0" fmla="*/ 0 w 4462921"/>
                <a:gd name="connsiteY0" fmla="*/ 0 h 4552950"/>
                <a:gd name="connsiteX1" fmla="*/ 4462462 w 4462921"/>
                <a:gd name="connsiteY1" fmla="*/ 1819275 h 4552950"/>
                <a:gd name="connsiteX2" fmla="*/ 4462463 w 4462921"/>
                <a:gd name="connsiteY2" fmla="*/ 2747962 h 4552950"/>
                <a:gd name="connsiteX3" fmla="*/ 0 w 4462921"/>
                <a:gd name="connsiteY3" fmla="*/ 4552950 h 4552950"/>
                <a:gd name="connsiteX4" fmla="*/ 0 w 4462921"/>
                <a:gd name="connsiteY4" fmla="*/ 3543300 h 4552950"/>
                <a:gd name="connsiteX5" fmla="*/ 3282950 w 4462921"/>
                <a:gd name="connsiteY5" fmla="*/ 2286000 h 4552950"/>
                <a:gd name="connsiteX6" fmla="*/ 0 w 4462921"/>
                <a:gd name="connsiteY6" fmla="*/ 1016000 h 4552950"/>
                <a:gd name="connsiteX7" fmla="*/ 0 w 4462921"/>
                <a:gd name="connsiteY7" fmla="*/ 0 h 4552950"/>
                <a:gd name="connsiteX0" fmla="*/ 0 w 4462921"/>
                <a:gd name="connsiteY0" fmla="*/ 0 h 4552950"/>
                <a:gd name="connsiteX1" fmla="*/ 4462462 w 4462921"/>
                <a:gd name="connsiteY1" fmla="*/ 1819275 h 4552950"/>
                <a:gd name="connsiteX2" fmla="*/ 4462463 w 4462921"/>
                <a:gd name="connsiteY2" fmla="*/ 2747962 h 4552950"/>
                <a:gd name="connsiteX3" fmla="*/ 0 w 4462921"/>
                <a:gd name="connsiteY3" fmla="*/ 4552950 h 4552950"/>
                <a:gd name="connsiteX4" fmla="*/ 0 w 4462921"/>
                <a:gd name="connsiteY4" fmla="*/ 3543300 h 4552950"/>
                <a:gd name="connsiteX5" fmla="*/ 3282950 w 4462921"/>
                <a:gd name="connsiteY5" fmla="*/ 2286000 h 4552950"/>
                <a:gd name="connsiteX6" fmla="*/ 0 w 4462921"/>
                <a:gd name="connsiteY6" fmla="*/ 1016000 h 4552950"/>
                <a:gd name="connsiteX7" fmla="*/ 0 w 4462921"/>
                <a:gd name="connsiteY7" fmla="*/ 0 h 4552950"/>
                <a:gd name="connsiteX0" fmla="*/ 0 w 4462921"/>
                <a:gd name="connsiteY0" fmla="*/ 0 h 4560094"/>
                <a:gd name="connsiteX1" fmla="*/ 4462462 w 4462921"/>
                <a:gd name="connsiteY1" fmla="*/ 1819275 h 4560094"/>
                <a:gd name="connsiteX2" fmla="*/ 4462463 w 4462921"/>
                <a:gd name="connsiteY2" fmla="*/ 2747962 h 4560094"/>
                <a:gd name="connsiteX3" fmla="*/ 2381 w 4462921"/>
                <a:gd name="connsiteY3" fmla="*/ 4560094 h 4560094"/>
                <a:gd name="connsiteX4" fmla="*/ 0 w 4462921"/>
                <a:gd name="connsiteY4" fmla="*/ 3543300 h 4560094"/>
                <a:gd name="connsiteX5" fmla="*/ 3282950 w 4462921"/>
                <a:gd name="connsiteY5" fmla="*/ 2286000 h 4560094"/>
                <a:gd name="connsiteX6" fmla="*/ 0 w 4462921"/>
                <a:gd name="connsiteY6" fmla="*/ 1016000 h 4560094"/>
                <a:gd name="connsiteX7" fmla="*/ 0 w 4462921"/>
                <a:gd name="connsiteY7" fmla="*/ 0 h 4560094"/>
                <a:gd name="connsiteX0" fmla="*/ 0 w 4462921"/>
                <a:gd name="connsiteY0" fmla="*/ 0 h 4560094"/>
                <a:gd name="connsiteX1" fmla="*/ 4462462 w 4462921"/>
                <a:gd name="connsiteY1" fmla="*/ 1819275 h 4560094"/>
                <a:gd name="connsiteX2" fmla="*/ 4462463 w 4462921"/>
                <a:gd name="connsiteY2" fmla="*/ 2747962 h 4560094"/>
                <a:gd name="connsiteX3" fmla="*/ 2381 w 4462921"/>
                <a:gd name="connsiteY3" fmla="*/ 4560094 h 4560094"/>
                <a:gd name="connsiteX4" fmla="*/ 0 w 4462921"/>
                <a:gd name="connsiteY4" fmla="*/ 3543300 h 4560094"/>
                <a:gd name="connsiteX5" fmla="*/ 3275807 w 4462921"/>
                <a:gd name="connsiteY5" fmla="*/ 2286000 h 4560094"/>
                <a:gd name="connsiteX6" fmla="*/ 0 w 4462921"/>
                <a:gd name="connsiteY6" fmla="*/ 1016000 h 4560094"/>
                <a:gd name="connsiteX7" fmla="*/ 0 w 4462921"/>
                <a:gd name="connsiteY7" fmla="*/ 0 h 4560094"/>
                <a:gd name="connsiteX0" fmla="*/ 0 w 4462921"/>
                <a:gd name="connsiteY0" fmla="*/ 0 h 4557713"/>
                <a:gd name="connsiteX1" fmla="*/ 4462462 w 4462921"/>
                <a:gd name="connsiteY1" fmla="*/ 1819275 h 4557713"/>
                <a:gd name="connsiteX2" fmla="*/ 4462463 w 4462921"/>
                <a:gd name="connsiteY2" fmla="*/ 2747962 h 4557713"/>
                <a:gd name="connsiteX3" fmla="*/ 2381 w 4462921"/>
                <a:gd name="connsiteY3" fmla="*/ 4557713 h 4557713"/>
                <a:gd name="connsiteX4" fmla="*/ 0 w 4462921"/>
                <a:gd name="connsiteY4" fmla="*/ 3543300 h 4557713"/>
                <a:gd name="connsiteX5" fmla="*/ 3275807 w 4462921"/>
                <a:gd name="connsiteY5" fmla="*/ 2286000 h 4557713"/>
                <a:gd name="connsiteX6" fmla="*/ 0 w 4462921"/>
                <a:gd name="connsiteY6" fmla="*/ 1016000 h 4557713"/>
                <a:gd name="connsiteX7" fmla="*/ 0 w 4462921"/>
                <a:gd name="connsiteY7" fmla="*/ 0 h 4557713"/>
                <a:gd name="connsiteX0" fmla="*/ 0 w 4462921"/>
                <a:gd name="connsiteY0" fmla="*/ 0 h 4562475"/>
                <a:gd name="connsiteX1" fmla="*/ 4462462 w 4462921"/>
                <a:gd name="connsiteY1" fmla="*/ 1819275 h 4562475"/>
                <a:gd name="connsiteX2" fmla="*/ 4462463 w 4462921"/>
                <a:gd name="connsiteY2" fmla="*/ 2747962 h 4562475"/>
                <a:gd name="connsiteX3" fmla="*/ 2381 w 4462921"/>
                <a:gd name="connsiteY3" fmla="*/ 4562475 h 4562475"/>
                <a:gd name="connsiteX4" fmla="*/ 0 w 4462921"/>
                <a:gd name="connsiteY4" fmla="*/ 3543300 h 4562475"/>
                <a:gd name="connsiteX5" fmla="*/ 3275807 w 4462921"/>
                <a:gd name="connsiteY5" fmla="*/ 2286000 h 4562475"/>
                <a:gd name="connsiteX6" fmla="*/ 0 w 4462921"/>
                <a:gd name="connsiteY6" fmla="*/ 1016000 h 4562475"/>
                <a:gd name="connsiteX7" fmla="*/ 0 w 4462921"/>
                <a:gd name="connsiteY7" fmla="*/ 0 h 4562475"/>
                <a:gd name="connsiteX0" fmla="*/ 2486 w 4465407"/>
                <a:gd name="connsiteY0" fmla="*/ 0 h 4564856"/>
                <a:gd name="connsiteX1" fmla="*/ 4464948 w 4465407"/>
                <a:gd name="connsiteY1" fmla="*/ 1819275 h 4564856"/>
                <a:gd name="connsiteX2" fmla="*/ 4464949 w 4465407"/>
                <a:gd name="connsiteY2" fmla="*/ 2747962 h 4564856"/>
                <a:gd name="connsiteX3" fmla="*/ 105 w 4465407"/>
                <a:gd name="connsiteY3" fmla="*/ 4564856 h 4564856"/>
                <a:gd name="connsiteX4" fmla="*/ 2486 w 4465407"/>
                <a:gd name="connsiteY4" fmla="*/ 3543300 h 4564856"/>
                <a:gd name="connsiteX5" fmla="*/ 3278293 w 4465407"/>
                <a:gd name="connsiteY5" fmla="*/ 2286000 h 4564856"/>
                <a:gd name="connsiteX6" fmla="*/ 2486 w 4465407"/>
                <a:gd name="connsiteY6" fmla="*/ 1016000 h 4564856"/>
                <a:gd name="connsiteX7" fmla="*/ 2486 w 4465407"/>
                <a:gd name="connsiteY7" fmla="*/ 0 h 4564856"/>
                <a:gd name="connsiteX0" fmla="*/ 2610 w 4465531"/>
                <a:gd name="connsiteY0" fmla="*/ 0 h 4564856"/>
                <a:gd name="connsiteX1" fmla="*/ 4465072 w 4465531"/>
                <a:gd name="connsiteY1" fmla="*/ 1819275 h 4564856"/>
                <a:gd name="connsiteX2" fmla="*/ 4465073 w 4465531"/>
                <a:gd name="connsiteY2" fmla="*/ 2747962 h 4564856"/>
                <a:gd name="connsiteX3" fmla="*/ 229 w 4465531"/>
                <a:gd name="connsiteY3" fmla="*/ 4564856 h 4564856"/>
                <a:gd name="connsiteX4" fmla="*/ 228 w 4465531"/>
                <a:gd name="connsiteY4" fmla="*/ 3545681 h 4564856"/>
                <a:gd name="connsiteX5" fmla="*/ 3278417 w 4465531"/>
                <a:gd name="connsiteY5" fmla="*/ 2286000 h 4564856"/>
                <a:gd name="connsiteX6" fmla="*/ 2610 w 4465531"/>
                <a:gd name="connsiteY6" fmla="*/ 1016000 h 4564856"/>
                <a:gd name="connsiteX7" fmla="*/ 2610 w 4465531"/>
                <a:gd name="connsiteY7" fmla="*/ 0 h 4564856"/>
                <a:gd name="connsiteX0" fmla="*/ 2610 w 4465531"/>
                <a:gd name="connsiteY0" fmla="*/ 0 h 4564856"/>
                <a:gd name="connsiteX1" fmla="*/ 4465072 w 4465531"/>
                <a:gd name="connsiteY1" fmla="*/ 1819275 h 4564856"/>
                <a:gd name="connsiteX2" fmla="*/ 4465073 w 4465531"/>
                <a:gd name="connsiteY2" fmla="*/ 2750343 h 4564856"/>
                <a:gd name="connsiteX3" fmla="*/ 229 w 4465531"/>
                <a:gd name="connsiteY3" fmla="*/ 4564856 h 4564856"/>
                <a:gd name="connsiteX4" fmla="*/ 228 w 4465531"/>
                <a:gd name="connsiteY4" fmla="*/ 3545681 h 4564856"/>
                <a:gd name="connsiteX5" fmla="*/ 3278417 w 4465531"/>
                <a:gd name="connsiteY5" fmla="*/ 2286000 h 4564856"/>
                <a:gd name="connsiteX6" fmla="*/ 2610 w 4465531"/>
                <a:gd name="connsiteY6" fmla="*/ 1016000 h 4564856"/>
                <a:gd name="connsiteX7" fmla="*/ 2610 w 4465531"/>
                <a:gd name="connsiteY7" fmla="*/ 0 h 4564856"/>
                <a:gd name="connsiteX0" fmla="*/ 2610 w 4465531"/>
                <a:gd name="connsiteY0" fmla="*/ 0 h 4564856"/>
                <a:gd name="connsiteX1" fmla="*/ 4465072 w 4465531"/>
                <a:gd name="connsiteY1" fmla="*/ 1819275 h 4564856"/>
                <a:gd name="connsiteX2" fmla="*/ 4465073 w 4465531"/>
                <a:gd name="connsiteY2" fmla="*/ 2755106 h 4564856"/>
                <a:gd name="connsiteX3" fmla="*/ 229 w 4465531"/>
                <a:gd name="connsiteY3" fmla="*/ 4564856 h 4564856"/>
                <a:gd name="connsiteX4" fmla="*/ 228 w 4465531"/>
                <a:gd name="connsiteY4" fmla="*/ 3545681 h 4564856"/>
                <a:gd name="connsiteX5" fmla="*/ 3278417 w 4465531"/>
                <a:gd name="connsiteY5" fmla="*/ 2286000 h 4564856"/>
                <a:gd name="connsiteX6" fmla="*/ 2610 w 4465531"/>
                <a:gd name="connsiteY6" fmla="*/ 1016000 h 4564856"/>
                <a:gd name="connsiteX7" fmla="*/ 2610 w 4465531"/>
                <a:gd name="connsiteY7" fmla="*/ 0 h 4564856"/>
                <a:gd name="connsiteX0" fmla="*/ 2610 w 4467453"/>
                <a:gd name="connsiteY0" fmla="*/ 0 h 4564856"/>
                <a:gd name="connsiteX1" fmla="*/ 4467453 w 4467453"/>
                <a:gd name="connsiteY1" fmla="*/ 1816894 h 4564856"/>
                <a:gd name="connsiteX2" fmla="*/ 4465073 w 4467453"/>
                <a:gd name="connsiteY2" fmla="*/ 2755106 h 4564856"/>
                <a:gd name="connsiteX3" fmla="*/ 229 w 4467453"/>
                <a:gd name="connsiteY3" fmla="*/ 4564856 h 4564856"/>
                <a:gd name="connsiteX4" fmla="*/ 228 w 4467453"/>
                <a:gd name="connsiteY4" fmla="*/ 3545681 h 4564856"/>
                <a:gd name="connsiteX5" fmla="*/ 3278417 w 4467453"/>
                <a:gd name="connsiteY5" fmla="*/ 2286000 h 4564856"/>
                <a:gd name="connsiteX6" fmla="*/ 2610 w 4467453"/>
                <a:gd name="connsiteY6" fmla="*/ 1016000 h 4564856"/>
                <a:gd name="connsiteX7" fmla="*/ 2610 w 4467453"/>
                <a:gd name="connsiteY7" fmla="*/ 0 h 4564856"/>
                <a:gd name="connsiteX0" fmla="*/ 2610 w 4467453"/>
                <a:gd name="connsiteY0" fmla="*/ 0 h 4564856"/>
                <a:gd name="connsiteX1" fmla="*/ 4467453 w 4467453"/>
                <a:gd name="connsiteY1" fmla="*/ 1816894 h 4564856"/>
                <a:gd name="connsiteX2" fmla="*/ 4465073 w 4467453"/>
                <a:gd name="connsiteY2" fmla="*/ 2755106 h 4564856"/>
                <a:gd name="connsiteX3" fmla="*/ 229 w 4467453"/>
                <a:gd name="connsiteY3" fmla="*/ 4564856 h 4564856"/>
                <a:gd name="connsiteX4" fmla="*/ 228 w 4467453"/>
                <a:gd name="connsiteY4" fmla="*/ 3545681 h 4564856"/>
                <a:gd name="connsiteX5" fmla="*/ 3278417 w 4467453"/>
                <a:gd name="connsiteY5" fmla="*/ 2286000 h 4564856"/>
                <a:gd name="connsiteX6" fmla="*/ 2610 w 4467453"/>
                <a:gd name="connsiteY6" fmla="*/ 1020763 h 4564856"/>
                <a:gd name="connsiteX7" fmla="*/ 2610 w 4467453"/>
                <a:gd name="connsiteY7" fmla="*/ 0 h 4564856"/>
                <a:gd name="connsiteX0" fmla="*/ 2610 w 4467453"/>
                <a:gd name="connsiteY0" fmla="*/ 0 h 4564856"/>
                <a:gd name="connsiteX1" fmla="*/ 4467453 w 4467453"/>
                <a:gd name="connsiteY1" fmla="*/ 1816894 h 4564856"/>
                <a:gd name="connsiteX2" fmla="*/ 4465073 w 4467453"/>
                <a:gd name="connsiteY2" fmla="*/ 2755106 h 4564856"/>
                <a:gd name="connsiteX3" fmla="*/ 229 w 4467453"/>
                <a:gd name="connsiteY3" fmla="*/ 4564856 h 4564856"/>
                <a:gd name="connsiteX4" fmla="*/ 228 w 4467453"/>
                <a:gd name="connsiteY4" fmla="*/ 3545681 h 4564856"/>
                <a:gd name="connsiteX5" fmla="*/ 3271273 w 4467453"/>
                <a:gd name="connsiteY5" fmla="*/ 2288382 h 4564856"/>
                <a:gd name="connsiteX6" fmla="*/ 2610 w 4467453"/>
                <a:gd name="connsiteY6" fmla="*/ 1020763 h 4564856"/>
                <a:gd name="connsiteX7" fmla="*/ 2610 w 4467453"/>
                <a:gd name="connsiteY7" fmla="*/ 0 h 4564856"/>
                <a:gd name="connsiteX0" fmla="*/ 2610 w 4467453"/>
                <a:gd name="connsiteY0" fmla="*/ 0 h 4564856"/>
                <a:gd name="connsiteX1" fmla="*/ 4467453 w 4467453"/>
                <a:gd name="connsiteY1" fmla="*/ 1816894 h 4564856"/>
                <a:gd name="connsiteX2" fmla="*/ 4465073 w 4467453"/>
                <a:gd name="connsiteY2" fmla="*/ 2755106 h 4564856"/>
                <a:gd name="connsiteX3" fmla="*/ 229 w 4467453"/>
                <a:gd name="connsiteY3" fmla="*/ 4564856 h 4564856"/>
                <a:gd name="connsiteX4" fmla="*/ 228 w 4467453"/>
                <a:gd name="connsiteY4" fmla="*/ 3545681 h 4564856"/>
                <a:gd name="connsiteX5" fmla="*/ 3271273 w 4467453"/>
                <a:gd name="connsiteY5" fmla="*/ 2288382 h 4564856"/>
                <a:gd name="connsiteX6" fmla="*/ 2610 w 4467453"/>
                <a:gd name="connsiteY6" fmla="*/ 1020763 h 4564856"/>
                <a:gd name="connsiteX7" fmla="*/ 2610 w 4467453"/>
                <a:gd name="connsiteY7" fmla="*/ 0 h 4564856"/>
                <a:gd name="connsiteX0" fmla="*/ 2610 w 4465530"/>
                <a:gd name="connsiteY0" fmla="*/ 0 h 4564856"/>
                <a:gd name="connsiteX1" fmla="*/ 4465071 w 4465530"/>
                <a:gd name="connsiteY1" fmla="*/ 1819275 h 4564856"/>
                <a:gd name="connsiteX2" fmla="*/ 4465073 w 4465530"/>
                <a:gd name="connsiteY2" fmla="*/ 2755106 h 4564856"/>
                <a:gd name="connsiteX3" fmla="*/ 229 w 4465530"/>
                <a:gd name="connsiteY3" fmla="*/ 4564856 h 4564856"/>
                <a:gd name="connsiteX4" fmla="*/ 228 w 4465530"/>
                <a:gd name="connsiteY4" fmla="*/ 3545681 h 4564856"/>
                <a:gd name="connsiteX5" fmla="*/ 3271273 w 4465530"/>
                <a:gd name="connsiteY5" fmla="*/ 2288382 h 4564856"/>
                <a:gd name="connsiteX6" fmla="*/ 2610 w 4465530"/>
                <a:gd name="connsiteY6" fmla="*/ 1020763 h 4564856"/>
                <a:gd name="connsiteX7" fmla="*/ 2610 w 4465530"/>
                <a:gd name="connsiteY7" fmla="*/ 0 h 4564856"/>
                <a:gd name="connsiteX0" fmla="*/ 2610 w 4465530"/>
                <a:gd name="connsiteY0" fmla="*/ 0 h 4564856"/>
                <a:gd name="connsiteX1" fmla="*/ 4465071 w 4465530"/>
                <a:gd name="connsiteY1" fmla="*/ 1812131 h 4564856"/>
                <a:gd name="connsiteX2" fmla="*/ 4465073 w 4465530"/>
                <a:gd name="connsiteY2" fmla="*/ 2755106 h 4564856"/>
                <a:gd name="connsiteX3" fmla="*/ 229 w 4465530"/>
                <a:gd name="connsiteY3" fmla="*/ 4564856 h 4564856"/>
                <a:gd name="connsiteX4" fmla="*/ 228 w 4465530"/>
                <a:gd name="connsiteY4" fmla="*/ 3545681 h 4564856"/>
                <a:gd name="connsiteX5" fmla="*/ 3271273 w 4465530"/>
                <a:gd name="connsiteY5" fmla="*/ 2288382 h 4564856"/>
                <a:gd name="connsiteX6" fmla="*/ 2610 w 4465530"/>
                <a:gd name="connsiteY6" fmla="*/ 1020763 h 4564856"/>
                <a:gd name="connsiteX7" fmla="*/ 2610 w 4465530"/>
                <a:gd name="connsiteY7" fmla="*/ 0 h 4564856"/>
                <a:gd name="connsiteX0" fmla="*/ 2610 w 4465530"/>
                <a:gd name="connsiteY0" fmla="*/ 0 h 4564856"/>
                <a:gd name="connsiteX1" fmla="*/ 4465071 w 4465530"/>
                <a:gd name="connsiteY1" fmla="*/ 1812131 h 4564856"/>
                <a:gd name="connsiteX2" fmla="*/ 4465073 w 4465530"/>
                <a:gd name="connsiteY2" fmla="*/ 2755106 h 4564856"/>
                <a:gd name="connsiteX3" fmla="*/ 229 w 4465530"/>
                <a:gd name="connsiteY3" fmla="*/ 4564856 h 4564856"/>
                <a:gd name="connsiteX4" fmla="*/ 228 w 4465530"/>
                <a:gd name="connsiteY4" fmla="*/ 3545681 h 4564856"/>
                <a:gd name="connsiteX5" fmla="*/ 3271273 w 4465530"/>
                <a:gd name="connsiteY5" fmla="*/ 2288382 h 4564856"/>
                <a:gd name="connsiteX6" fmla="*/ 2610 w 4465530"/>
                <a:gd name="connsiteY6" fmla="*/ 1023145 h 4564856"/>
                <a:gd name="connsiteX7" fmla="*/ 2610 w 4465530"/>
                <a:gd name="connsiteY7" fmla="*/ 0 h 4564856"/>
                <a:gd name="connsiteX0" fmla="*/ 2610 w 4465530"/>
                <a:gd name="connsiteY0" fmla="*/ 0 h 4564856"/>
                <a:gd name="connsiteX1" fmla="*/ 4465071 w 4465530"/>
                <a:gd name="connsiteY1" fmla="*/ 1812131 h 4564856"/>
                <a:gd name="connsiteX2" fmla="*/ 4465073 w 4465530"/>
                <a:gd name="connsiteY2" fmla="*/ 2755106 h 4564856"/>
                <a:gd name="connsiteX3" fmla="*/ 229 w 4465530"/>
                <a:gd name="connsiteY3" fmla="*/ 4564856 h 4564856"/>
                <a:gd name="connsiteX4" fmla="*/ 228 w 4465530"/>
                <a:gd name="connsiteY4" fmla="*/ 3545681 h 4564856"/>
                <a:gd name="connsiteX5" fmla="*/ 3264129 w 4465530"/>
                <a:gd name="connsiteY5" fmla="*/ 2288382 h 4564856"/>
                <a:gd name="connsiteX6" fmla="*/ 2610 w 4465530"/>
                <a:gd name="connsiteY6" fmla="*/ 1023145 h 4564856"/>
                <a:gd name="connsiteX7" fmla="*/ 2610 w 4465530"/>
                <a:gd name="connsiteY7" fmla="*/ 0 h 4564856"/>
                <a:gd name="connsiteX0" fmla="*/ 0 w 4467986"/>
                <a:gd name="connsiteY0" fmla="*/ 0 h 4564856"/>
                <a:gd name="connsiteX1" fmla="*/ 4467527 w 4467986"/>
                <a:gd name="connsiteY1" fmla="*/ 1812131 h 4564856"/>
                <a:gd name="connsiteX2" fmla="*/ 4467529 w 4467986"/>
                <a:gd name="connsiteY2" fmla="*/ 2755106 h 4564856"/>
                <a:gd name="connsiteX3" fmla="*/ 2685 w 4467986"/>
                <a:gd name="connsiteY3" fmla="*/ 4564856 h 4564856"/>
                <a:gd name="connsiteX4" fmla="*/ 2684 w 4467986"/>
                <a:gd name="connsiteY4" fmla="*/ 3545681 h 4564856"/>
                <a:gd name="connsiteX5" fmla="*/ 3266585 w 4467986"/>
                <a:gd name="connsiteY5" fmla="*/ 2288382 h 4564856"/>
                <a:gd name="connsiteX6" fmla="*/ 5066 w 4467986"/>
                <a:gd name="connsiteY6" fmla="*/ 1023145 h 4564856"/>
                <a:gd name="connsiteX7" fmla="*/ 0 w 4467986"/>
                <a:gd name="connsiteY7" fmla="*/ 0 h 4564856"/>
                <a:gd name="connsiteX0" fmla="*/ 0 w 4467986"/>
                <a:gd name="connsiteY0" fmla="*/ 0 h 4564856"/>
                <a:gd name="connsiteX1" fmla="*/ 4467527 w 4467986"/>
                <a:gd name="connsiteY1" fmla="*/ 1812131 h 4564856"/>
                <a:gd name="connsiteX2" fmla="*/ 4467529 w 4467986"/>
                <a:gd name="connsiteY2" fmla="*/ 2755106 h 4564856"/>
                <a:gd name="connsiteX3" fmla="*/ 2685 w 4467986"/>
                <a:gd name="connsiteY3" fmla="*/ 4564856 h 4564856"/>
                <a:gd name="connsiteX4" fmla="*/ 2684 w 4467986"/>
                <a:gd name="connsiteY4" fmla="*/ 3545681 h 4564856"/>
                <a:gd name="connsiteX5" fmla="*/ 3266585 w 4467986"/>
                <a:gd name="connsiteY5" fmla="*/ 2288382 h 4564856"/>
                <a:gd name="connsiteX6" fmla="*/ 2533 w 4467986"/>
                <a:gd name="connsiteY6" fmla="*/ 1018079 h 4564856"/>
                <a:gd name="connsiteX7" fmla="*/ 0 w 4467986"/>
                <a:gd name="connsiteY7" fmla="*/ 0 h 4564856"/>
                <a:gd name="connsiteX0" fmla="*/ 0 w 4467986"/>
                <a:gd name="connsiteY0" fmla="*/ 0 h 4564856"/>
                <a:gd name="connsiteX1" fmla="*/ 4467527 w 4467986"/>
                <a:gd name="connsiteY1" fmla="*/ 1812131 h 4564856"/>
                <a:gd name="connsiteX2" fmla="*/ 4467529 w 4467986"/>
                <a:gd name="connsiteY2" fmla="*/ 2755106 h 4564856"/>
                <a:gd name="connsiteX3" fmla="*/ 2685 w 4467986"/>
                <a:gd name="connsiteY3" fmla="*/ 4564856 h 4564856"/>
                <a:gd name="connsiteX4" fmla="*/ 2684 w 4467986"/>
                <a:gd name="connsiteY4" fmla="*/ 3545681 h 4564856"/>
                <a:gd name="connsiteX5" fmla="*/ 3266585 w 4467986"/>
                <a:gd name="connsiteY5" fmla="*/ 2288382 h 4564856"/>
                <a:gd name="connsiteX6" fmla="*/ 2533 w 4467986"/>
                <a:gd name="connsiteY6" fmla="*/ 1023145 h 4564856"/>
                <a:gd name="connsiteX7" fmla="*/ 0 w 4467986"/>
                <a:gd name="connsiteY7" fmla="*/ 0 h 4564856"/>
                <a:gd name="connsiteX0" fmla="*/ 0 w 4467986"/>
                <a:gd name="connsiteY0" fmla="*/ 0 h 4567262"/>
                <a:gd name="connsiteX1" fmla="*/ 4467527 w 4467986"/>
                <a:gd name="connsiteY1" fmla="*/ 1814537 h 4567262"/>
                <a:gd name="connsiteX2" fmla="*/ 4467529 w 4467986"/>
                <a:gd name="connsiteY2" fmla="*/ 2757512 h 4567262"/>
                <a:gd name="connsiteX3" fmla="*/ 2685 w 4467986"/>
                <a:gd name="connsiteY3" fmla="*/ 4567262 h 4567262"/>
                <a:gd name="connsiteX4" fmla="*/ 2684 w 4467986"/>
                <a:gd name="connsiteY4" fmla="*/ 3548087 h 4567262"/>
                <a:gd name="connsiteX5" fmla="*/ 3266585 w 4467986"/>
                <a:gd name="connsiteY5" fmla="*/ 2290788 h 4567262"/>
                <a:gd name="connsiteX6" fmla="*/ 2533 w 4467986"/>
                <a:gd name="connsiteY6" fmla="*/ 1025551 h 4567262"/>
                <a:gd name="connsiteX7" fmla="*/ 0 w 4467986"/>
                <a:gd name="connsiteY7" fmla="*/ 0 h 4567262"/>
                <a:gd name="connsiteX0" fmla="*/ 377 w 4465956"/>
                <a:gd name="connsiteY0" fmla="*/ 0 h 4569668"/>
                <a:gd name="connsiteX1" fmla="*/ 4465497 w 4465956"/>
                <a:gd name="connsiteY1" fmla="*/ 1816943 h 4569668"/>
                <a:gd name="connsiteX2" fmla="*/ 4465499 w 4465956"/>
                <a:gd name="connsiteY2" fmla="*/ 2759918 h 4569668"/>
                <a:gd name="connsiteX3" fmla="*/ 655 w 4465956"/>
                <a:gd name="connsiteY3" fmla="*/ 4569668 h 4569668"/>
                <a:gd name="connsiteX4" fmla="*/ 654 w 4465956"/>
                <a:gd name="connsiteY4" fmla="*/ 3550493 h 4569668"/>
                <a:gd name="connsiteX5" fmla="*/ 3264555 w 4465956"/>
                <a:gd name="connsiteY5" fmla="*/ 2293194 h 4569668"/>
                <a:gd name="connsiteX6" fmla="*/ 503 w 4465956"/>
                <a:gd name="connsiteY6" fmla="*/ 1027957 h 4569668"/>
                <a:gd name="connsiteX7" fmla="*/ 377 w 4465956"/>
                <a:gd name="connsiteY7" fmla="*/ 0 h 4569668"/>
                <a:gd name="connsiteX0" fmla="*/ 377 w 4465956"/>
                <a:gd name="connsiteY0" fmla="*/ 0 h 4569668"/>
                <a:gd name="connsiteX1" fmla="*/ 4465497 w 4465956"/>
                <a:gd name="connsiteY1" fmla="*/ 1816943 h 4569668"/>
                <a:gd name="connsiteX2" fmla="*/ 4465499 w 4465956"/>
                <a:gd name="connsiteY2" fmla="*/ 2759918 h 4569668"/>
                <a:gd name="connsiteX3" fmla="*/ 655 w 4465956"/>
                <a:gd name="connsiteY3" fmla="*/ 4569668 h 4569668"/>
                <a:gd name="connsiteX4" fmla="*/ 654 w 4465956"/>
                <a:gd name="connsiteY4" fmla="*/ 3548111 h 4569668"/>
                <a:gd name="connsiteX5" fmla="*/ 3264555 w 4465956"/>
                <a:gd name="connsiteY5" fmla="*/ 2293194 h 4569668"/>
                <a:gd name="connsiteX6" fmla="*/ 503 w 4465956"/>
                <a:gd name="connsiteY6" fmla="*/ 1027957 h 4569668"/>
                <a:gd name="connsiteX7" fmla="*/ 377 w 4465956"/>
                <a:gd name="connsiteY7" fmla="*/ 0 h 4569668"/>
                <a:gd name="connsiteX0" fmla="*/ 377 w 4465956"/>
                <a:gd name="connsiteY0" fmla="*/ 0 h 4569668"/>
                <a:gd name="connsiteX1" fmla="*/ 4465497 w 4465956"/>
                <a:gd name="connsiteY1" fmla="*/ 1816943 h 4569668"/>
                <a:gd name="connsiteX2" fmla="*/ 4465499 w 4465956"/>
                <a:gd name="connsiteY2" fmla="*/ 2759918 h 4569668"/>
                <a:gd name="connsiteX3" fmla="*/ 655 w 4465956"/>
                <a:gd name="connsiteY3" fmla="*/ 4569668 h 4569668"/>
                <a:gd name="connsiteX4" fmla="*/ 654 w 4465956"/>
                <a:gd name="connsiteY4" fmla="*/ 3548111 h 4569668"/>
                <a:gd name="connsiteX5" fmla="*/ 3257411 w 4465956"/>
                <a:gd name="connsiteY5" fmla="*/ 2293194 h 4569668"/>
                <a:gd name="connsiteX6" fmla="*/ 503 w 4465956"/>
                <a:gd name="connsiteY6" fmla="*/ 1027957 h 4569668"/>
                <a:gd name="connsiteX7" fmla="*/ 377 w 4465956"/>
                <a:gd name="connsiteY7" fmla="*/ 0 h 456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65956" h="4569668">
                  <a:moveTo>
                    <a:pt x="377" y="0"/>
                  </a:moveTo>
                  <a:lnTo>
                    <a:pt x="4465497" y="1816943"/>
                  </a:lnTo>
                  <a:cubicBezTo>
                    <a:pt x="4463910" y="2124918"/>
                    <a:pt x="4467086" y="2451943"/>
                    <a:pt x="4465499" y="2759918"/>
                  </a:cubicBezTo>
                  <a:lnTo>
                    <a:pt x="655" y="4569668"/>
                  </a:lnTo>
                  <a:cubicBezTo>
                    <a:pt x="-139" y="4230737"/>
                    <a:pt x="1448" y="3887042"/>
                    <a:pt x="654" y="3548111"/>
                  </a:cubicBezTo>
                  <a:lnTo>
                    <a:pt x="3257411" y="2293194"/>
                  </a:lnTo>
                  <a:lnTo>
                    <a:pt x="503" y="1027957"/>
                  </a:lnTo>
                  <a:cubicBezTo>
                    <a:pt x="-1186" y="686909"/>
                    <a:pt x="2066" y="341048"/>
                    <a:pt x="377" y="0"/>
                  </a:cubicBezTo>
                  <a:close/>
                </a:path>
              </a:pathLst>
            </a:custGeom>
            <a:solidFill>
              <a:srgbClr val="359B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3200" b="1">
                <a:solidFill>
                  <a:srgbClr val="DD4411"/>
                </a:solidFill>
              </a:endParaRPr>
            </a:p>
          </p:txBody>
        </p:sp>
      </p:grpSp>
      <p:cxnSp>
        <p:nvCxnSpPr>
          <p:cNvPr id="4" name="Straight Connector 3"/>
          <p:cNvCxnSpPr/>
          <p:nvPr userDrawn="1"/>
        </p:nvCxnSpPr>
        <p:spPr>
          <a:xfrm>
            <a:off x="457200" y="6570921"/>
            <a:ext cx="86868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6173817" y="6279130"/>
            <a:ext cx="2520922" cy="176465"/>
          </a:xfrm>
          <a:prstGeom prst="rect">
            <a:avLst/>
          </a:prstGeom>
        </p:spPr>
      </p:pic>
      <p:grpSp>
        <p:nvGrpSpPr>
          <p:cNvPr id="12" name="Group 11"/>
          <p:cNvGrpSpPr/>
          <p:nvPr userDrawn="1"/>
        </p:nvGrpSpPr>
        <p:grpSpPr>
          <a:xfrm>
            <a:off x="5701703" y="714207"/>
            <a:ext cx="3074395" cy="2060440"/>
            <a:chOff x="5701703" y="714207"/>
            <a:chExt cx="3074395" cy="2060440"/>
          </a:xfrm>
        </p:grpSpPr>
        <p:sp>
          <p:nvSpPr>
            <p:cNvPr id="9" name="Freeform 8"/>
            <p:cNvSpPr/>
            <p:nvPr/>
          </p:nvSpPr>
          <p:spPr>
            <a:xfrm>
              <a:off x="6164291" y="714207"/>
              <a:ext cx="2013677" cy="2060440"/>
            </a:xfrm>
            <a:custGeom>
              <a:avLst/>
              <a:gdLst>
                <a:gd name="connsiteX0" fmla="*/ 0 w 4457700"/>
                <a:gd name="connsiteY0" fmla="*/ 0 h 4552950"/>
                <a:gd name="connsiteX1" fmla="*/ 4457700 w 4457700"/>
                <a:gd name="connsiteY1" fmla="*/ 1828800 h 4552950"/>
                <a:gd name="connsiteX2" fmla="*/ 4457700 w 4457700"/>
                <a:gd name="connsiteY2" fmla="*/ 2743200 h 4552950"/>
                <a:gd name="connsiteX3" fmla="*/ 0 w 4457700"/>
                <a:gd name="connsiteY3" fmla="*/ 4552950 h 4552950"/>
                <a:gd name="connsiteX4" fmla="*/ 0 w 4457700"/>
                <a:gd name="connsiteY4" fmla="*/ 3543300 h 4552950"/>
                <a:gd name="connsiteX5" fmla="*/ 3282950 w 4457700"/>
                <a:gd name="connsiteY5" fmla="*/ 2286000 h 4552950"/>
                <a:gd name="connsiteX6" fmla="*/ 0 w 4457700"/>
                <a:gd name="connsiteY6" fmla="*/ 1016000 h 4552950"/>
                <a:gd name="connsiteX7" fmla="*/ 0 w 4457700"/>
                <a:gd name="connsiteY7" fmla="*/ 0 h 4552950"/>
                <a:gd name="connsiteX0" fmla="*/ 0 w 4457700"/>
                <a:gd name="connsiteY0" fmla="*/ 0 h 4552950"/>
                <a:gd name="connsiteX1" fmla="*/ 4457700 w 4457700"/>
                <a:gd name="connsiteY1" fmla="*/ 1824037 h 4552950"/>
                <a:gd name="connsiteX2" fmla="*/ 4457700 w 4457700"/>
                <a:gd name="connsiteY2" fmla="*/ 2743200 h 4552950"/>
                <a:gd name="connsiteX3" fmla="*/ 0 w 4457700"/>
                <a:gd name="connsiteY3" fmla="*/ 4552950 h 4552950"/>
                <a:gd name="connsiteX4" fmla="*/ 0 w 4457700"/>
                <a:gd name="connsiteY4" fmla="*/ 3543300 h 4552950"/>
                <a:gd name="connsiteX5" fmla="*/ 3282950 w 4457700"/>
                <a:gd name="connsiteY5" fmla="*/ 2286000 h 4552950"/>
                <a:gd name="connsiteX6" fmla="*/ 0 w 4457700"/>
                <a:gd name="connsiteY6" fmla="*/ 1016000 h 4552950"/>
                <a:gd name="connsiteX7" fmla="*/ 0 w 4457700"/>
                <a:gd name="connsiteY7" fmla="*/ 0 h 4552950"/>
                <a:gd name="connsiteX0" fmla="*/ 0 w 4457700"/>
                <a:gd name="connsiteY0" fmla="*/ 0 h 4552950"/>
                <a:gd name="connsiteX1" fmla="*/ 4457700 w 4457700"/>
                <a:gd name="connsiteY1" fmla="*/ 1816893 h 4552950"/>
                <a:gd name="connsiteX2" fmla="*/ 4457700 w 4457700"/>
                <a:gd name="connsiteY2" fmla="*/ 2743200 h 4552950"/>
                <a:gd name="connsiteX3" fmla="*/ 0 w 4457700"/>
                <a:gd name="connsiteY3" fmla="*/ 4552950 h 4552950"/>
                <a:gd name="connsiteX4" fmla="*/ 0 w 4457700"/>
                <a:gd name="connsiteY4" fmla="*/ 3543300 h 4552950"/>
                <a:gd name="connsiteX5" fmla="*/ 3282950 w 4457700"/>
                <a:gd name="connsiteY5" fmla="*/ 2286000 h 4552950"/>
                <a:gd name="connsiteX6" fmla="*/ 0 w 4457700"/>
                <a:gd name="connsiteY6" fmla="*/ 1016000 h 4552950"/>
                <a:gd name="connsiteX7" fmla="*/ 0 w 4457700"/>
                <a:gd name="connsiteY7" fmla="*/ 0 h 4552950"/>
                <a:gd name="connsiteX0" fmla="*/ 0 w 4462462"/>
                <a:gd name="connsiteY0" fmla="*/ 0 h 4552950"/>
                <a:gd name="connsiteX1" fmla="*/ 4462462 w 4462462"/>
                <a:gd name="connsiteY1" fmla="*/ 1819275 h 4552950"/>
                <a:gd name="connsiteX2" fmla="*/ 4457700 w 4462462"/>
                <a:gd name="connsiteY2" fmla="*/ 2743200 h 4552950"/>
                <a:gd name="connsiteX3" fmla="*/ 0 w 4462462"/>
                <a:gd name="connsiteY3" fmla="*/ 4552950 h 4552950"/>
                <a:gd name="connsiteX4" fmla="*/ 0 w 4462462"/>
                <a:gd name="connsiteY4" fmla="*/ 3543300 h 4552950"/>
                <a:gd name="connsiteX5" fmla="*/ 3282950 w 4462462"/>
                <a:gd name="connsiteY5" fmla="*/ 2286000 h 4552950"/>
                <a:gd name="connsiteX6" fmla="*/ 0 w 4462462"/>
                <a:gd name="connsiteY6" fmla="*/ 1016000 h 4552950"/>
                <a:gd name="connsiteX7" fmla="*/ 0 w 4462462"/>
                <a:gd name="connsiteY7" fmla="*/ 0 h 4552950"/>
                <a:gd name="connsiteX0" fmla="*/ 0 w 4462921"/>
                <a:gd name="connsiteY0" fmla="*/ 0 h 4552950"/>
                <a:gd name="connsiteX1" fmla="*/ 4462462 w 4462921"/>
                <a:gd name="connsiteY1" fmla="*/ 1819275 h 4552950"/>
                <a:gd name="connsiteX2" fmla="*/ 4462463 w 4462921"/>
                <a:gd name="connsiteY2" fmla="*/ 2747962 h 4552950"/>
                <a:gd name="connsiteX3" fmla="*/ 0 w 4462921"/>
                <a:gd name="connsiteY3" fmla="*/ 4552950 h 4552950"/>
                <a:gd name="connsiteX4" fmla="*/ 0 w 4462921"/>
                <a:gd name="connsiteY4" fmla="*/ 3543300 h 4552950"/>
                <a:gd name="connsiteX5" fmla="*/ 3282950 w 4462921"/>
                <a:gd name="connsiteY5" fmla="*/ 2286000 h 4552950"/>
                <a:gd name="connsiteX6" fmla="*/ 0 w 4462921"/>
                <a:gd name="connsiteY6" fmla="*/ 1016000 h 4552950"/>
                <a:gd name="connsiteX7" fmla="*/ 0 w 4462921"/>
                <a:gd name="connsiteY7" fmla="*/ 0 h 4552950"/>
                <a:gd name="connsiteX0" fmla="*/ 0 w 4462921"/>
                <a:gd name="connsiteY0" fmla="*/ 0 h 4552950"/>
                <a:gd name="connsiteX1" fmla="*/ 4462462 w 4462921"/>
                <a:gd name="connsiteY1" fmla="*/ 1819275 h 4552950"/>
                <a:gd name="connsiteX2" fmla="*/ 4462463 w 4462921"/>
                <a:gd name="connsiteY2" fmla="*/ 2747962 h 4552950"/>
                <a:gd name="connsiteX3" fmla="*/ 0 w 4462921"/>
                <a:gd name="connsiteY3" fmla="*/ 4552950 h 4552950"/>
                <a:gd name="connsiteX4" fmla="*/ 0 w 4462921"/>
                <a:gd name="connsiteY4" fmla="*/ 3543300 h 4552950"/>
                <a:gd name="connsiteX5" fmla="*/ 3282950 w 4462921"/>
                <a:gd name="connsiteY5" fmla="*/ 2286000 h 4552950"/>
                <a:gd name="connsiteX6" fmla="*/ 0 w 4462921"/>
                <a:gd name="connsiteY6" fmla="*/ 1016000 h 4552950"/>
                <a:gd name="connsiteX7" fmla="*/ 0 w 4462921"/>
                <a:gd name="connsiteY7" fmla="*/ 0 h 4552950"/>
                <a:gd name="connsiteX0" fmla="*/ 0 w 4462921"/>
                <a:gd name="connsiteY0" fmla="*/ 0 h 4560094"/>
                <a:gd name="connsiteX1" fmla="*/ 4462462 w 4462921"/>
                <a:gd name="connsiteY1" fmla="*/ 1819275 h 4560094"/>
                <a:gd name="connsiteX2" fmla="*/ 4462463 w 4462921"/>
                <a:gd name="connsiteY2" fmla="*/ 2747962 h 4560094"/>
                <a:gd name="connsiteX3" fmla="*/ 2381 w 4462921"/>
                <a:gd name="connsiteY3" fmla="*/ 4560094 h 4560094"/>
                <a:gd name="connsiteX4" fmla="*/ 0 w 4462921"/>
                <a:gd name="connsiteY4" fmla="*/ 3543300 h 4560094"/>
                <a:gd name="connsiteX5" fmla="*/ 3282950 w 4462921"/>
                <a:gd name="connsiteY5" fmla="*/ 2286000 h 4560094"/>
                <a:gd name="connsiteX6" fmla="*/ 0 w 4462921"/>
                <a:gd name="connsiteY6" fmla="*/ 1016000 h 4560094"/>
                <a:gd name="connsiteX7" fmla="*/ 0 w 4462921"/>
                <a:gd name="connsiteY7" fmla="*/ 0 h 4560094"/>
                <a:gd name="connsiteX0" fmla="*/ 0 w 4462921"/>
                <a:gd name="connsiteY0" fmla="*/ 0 h 4560094"/>
                <a:gd name="connsiteX1" fmla="*/ 4462462 w 4462921"/>
                <a:gd name="connsiteY1" fmla="*/ 1819275 h 4560094"/>
                <a:gd name="connsiteX2" fmla="*/ 4462463 w 4462921"/>
                <a:gd name="connsiteY2" fmla="*/ 2747962 h 4560094"/>
                <a:gd name="connsiteX3" fmla="*/ 2381 w 4462921"/>
                <a:gd name="connsiteY3" fmla="*/ 4560094 h 4560094"/>
                <a:gd name="connsiteX4" fmla="*/ 0 w 4462921"/>
                <a:gd name="connsiteY4" fmla="*/ 3543300 h 4560094"/>
                <a:gd name="connsiteX5" fmla="*/ 3275807 w 4462921"/>
                <a:gd name="connsiteY5" fmla="*/ 2286000 h 4560094"/>
                <a:gd name="connsiteX6" fmla="*/ 0 w 4462921"/>
                <a:gd name="connsiteY6" fmla="*/ 1016000 h 4560094"/>
                <a:gd name="connsiteX7" fmla="*/ 0 w 4462921"/>
                <a:gd name="connsiteY7" fmla="*/ 0 h 4560094"/>
                <a:gd name="connsiteX0" fmla="*/ 0 w 4462921"/>
                <a:gd name="connsiteY0" fmla="*/ 0 h 4557713"/>
                <a:gd name="connsiteX1" fmla="*/ 4462462 w 4462921"/>
                <a:gd name="connsiteY1" fmla="*/ 1819275 h 4557713"/>
                <a:gd name="connsiteX2" fmla="*/ 4462463 w 4462921"/>
                <a:gd name="connsiteY2" fmla="*/ 2747962 h 4557713"/>
                <a:gd name="connsiteX3" fmla="*/ 2381 w 4462921"/>
                <a:gd name="connsiteY3" fmla="*/ 4557713 h 4557713"/>
                <a:gd name="connsiteX4" fmla="*/ 0 w 4462921"/>
                <a:gd name="connsiteY4" fmla="*/ 3543300 h 4557713"/>
                <a:gd name="connsiteX5" fmla="*/ 3275807 w 4462921"/>
                <a:gd name="connsiteY5" fmla="*/ 2286000 h 4557713"/>
                <a:gd name="connsiteX6" fmla="*/ 0 w 4462921"/>
                <a:gd name="connsiteY6" fmla="*/ 1016000 h 4557713"/>
                <a:gd name="connsiteX7" fmla="*/ 0 w 4462921"/>
                <a:gd name="connsiteY7" fmla="*/ 0 h 4557713"/>
                <a:gd name="connsiteX0" fmla="*/ 0 w 4462921"/>
                <a:gd name="connsiteY0" fmla="*/ 0 h 4562475"/>
                <a:gd name="connsiteX1" fmla="*/ 4462462 w 4462921"/>
                <a:gd name="connsiteY1" fmla="*/ 1819275 h 4562475"/>
                <a:gd name="connsiteX2" fmla="*/ 4462463 w 4462921"/>
                <a:gd name="connsiteY2" fmla="*/ 2747962 h 4562475"/>
                <a:gd name="connsiteX3" fmla="*/ 2381 w 4462921"/>
                <a:gd name="connsiteY3" fmla="*/ 4562475 h 4562475"/>
                <a:gd name="connsiteX4" fmla="*/ 0 w 4462921"/>
                <a:gd name="connsiteY4" fmla="*/ 3543300 h 4562475"/>
                <a:gd name="connsiteX5" fmla="*/ 3275807 w 4462921"/>
                <a:gd name="connsiteY5" fmla="*/ 2286000 h 4562475"/>
                <a:gd name="connsiteX6" fmla="*/ 0 w 4462921"/>
                <a:gd name="connsiteY6" fmla="*/ 1016000 h 4562475"/>
                <a:gd name="connsiteX7" fmla="*/ 0 w 4462921"/>
                <a:gd name="connsiteY7" fmla="*/ 0 h 4562475"/>
                <a:gd name="connsiteX0" fmla="*/ 2486 w 4465407"/>
                <a:gd name="connsiteY0" fmla="*/ 0 h 4564856"/>
                <a:gd name="connsiteX1" fmla="*/ 4464948 w 4465407"/>
                <a:gd name="connsiteY1" fmla="*/ 1819275 h 4564856"/>
                <a:gd name="connsiteX2" fmla="*/ 4464949 w 4465407"/>
                <a:gd name="connsiteY2" fmla="*/ 2747962 h 4564856"/>
                <a:gd name="connsiteX3" fmla="*/ 105 w 4465407"/>
                <a:gd name="connsiteY3" fmla="*/ 4564856 h 4564856"/>
                <a:gd name="connsiteX4" fmla="*/ 2486 w 4465407"/>
                <a:gd name="connsiteY4" fmla="*/ 3543300 h 4564856"/>
                <a:gd name="connsiteX5" fmla="*/ 3278293 w 4465407"/>
                <a:gd name="connsiteY5" fmla="*/ 2286000 h 4564856"/>
                <a:gd name="connsiteX6" fmla="*/ 2486 w 4465407"/>
                <a:gd name="connsiteY6" fmla="*/ 1016000 h 4564856"/>
                <a:gd name="connsiteX7" fmla="*/ 2486 w 4465407"/>
                <a:gd name="connsiteY7" fmla="*/ 0 h 4564856"/>
                <a:gd name="connsiteX0" fmla="*/ 2610 w 4465531"/>
                <a:gd name="connsiteY0" fmla="*/ 0 h 4564856"/>
                <a:gd name="connsiteX1" fmla="*/ 4465072 w 4465531"/>
                <a:gd name="connsiteY1" fmla="*/ 1819275 h 4564856"/>
                <a:gd name="connsiteX2" fmla="*/ 4465073 w 4465531"/>
                <a:gd name="connsiteY2" fmla="*/ 2747962 h 4564856"/>
                <a:gd name="connsiteX3" fmla="*/ 229 w 4465531"/>
                <a:gd name="connsiteY3" fmla="*/ 4564856 h 4564856"/>
                <a:gd name="connsiteX4" fmla="*/ 228 w 4465531"/>
                <a:gd name="connsiteY4" fmla="*/ 3545681 h 4564856"/>
                <a:gd name="connsiteX5" fmla="*/ 3278417 w 4465531"/>
                <a:gd name="connsiteY5" fmla="*/ 2286000 h 4564856"/>
                <a:gd name="connsiteX6" fmla="*/ 2610 w 4465531"/>
                <a:gd name="connsiteY6" fmla="*/ 1016000 h 4564856"/>
                <a:gd name="connsiteX7" fmla="*/ 2610 w 4465531"/>
                <a:gd name="connsiteY7" fmla="*/ 0 h 4564856"/>
                <a:gd name="connsiteX0" fmla="*/ 2610 w 4465531"/>
                <a:gd name="connsiteY0" fmla="*/ 0 h 4564856"/>
                <a:gd name="connsiteX1" fmla="*/ 4465072 w 4465531"/>
                <a:gd name="connsiteY1" fmla="*/ 1819275 h 4564856"/>
                <a:gd name="connsiteX2" fmla="*/ 4465073 w 4465531"/>
                <a:gd name="connsiteY2" fmla="*/ 2750343 h 4564856"/>
                <a:gd name="connsiteX3" fmla="*/ 229 w 4465531"/>
                <a:gd name="connsiteY3" fmla="*/ 4564856 h 4564856"/>
                <a:gd name="connsiteX4" fmla="*/ 228 w 4465531"/>
                <a:gd name="connsiteY4" fmla="*/ 3545681 h 4564856"/>
                <a:gd name="connsiteX5" fmla="*/ 3278417 w 4465531"/>
                <a:gd name="connsiteY5" fmla="*/ 2286000 h 4564856"/>
                <a:gd name="connsiteX6" fmla="*/ 2610 w 4465531"/>
                <a:gd name="connsiteY6" fmla="*/ 1016000 h 4564856"/>
                <a:gd name="connsiteX7" fmla="*/ 2610 w 4465531"/>
                <a:gd name="connsiteY7" fmla="*/ 0 h 4564856"/>
                <a:gd name="connsiteX0" fmla="*/ 2610 w 4465531"/>
                <a:gd name="connsiteY0" fmla="*/ 0 h 4564856"/>
                <a:gd name="connsiteX1" fmla="*/ 4465072 w 4465531"/>
                <a:gd name="connsiteY1" fmla="*/ 1819275 h 4564856"/>
                <a:gd name="connsiteX2" fmla="*/ 4465073 w 4465531"/>
                <a:gd name="connsiteY2" fmla="*/ 2755106 h 4564856"/>
                <a:gd name="connsiteX3" fmla="*/ 229 w 4465531"/>
                <a:gd name="connsiteY3" fmla="*/ 4564856 h 4564856"/>
                <a:gd name="connsiteX4" fmla="*/ 228 w 4465531"/>
                <a:gd name="connsiteY4" fmla="*/ 3545681 h 4564856"/>
                <a:gd name="connsiteX5" fmla="*/ 3278417 w 4465531"/>
                <a:gd name="connsiteY5" fmla="*/ 2286000 h 4564856"/>
                <a:gd name="connsiteX6" fmla="*/ 2610 w 4465531"/>
                <a:gd name="connsiteY6" fmla="*/ 1016000 h 4564856"/>
                <a:gd name="connsiteX7" fmla="*/ 2610 w 4465531"/>
                <a:gd name="connsiteY7" fmla="*/ 0 h 4564856"/>
                <a:gd name="connsiteX0" fmla="*/ 2610 w 4467453"/>
                <a:gd name="connsiteY0" fmla="*/ 0 h 4564856"/>
                <a:gd name="connsiteX1" fmla="*/ 4467453 w 4467453"/>
                <a:gd name="connsiteY1" fmla="*/ 1816894 h 4564856"/>
                <a:gd name="connsiteX2" fmla="*/ 4465073 w 4467453"/>
                <a:gd name="connsiteY2" fmla="*/ 2755106 h 4564856"/>
                <a:gd name="connsiteX3" fmla="*/ 229 w 4467453"/>
                <a:gd name="connsiteY3" fmla="*/ 4564856 h 4564856"/>
                <a:gd name="connsiteX4" fmla="*/ 228 w 4467453"/>
                <a:gd name="connsiteY4" fmla="*/ 3545681 h 4564856"/>
                <a:gd name="connsiteX5" fmla="*/ 3278417 w 4467453"/>
                <a:gd name="connsiteY5" fmla="*/ 2286000 h 4564856"/>
                <a:gd name="connsiteX6" fmla="*/ 2610 w 4467453"/>
                <a:gd name="connsiteY6" fmla="*/ 1016000 h 4564856"/>
                <a:gd name="connsiteX7" fmla="*/ 2610 w 4467453"/>
                <a:gd name="connsiteY7" fmla="*/ 0 h 4564856"/>
                <a:gd name="connsiteX0" fmla="*/ 2610 w 4467453"/>
                <a:gd name="connsiteY0" fmla="*/ 0 h 4564856"/>
                <a:gd name="connsiteX1" fmla="*/ 4467453 w 4467453"/>
                <a:gd name="connsiteY1" fmla="*/ 1816894 h 4564856"/>
                <a:gd name="connsiteX2" fmla="*/ 4465073 w 4467453"/>
                <a:gd name="connsiteY2" fmla="*/ 2755106 h 4564856"/>
                <a:gd name="connsiteX3" fmla="*/ 229 w 4467453"/>
                <a:gd name="connsiteY3" fmla="*/ 4564856 h 4564856"/>
                <a:gd name="connsiteX4" fmla="*/ 228 w 4467453"/>
                <a:gd name="connsiteY4" fmla="*/ 3545681 h 4564856"/>
                <a:gd name="connsiteX5" fmla="*/ 3278417 w 4467453"/>
                <a:gd name="connsiteY5" fmla="*/ 2286000 h 4564856"/>
                <a:gd name="connsiteX6" fmla="*/ 2610 w 4467453"/>
                <a:gd name="connsiteY6" fmla="*/ 1020763 h 4564856"/>
                <a:gd name="connsiteX7" fmla="*/ 2610 w 4467453"/>
                <a:gd name="connsiteY7" fmla="*/ 0 h 4564856"/>
                <a:gd name="connsiteX0" fmla="*/ 2610 w 4467453"/>
                <a:gd name="connsiteY0" fmla="*/ 0 h 4564856"/>
                <a:gd name="connsiteX1" fmla="*/ 4467453 w 4467453"/>
                <a:gd name="connsiteY1" fmla="*/ 1816894 h 4564856"/>
                <a:gd name="connsiteX2" fmla="*/ 4465073 w 4467453"/>
                <a:gd name="connsiteY2" fmla="*/ 2755106 h 4564856"/>
                <a:gd name="connsiteX3" fmla="*/ 229 w 4467453"/>
                <a:gd name="connsiteY3" fmla="*/ 4564856 h 4564856"/>
                <a:gd name="connsiteX4" fmla="*/ 228 w 4467453"/>
                <a:gd name="connsiteY4" fmla="*/ 3545681 h 4564856"/>
                <a:gd name="connsiteX5" fmla="*/ 3271273 w 4467453"/>
                <a:gd name="connsiteY5" fmla="*/ 2288382 h 4564856"/>
                <a:gd name="connsiteX6" fmla="*/ 2610 w 4467453"/>
                <a:gd name="connsiteY6" fmla="*/ 1020763 h 4564856"/>
                <a:gd name="connsiteX7" fmla="*/ 2610 w 4467453"/>
                <a:gd name="connsiteY7" fmla="*/ 0 h 4564856"/>
                <a:gd name="connsiteX0" fmla="*/ 2610 w 4467453"/>
                <a:gd name="connsiteY0" fmla="*/ 0 h 4564856"/>
                <a:gd name="connsiteX1" fmla="*/ 4467453 w 4467453"/>
                <a:gd name="connsiteY1" fmla="*/ 1816894 h 4564856"/>
                <a:gd name="connsiteX2" fmla="*/ 4465073 w 4467453"/>
                <a:gd name="connsiteY2" fmla="*/ 2755106 h 4564856"/>
                <a:gd name="connsiteX3" fmla="*/ 229 w 4467453"/>
                <a:gd name="connsiteY3" fmla="*/ 4564856 h 4564856"/>
                <a:gd name="connsiteX4" fmla="*/ 228 w 4467453"/>
                <a:gd name="connsiteY4" fmla="*/ 3545681 h 4564856"/>
                <a:gd name="connsiteX5" fmla="*/ 3271273 w 4467453"/>
                <a:gd name="connsiteY5" fmla="*/ 2288382 h 4564856"/>
                <a:gd name="connsiteX6" fmla="*/ 2610 w 4467453"/>
                <a:gd name="connsiteY6" fmla="*/ 1020763 h 4564856"/>
                <a:gd name="connsiteX7" fmla="*/ 2610 w 4467453"/>
                <a:gd name="connsiteY7" fmla="*/ 0 h 4564856"/>
                <a:gd name="connsiteX0" fmla="*/ 2610 w 4465530"/>
                <a:gd name="connsiteY0" fmla="*/ 0 h 4564856"/>
                <a:gd name="connsiteX1" fmla="*/ 4465071 w 4465530"/>
                <a:gd name="connsiteY1" fmla="*/ 1819275 h 4564856"/>
                <a:gd name="connsiteX2" fmla="*/ 4465073 w 4465530"/>
                <a:gd name="connsiteY2" fmla="*/ 2755106 h 4564856"/>
                <a:gd name="connsiteX3" fmla="*/ 229 w 4465530"/>
                <a:gd name="connsiteY3" fmla="*/ 4564856 h 4564856"/>
                <a:gd name="connsiteX4" fmla="*/ 228 w 4465530"/>
                <a:gd name="connsiteY4" fmla="*/ 3545681 h 4564856"/>
                <a:gd name="connsiteX5" fmla="*/ 3271273 w 4465530"/>
                <a:gd name="connsiteY5" fmla="*/ 2288382 h 4564856"/>
                <a:gd name="connsiteX6" fmla="*/ 2610 w 4465530"/>
                <a:gd name="connsiteY6" fmla="*/ 1020763 h 4564856"/>
                <a:gd name="connsiteX7" fmla="*/ 2610 w 4465530"/>
                <a:gd name="connsiteY7" fmla="*/ 0 h 4564856"/>
                <a:gd name="connsiteX0" fmla="*/ 2610 w 4465530"/>
                <a:gd name="connsiteY0" fmla="*/ 0 h 4564856"/>
                <a:gd name="connsiteX1" fmla="*/ 4465071 w 4465530"/>
                <a:gd name="connsiteY1" fmla="*/ 1812131 h 4564856"/>
                <a:gd name="connsiteX2" fmla="*/ 4465073 w 4465530"/>
                <a:gd name="connsiteY2" fmla="*/ 2755106 h 4564856"/>
                <a:gd name="connsiteX3" fmla="*/ 229 w 4465530"/>
                <a:gd name="connsiteY3" fmla="*/ 4564856 h 4564856"/>
                <a:gd name="connsiteX4" fmla="*/ 228 w 4465530"/>
                <a:gd name="connsiteY4" fmla="*/ 3545681 h 4564856"/>
                <a:gd name="connsiteX5" fmla="*/ 3271273 w 4465530"/>
                <a:gd name="connsiteY5" fmla="*/ 2288382 h 4564856"/>
                <a:gd name="connsiteX6" fmla="*/ 2610 w 4465530"/>
                <a:gd name="connsiteY6" fmla="*/ 1020763 h 4564856"/>
                <a:gd name="connsiteX7" fmla="*/ 2610 w 4465530"/>
                <a:gd name="connsiteY7" fmla="*/ 0 h 4564856"/>
                <a:gd name="connsiteX0" fmla="*/ 2610 w 4465530"/>
                <a:gd name="connsiteY0" fmla="*/ 0 h 4564856"/>
                <a:gd name="connsiteX1" fmla="*/ 4465071 w 4465530"/>
                <a:gd name="connsiteY1" fmla="*/ 1812131 h 4564856"/>
                <a:gd name="connsiteX2" fmla="*/ 4465073 w 4465530"/>
                <a:gd name="connsiteY2" fmla="*/ 2755106 h 4564856"/>
                <a:gd name="connsiteX3" fmla="*/ 229 w 4465530"/>
                <a:gd name="connsiteY3" fmla="*/ 4564856 h 4564856"/>
                <a:gd name="connsiteX4" fmla="*/ 228 w 4465530"/>
                <a:gd name="connsiteY4" fmla="*/ 3545681 h 4564856"/>
                <a:gd name="connsiteX5" fmla="*/ 3271273 w 4465530"/>
                <a:gd name="connsiteY5" fmla="*/ 2288382 h 4564856"/>
                <a:gd name="connsiteX6" fmla="*/ 2610 w 4465530"/>
                <a:gd name="connsiteY6" fmla="*/ 1023145 h 4564856"/>
                <a:gd name="connsiteX7" fmla="*/ 2610 w 4465530"/>
                <a:gd name="connsiteY7" fmla="*/ 0 h 4564856"/>
                <a:gd name="connsiteX0" fmla="*/ 2610 w 4465530"/>
                <a:gd name="connsiteY0" fmla="*/ 0 h 4564856"/>
                <a:gd name="connsiteX1" fmla="*/ 4465071 w 4465530"/>
                <a:gd name="connsiteY1" fmla="*/ 1812131 h 4564856"/>
                <a:gd name="connsiteX2" fmla="*/ 4465073 w 4465530"/>
                <a:gd name="connsiteY2" fmla="*/ 2755106 h 4564856"/>
                <a:gd name="connsiteX3" fmla="*/ 229 w 4465530"/>
                <a:gd name="connsiteY3" fmla="*/ 4564856 h 4564856"/>
                <a:gd name="connsiteX4" fmla="*/ 228 w 4465530"/>
                <a:gd name="connsiteY4" fmla="*/ 3545681 h 4564856"/>
                <a:gd name="connsiteX5" fmla="*/ 3264129 w 4465530"/>
                <a:gd name="connsiteY5" fmla="*/ 2288382 h 4564856"/>
                <a:gd name="connsiteX6" fmla="*/ 2610 w 4465530"/>
                <a:gd name="connsiteY6" fmla="*/ 1023145 h 4564856"/>
                <a:gd name="connsiteX7" fmla="*/ 2610 w 4465530"/>
                <a:gd name="connsiteY7" fmla="*/ 0 h 4564856"/>
                <a:gd name="connsiteX0" fmla="*/ 0 w 4467986"/>
                <a:gd name="connsiteY0" fmla="*/ 0 h 4564856"/>
                <a:gd name="connsiteX1" fmla="*/ 4467527 w 4467986"/>
                <a:gd name="connsiteY1" fmla="*/ 1812131 h 4564856"/>
                <a:gd name="connsiteX2" fmla="*/ 4467529 w 4467986"/>
                <a:gd name="connsiteY2" fmla="*/ 2755106 h 4564856"/>
                <a:gd name="connsiteX3" fmla="*/ 2685 w 4467986"/>
                <a:gd name="connsiteY3" fmla="*/ 4564856 h 4564856"/>
                <a:gd name="connsiteX4" fmla="*/ 2684 w 4467986"/>
                <a:gd name="connsiteY4" fmla="*/ 3545681 h 4564856"/>
                <a:gd name="connsiteX5" fmla="*/ 3266585 w 4467986"/>
                <a:gd name="connsiteY5" fmla="*/ 2288382 h 4564856"/>
                <a:gd name="connsiteX6" fmla="*/ 5066 w 4467986"/>
                <a:gd name="connsiteY6" fmla="*/ 1023145 h 4564856"/>
                <a:gd name="connsiteX7" fmla="*/ 0 w 4467986"/>
                <a:gd name="connsiteY7" fmla="*/ 0 h 4564856"/>
                <a:gd name="connsiteX0" fmla="*/ 0 w 4467986"/>
                <a:gd name="connsiteY0" fmla="*/ 0 h 4564856"/>
                <a:gd name="connsiteX1" fmla="*/ 4467527 w 4467986"/>
                <a:gd name="connsiteY1" fmla="*/ 1812131 h 4564856"/>
                <a:gd name="connsiteX2" fmla="*/ 4467529 w 4467986"/>
                <a:gd name="connsiteY2" fmla="*/ 2755106 h 4564856"/>
                <a:gd name="connsiteX3" fmla="*/ 2685 w 4467986"/>
                <a:gd name="connsiteY3" fmla="*/ 4564856 h 4564856"/>
                <a:gd name="connsiteX4" fmla="*/ 2684 w 4467986"/>
                <a:gd name="connsiteY4" fmla="*/ 3545681 h 4564856"/>
                <a:gd name="connsiteX5" fmla="*/ 3266585 w 4467986"/>
                <a:gd name="connsiteY5" fmla="*/ 2288382 h 4564856"/>
                <a:gd name="connsiteX6" fmla="*/ 2533 w 4467986"/>
                <a:gd name="connsiteY6" fmla="*/ 1018079 h 4564856"/>
                <a:gd name="connsiteX7" fmla="*/ 0 w 4467986"/>
                <a:gd name="connsiteY7" fmla="*/ 0 h 4564856"/>
                <a:gd name="connsiteX0" fmla="*/ 0 w 4467986"/>
                <a:gd name="connsiteY0" fmla="*/ 0 h 4564856"/>
                <a:gd name="connsiteX1" fmla="*/ 4467527 w 4467986"/>
                <a:gd name="connsiteY1" fmla="*/ 1812131 h 4564856"/>
                <a:gd name="connsiteX2" fmla="*/ 4467529 w 4467986"/>
                <a:gd name="connsiteY2" fmla="*/ 2755106 h 4564856"/>
                <a:gd name="connsiteX3" fmla="*/ 2685 w 4467986"/>
                <a:gd name="connsiteY3" fmla="*/ 4564856 h 4564856"/>
                <a:gd name="connsiteX4" fmla="*/ 2684 w 4467986"/>
                <a:gd name="connsiteY4" fmla="*/ 3545681 h 4564856"/>
                <a:gd name="connsiteX5" fmla="*/ 3266585 w 4467986"/>
                <a:gd name="connsiteY5" fmla="*/ 2288382 h 4564856"/>
                <a:gd name="connsiteX6" fmla="*/ 2533 w 4467986"/>
                <a:gd name="connsiteY6" fmla="*/ 1023145 h 4564856"/>
                <a:gd name="connsiteX7" fmla="*/ 0 w 4467986"/>
                <a:gd name="connsiteY7" fmla="*/ 0 h 4564856"/>
                <a:gd name="connsiteX0" fmla="*/ 0 w 4467986"/>
                <a:gd name="connsiteY0" fmla="*/ 0 h 4567262"/>
                <a:gd name="connsiteX1" fmla="*/ 4467527 w 4467986"/>
                <a:gd name="connsiteY1" fmla="*/ 1814537 h 4567262"/>
                <a:gd name="connsiteX2" fmla="*/ 4467529 w 4467986"/>
                <a:gd name="connsiteY2" fmla="*/ 2757512 h 4567262"/>
                <a:gd name="connsiteX3" fmla="*/ 2685 w 4467986"/>
                <a:gd name="connsiteY3" fmla="*/ 4567262 h 4567262"/>
                <a:gd name="connsiteX4" fmla="*/ 2684 w 4467986"/>
                <a:gd name="connsiteY4" fmla="*/ 3548087 h 4567262"/>
                <a:gd name="connsiteX5" fmla="*/ 3266585 w 4467986"/>
                <a:gd name="connsiteY5" fmla="*/ 2290788 h 4567262"/>
                <a:gd name="connsiteX6" fmla="*/ 2533 w 4467986"/>
                <a:gd name="connsiteY6" fmla="*/ 1025551 h 4567262"/>
                <a:gd name="connsiteX7" fmla="*/ 0 w 4467986"/>
                <a:gd name="connsiteY7" fmla="*/ 0 h 4567262"/>
                <a:gd name="connsiteX0" fmla="*/ 377 w 4465956"/>
                <a:gd name="connsiteY0" fmla="*/ 0 h 4569668"/>
                <a:gd name="connsiteX1" fmla="*/ 4465497 w 4465956"/>
                <a:gd name="connsiteY1" fmla="*/ 1816943 h 4569668"/>
                <a:gd name="connsiteX2" fmla="*/ 4465499 w 4465956"/>
                <a:gd name="connsiteY2" fmla="*/ 2759918 h 4569668"/>
                <a:gd name="connsiteX3" fmla="*/ 655 w 4465956"/>
                <a:gd name="connsiteY3" fmla="*/ 4569668 h 4569668"/>
                <a:gd name="connsiteX4" fmla="*/ 654 w 4465956"/>
                <a:gd name="connsiteY4" fmla="*/ 3550493 h 4569668"/>
                <a:gd name="connsiteX5" fmla="*/ 3264555 w 4465956"/>
                <a:gd name="connsiteY5" fmla="*/ 2293194 h 4569668"/>
                <a:gd name="connsiteX6" fmla="*/ 503 w 4465956"/>
                <a:gd name="connsiteY6" fmla="*/ 1027957 h 4569668"/>
                <a:gd name="connsiteX7" fmla="*/ 377 w 4465956"/>
                <a:gd name="connsiteY7" fmla="*/ 0 h 4569668"/>
                <a:gd name="connsiteX0" fmla="*/ 377 w 4465956"/>
                <a:gd name="connsiteY0" fmla="*/ 0 h 4569668"/>
                <a:gd name="connsiteX1" fmla="*/ 4465497 w 4465956"/>
                <a:gd name="connsiteY1" fmla="*/ 1816943 h 4569668"/>
                <a:gd name="connsiteX2" fmla="*/ 4465499 w 4465956"/>
                <a:gd name="connsiteY2" fmla="*/ 2759918 h 4569668"/>
                <a:gd name="connsiteX3" fmla="*/ 655 w 4465956"/>
                <a:gd name="connsiteY3" fmla="*/ 4569668 h 4569668"/>
                <a:gd name="connsiteX4" fmla="*/ 654 w 4465956"/>
                <a:gd name="connsiteY4" fmla="*/ 3548111 h 4569668"/>
                <a:gd name="connsiteX5" fmla="*/ 3264555 w 4465956"/>
                <a:gd name="connsiteY5" fmla="*/ 2293194 h 4569668"/>
                <a:gd name="connsiteX6" fmla="*/ 503 w 4465956"/>
                <a:gd name="connsiteY6" fmla="*/ 1027957 h 4569668"/>
                <a:gd name="connsiteX7" fmla="*/ 377 w 4465956"/>
                <a:gd name="connsiteY7" fmla="*/ 0 h 4569668"/>
                <a:gd name="connsiteX0" fmla="*/ 377 w 4465956"/>
                <a:gd name="connsiteY0" fmla="*/ 0 h 4569668"/>
                <a:gd name="connsiteX1" fmla="*/ 4465497 w 4465956"/>
                <a:gd name="connsiteY1" fmla="*/ 1816943 h 4569668"/>
                <a:gd name="connsiteX2" fmla="*/ 4465499 w 4465956"/>
                <a:gd name="connsiteY2" fmla="*/ 2759918 h 4569668"/>
                <a:gd name="connsiteX3" fmla="*/ 655 w 4465956"/>
                <a:gd name="connsiteY3" fmla="*/ 4569668 h 4569668"/>
                <a:gd name="connsiteX4" fmla="*/ 654 w 4465956"/>
                <a:gd name="connsiteY4" fmla="*/ 3548111 h 4569668"/>
                <a:gd name="connsiteX5" fmla="*/ 3257411 w 4465956"/>
                <a:gd name="connsiteY5" fmla="*/ 2293194 h 4569668"/>
                <a:gd name="connsiteX6" fmla="*/ 503 w 4465956"/>
                <a:gd name="connsiteY6" fmla="*/ 1027957 h 4569668"/>
                <a:gd name="connsiteX7" fmla="*/ 377 w 4465956"/>
                <a:gd name="connsiteY7" fmla="*/ 0 h 456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65956" h="4569668">
                  <a:moveTo>
                    <a:pt x="377" y="0"/>
                  </a:moveTo>
                  <a:lnTo>
                    <a:pt x="4465497" y="1816943"/>
                  </a:lnTo>
                  <a:cubicBezTo>
                    <a:pt x="4463910" y="2124918"/>
                    <a:pt x="4467086" y="2451943"/>
                    <a:pt x="4465499" y="2759918"/>
                  </a:cubicBezTo>
                  <a:lnTo>
                    <a:pt x="655" y="4569668"/>
                  </a:lnTo>
                  <a:cubicBezTo>
                    <a:pt x="-139" y="4230737"/>
                    <a:pt x="1448" y="3887042"/>
                    <a:pt x="654" y="3548111"/>
                  </a:cubicBezTo>
                  <a:lnTo>
                    <a:pt x="3257411" y="2293194"/>
                  </a:lnTo>
                  <a:lnTo>
                    <a:pt x="503" y="1027957"/>
                  </a:lnTo>
                  <a:cubicBezTo>
                    <a:pt x="-1186" y="686909"/>
                    <a:pt x="2066" y="341048"/>
                    <a:pt x="377" y="0"/>
                  </a:cubicBezTo>
                  <a:close/>
                </a:path>
              </a:pathLst>
            </a:custGeom>
            <a:solidFill>
              <a:srgbClr val="359B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3200" b="1">
                <a:solidFill>
                  <a:srgbClr val="FFFFFF"/>
                </a:solidFill>
              </a:endParaRPr>
            </a:p>
          </p:txBody>
        </p:sp>
        <p:pic>
          <p:nvPicPr>
            <p:cNvPr id="13" name="Picture 12"/>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5701703" y="1554456"/>
              <a:ext cx="3074395" cy="252000"/>
            </a:xfrm>
            <a:prstGeom prst="rect">
              <a:avLst/>
            </a:prstGeom>
          </p:spPr>
        </p:pic>
      </p:grpSp>
      <p:sp>
        <p:nvSpPr>
          <p:cNvPr id="17" name="Text Placeholder 8"/>
          <p:cNvSpPr>
            <a:spLocks noGrp="1"/>
          </p:cNvSpPr>
          <p:nvPr>
            <p:ph type="body" sz="quarter" idx="10" hasCustomPrompt="1"/>
          </p:nvPr>
        </p:nvSpPr>
        <p:spPr>
          <a:xfrm>
            <a:off x="458788" y="545363"/>
            <a:ext cx="4024312" cy="1233311"/>
          </a:xfrm>
        </p:spPr>
        <p:txBody>
          <a:bodyPr lIns="0">
            <a:noAutofit/>
          </a:bodyPr>
          <a:lstStyle>
            <a:lvl1pPr marL="0" indent="0">
              <a:lnSpc>
                <a:spcPts val="3900"/>
              </a:lnSpc>
              <a:spcBef>
                <a:spcPts val="0"/>
              </a:spcBef>
              <a:spcAft>
                <a:spcPts val="0"/>
              </a:spcAft>
              <a:buNone/>
              <a:defRPr sz="3600" baseline="0">
                <a:solidFill>
                  <a:schemeClr val="bg1"/>
                </a:solidFill>
              </a:defRPr>
            </a:lvl1pPr>
            <a:lvl2pPr marL="0" indent="0">
              <a:lnSpc>
                <a:spcPct val="100000"/>
              </a:lnSpc>
              <a:spcAft>
                <a:spcPts val="0"/>
              </a:spcAft>
              <a:buNone/>
              <a:defRPr sz="1900">
                <a:solidFill>
                  <a:schemeClr val="bg1"/>
                </a:solidFill>
              </a:defRPr>
            </a:lvl2pPr>
            <a:lvl3pPr marL="468000" indent="0">
              <a:buNone/>
              <a:defRPr/>
            </a:lvl3pPr>
          </a:lstStyle>
          <a:p>
            <a:pPr lvl="0"/>
            <a:r>
              <a:rPr lang="en-US" dirty="0" smtClean="0"/>
              <a:t>Master Title Slide Headline</a:t>
            </a:r>
          </a:p>
        </p:txBody>
      </p:sp>
    </p:spTree>
    <p:extLst>
      <p:ext uri="{BB962C8B-B14F-4D97-AF65-F5344CB8AC3E}">
        <p14:creationId xmlns:p14="http://schemas.microsoft.com/office/powerpoint/2010/main" val="2009834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0471" y="0"/>
            <a:ext cx="8328553" cy="1123790"/>
          </a:xfrm>
          <a:prstGeom prst="rect">
            <a:avLst/>
          </a:prstGeom>
        </p:spPr>
        <p:txBody>
          <a:bodyPr/>
          <a:lstStyle>
            <a:lvl1pPr>
              <a:defRPr sz="3200">
                <a:solidFill>
                  <a:schemeClr val="tx2"/>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213705" y="1819028"/>
            <a:ext cx="8842375" cy="4743450"/>
          </a:xfrm>
        </p:spPr>
        <p:txBody>
          <a:bodyPr/>
          <a:lstStyle>
            <a:lvl1pPr marL="176213" indent="-176213">
              <a:defRPr/>
            </a:lvl1pPr>
            <a:lvl2pPr marL="404813" indent="-228600">
              <a:defRPr/>
            </a:lvl2pPr>
            <a:lvl3pPr marL="571500" indent="-166688">
              <a:defRPr/>
            </a:lvl3pPr>
            <a:lvl4pPr marL="800100" indent="-228600">
              <a:defRPr/>
            </a:lvl4pPr>
            <a:lvl5pPr marL="976313" indent="-176213">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7"/>
          <p:cNvSpPr>
            <a:spLocks noGrp="1"/>
          </p:cNvSpPr>
          <p:nvPr>
            <p:ph type="ftr" sz="quarter" idx="10"/>
          </p:nvPr>
        </p:nvSpPr>
        <p:spPr>
          <a:xfrm>
            <a:off x="398337" y="6492875"/>
            <a:ext cx="2895600" cy="365125"/>
          </a:xfrm>
          <a:prstGeom prst="rect">
            <a:avLst/>
          </a:prstGeom>
        </p:spPr>
        <p:txBody>
          <a:bodyPr/>
          <a:lstStyle>
            <a:lvl1pPr>
              <a:defRPr/>
            </a:lvl1pPr>
          </a:lstStyle>
          <a:p>
            <a:pPr>
              <a:defRPr/>
            </a:pPr>
            <a:r>
              <a:rPr lang="en-AU" dirty="0"/>
              <a:t>Copyright © </a:t>
            </a:r>
            <a:r>
              <a:rPr lang="en-AU" dirty="0" smtClean="0"/>
              <a:t>2013 Accenture</a:t>
            </a:r>
            <a:r>
              <a:rPr lang="en-AU" dirty="0"/>
              <a:t>. All rights reserved.</a:t>
            </a:r>
          </a:p>
        </p:txBody>
      </p:sp>
      <p:sp>
        <p:nvSpPr>
          <p:cNvPr id="5" name="Slide Number Placeholder 8"/>
          <p:cNvSpPr>
            <a:spLocks noGrp="1"/>
          </p:cNvSpPr>
          <p:nvPr>
            <p:ph type="sldNum" sz="quarter" idx="11"/>
          </p:nvPr>
        </p:nvSpPr>
        <p:spPr>
          <a:xfrm>
            <a:off x="6818313" y="6492875"/>
            <a:ext cx="2133600" cy="365125"/>
          </a:xfrm>
          <a:prstGeom prst="rect">
            <a:avLst/>
          </a:prstGeom>
        </p:spPr>
        <p:txBody>
          <a:bodyPr/>
          <a:lstStyle>
            <a:lvl1pPr>
              <a:defRPr/>
            </a:lvl1pPr>
          </a:lstStyle>
          <a:p>
            <a:pPr>
              <a:defRPr/>
            </a:pPr>
            <a:fld id="{A5A2BA00-05EE-413C-A5B1-73A36E5A4397}" type="slidenum">
              <a:rPr lang="en-AU"/>
              <a:pPr>
                <a:defRPr/>
              </a:pPr>
              <a:t>‹#›</a:t>
            </a:fld>
            <a:endParaRPr lang="en-AU"/>
          </a:p>
        </p:txBody>
      </p:sp>
    </p:spTree>
    <p:extLst>
      <p:ext uri="{BB962C8B-B14F-4D97-AF65-F5344CB8AC3E}">
        <p14:creationId xmlns:p14="http://schemas.microsoft.com/office/powerpoint/2010/main" val="181272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97405" y="-54379"/>
            <a:ext cx="8311620" cy="1178169"/>
          </a:xfrm>
          <a:prstGeom prst="rect">
            <a:avLst/>
          </a:prstGeo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295275" y="1893888"/>
            <a:ext cx="4156075" cy="41132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03750" y="1893888"/>
            <a:ext cx="4156075" cy="41132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7"/>
          <p:cNvSpPr>
            <a:spLocks noGrp="1"/>
          </p:cNvSpPr>
          <p:nvPr>
            <p:ph type="ftr" sz="quarter" idx="10"/>
          </p:nvPr>
        </p:nvSpPr>
        <p:spPr>
          <a:xfrm>
            <a:off x="398337" y="6492875"/>
            <a:ext cx="2895600" cy="365125"/>
          </a:xfrm>
          <a:prstGeom prst="rect">
            <a:avLst/>
          </a:prstGeom>
        </p:spPr>
        <p:txBody>
          <a:bodyPr/>
          <a:lstStyle>
            <a:lvl1pPr>
              <a:defRPr/>
            </a:lvl1pPr>
          </a:lstStyle>
          <a:p>
            <a:pPr>
              <a:defRPr/>
            </a:pPr>
            <a:r>
              <a:rPr lang="en-AU" dirty="0"/>
              <a:t>Copyright © </a:t>
            </a:r>
            <a:r>
              <a:rPr lang="en-AU" dirty="0" smtClean="0"/>
              <a:t>2013 </a:t>
            </a:r>
            <a:r>
              <a:rPr lang="en-AU" dirty="0"/>
              <a:t>Accenture. All rights reserved.</a:t>
            </a:r>
          </a:p>
        </p:txBody>
      </p:sp>
      <p:sp>
        <p:nvSpPr>
          <p:cNvPr id="6" name="Slide Number Placeholder 8"/>
          <p:cNvSpPr>
            <a:spLocks noGrp="1"/>
          </p:cNvSpPr>
          <p:nvPr>
            <p:ph type="sldNum" sz="quarter" idx="11"/>
          </p:nvPr>
        </p:nvSpPr>
        <p:spPr>
          <a:xfrm>
            <a:off x="6818313" y="6492875"/>
            <a:ext cx="2133600" cy="365125"/>
          </a:xfrm>
          <a:prstGeom prst="rect">
            <a:avLst/>
          </a:prstGeom>
        </p:spPr>
        <p:txBody>
          <a:bodyPr/>
          <a:lstStyle>
            <a:lvl1pPr>
              <a:defRPr/>
            </a:lvl1pPr>
          </a:lstStyle>
          <a:p>
            <a:pPr>
              <a:defRPr/>
            </a:pPr>
            <a:fld id="{947C277F-2BDD-45B9-8B3C-7CA450DE0E3E}" type="slidenum">
              <a:rPr lang="en-AU"/>
              <a:pPr>
                <a:defRPr/>
              </a:pPr>
              <a:t>‹#›</a:t>
            </a:fld>
            <a:endParaRPr lang="en-AU"/>
          </a:p>
        </p:txBody>
      </p:sp>
    </p:spTree>
    <p:extLst>
      <p:ext uri="{BB962C8B-B14F-4D97-AF65-F5344CB8AC3E}">
        <p14:creationId xmlns:p14="http://schemas.microsoft.com/office/powerpoint/2010/main" val="1420316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9468" y="-30156"/>
            <a:ext cx="8229600" cy="1143000"/>
          </a:xfrm>
          <a:prstGeom prst="rect">
            <a:avLst/>
          </a:prstGeom>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7"/>
          <p:cNvSpPr>
            <a:spLocks noGrp="1"/>
          </p:cNvSpPr>
          <p:nvPr>
            <p:ph type="ftr" sz="quarter" idx="10"/>
          </p:nvPr>
        </p:nvSpPr>
        <p:spPr>
          <a:xfrm>
            <a:off x="398337" y="6492875"/>
            <a:ext cx="2895600" cy="365125"/>
          </a:xfrm>
          <a:prstGeom prst="rect">
            <a:avLst/>
          </a:prstGeom>
        </p:spPr>
        <p:txBody>
          <a:bodyPr/>
          <a:lstStyle>
            <a:lvl1pPr>
              <a:defRPr/>
            </a:lvl1pPr>
          </a:lstStyle>
          <a:p>
            <a:pPr>
              <a:defRPr/>
            </a:pPr>
            <a:r>
              <a:rPr lang="en-AU" dirty="0"/>
              <a:t>Copyright © </a:t>
            </a:r>
            <a:r>
              <a:rPr lang="en-AU" dirty="0" smtClean="0"/>
              <a:t>2013 </a:t>
            </a:r>
            <a:r>
              <a:rPr lang="en-AU" dirty="0"/>
              <a:t>Accenture. All rights reserved.</a:t>
            </a:r>
          </a:p>
        </p:txBody>
      </p:sp>
      <p:sp>
        <p:nvSpPr>
          <p:cNvPr id="8" name="Slide Number Placeholder 8"/>
          <p:cNvSpPr>
            <a:spLocks noGrp="1"/>
          </p:cNvSpPr>
          <p:nvPr>
            <p:ph type="sldNum" sz="quarter" idx="11"/>
          </p:nvPr>
        </p:nvSpPr>
        <p:spPr>
          <a:xfrm>
            <a:off x="6818313" y="6492875"/>
            <a:ext cx="2133600" cy="365125"/>
          </a:xfrm>
          <a:prstGeom prst="rect">
            <a:avLst/>
          </a:prstGeom>
        </p:spPr>
        <p:txBody>
          <a:bodyPr/>
          <a:lstStyle>
            <a:lvl1pPr>
              <a:defRPr/>
            </a:lvl1pPr>
          </a:lstStyle>
          <a:p>
            <a:pPr>
              <a:defRPr/>
            </a:pPr>
            <a:fld id="{AA7B5908-B3AA-45F5-9932-8728E1E7ABE2}" type="slidenum">
              <a:rPr lang="en-AU"/>
              <a:pPr>
                <a:defRPr/>
              </a:pPr>
              <a:t>‹#›</a:t>
            </a:fld>
            <a:endParaRPr lang="en-AU"/>
          </a:p>
        </p:txBody>
      </p:sp>
    </p:spTree>
    <p:extLst>
      <p:ext uri="{BB962C8B-B14F-4D97-AF65-F5344CB8AC3E}">
        <p14:creationId xmlns:p14="http://schemas.microsoft.com/office/powerpoint/2010/main" val="2915183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97404" y="0"/>
            <a:ext cx="8294687" cy="1123790"/>
          </a:xfrm>
          <a:prstGeom prst="rect">
            <a:avLst/>
          </a:prstGeom>
        </p:spPr>
        <p:txBody>
          <a:bodyPr/>
          <a:lstStyle>
            <a:lvl1pPr>
              <a:defRPr sz="3200">
                <a:solidFill>
                  <a:srgbClr val="6688BB"/>
                </a:solidFill>
              </a:defRPr>
            </a:lvl1pPr>
          </a:lstStyle>
          <a:p>
            <a:r>
              <a:rPr lang="en-US" dirty="0" smtClean="0"/>
              <a:t>Click to edit Master title style</a:t>
            </a:r>
            <a:endParaRPr lang="en-US" dirty="0"/>
          </a:p>
        </p:txBody>
      </p:sp>
      <p:sp>
        <p:nvSpPr>
          <p:cNvPr id="3" name="Footer Placeholder 7"/>
          <p:cNvSpPr>
            <a:spLocks noGrp="1"/>
          </p:cNvSpPr>
          <p:nvPr>
            <p:ph type="ftr" sz="quarter" idx="10"/>
          </p:nvPr>
        </p:nvSpPr>
        <p:spPr>
          <a:xfrm>
            <a:off x="398337" y="6492875"/>
            <a:ext cx="2895600" cy="365125"/>
          </a:xfrm>
          <a:prstGeom prst="rect">
            <a:avLst/>
          </a:prstGeom>
        </p:spPr>
        <p:txBody>
          <a:bodyPr/>
          <a:lstStyle>
            <a:lvl1pPr>
              <a:defRPr/>
            </a:lvl1pPr>
          </a:lstStyle>
          <a:p>
            <a:pPr>
              <a:defRPr/>
            </a:pPr>
            <a:r>
              <a:rPr lang="en-AU" dirty="0"/>
              <a:t>Copyright © </a:t>
            </a:r>
            <a:r>
              <a:rPr lang="en-AU" dirty="0" smtClean="0"/>
              <a:t>2013 </a:t>
            </a:r>
            <a:r>
              <a:rPr lang="en-AU" dirty="0"/>
              <a:t>Accenture. All rights reserved.</a:t>
            </a:r>
          </a:p>
        </p:txBody>
      </p:sp>
      <p:sp>
        <p:nvSpPr>
          <p:cNvPr id="4" name="Slide Number Placeholder 8"/>
          <p:cNvSpPr>
            <a:spLocks noGrp="1"/>
          </p:cNvSpPr>
          <p:nvPr>
            <p:ph type="sldNum" sz="quarter" idx="11"/>
          </p:nvPr>
        </p:nvSpPr>
        <p:spPr>
          <a:xfrm>
            <a:off x="6818313" y="6492875"/>
            <a:ext cx="2133600" cy="365125"/>
          </a:xfrm>
          <a:prstGeom prst="rect">
            <a:avLst/>
          </a:prstGeom>
        </p:spPr>
        <p:txBody>
          <a:bodyPr/>
          <a:lstStyle>
            <a:lvl1pPr>
              <a:defRPr>
                <a:solidFill>
                  <a:srgbClr val="666666"/>
                </a:solidFill>
              </a:defRPr>
            </a:lvl1pPr>
          </a:lstStyle>
          <a:p>
            <a:pPr>
              <a:defRPr/>
            </a:pPr>
            <a:fld id="{79653CD6-9FC7-4D24-A948-08A388A8D688}" type="slidenum">
              <a:rPr lang="en-AU" smtClean="0"/>
              <a:pPr>
                <a:defRPr/>
              </a:pPr>
              <a:t>‹#›</a:t>
            </a:fld>
            <a:endParaRPr lang="en-AU"/>
          </a:p>
        </p:txBody>
      </p:sp>
    </p:spTree>
    <p:extLst>
      <p:ext uri="{BB962C8B-B14F-4D97-AF65-F5344CB8AC3E}">
        <p14:creationId xmlns:p14="http://schemas.microsoft.com/office/powerpoint/2010/main" val="1178670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Rectangle 4"/>
          <p:cNvSpPr>
            <a:spLocks noChangeArrowheads="1"/>
          </p:cNvSpPr>
          <p:nvPr userDrawn="1"/>
        </p:nvSpPr>
        <p:spPr bwMode="auto">
          <a:xfrm>
            <a:off x="0" y="0"/>
            <a:ext cx="9144000" cy="6858000"/>
          </a:xfrm>
          <a:prstGeom prst="rect">
            <a:avLst/>
          </a:prstGeom>
          <a:solidFill>
            <a:schemeClr val="accent5"/>
          </a:solidFill>
          <a:ln w="9525">
            <a:noFill/>
            <a:miter lim="800000"/>
            <a:headEnd/>
            <a:tailEnd/>
          </a:ln>
        </p:spPr>
        <p:txBody>
          <a:bodyPr wrap="none" anchor="ctr"/>
          <a:lstStyle/>
          <a:p>
            <a:pPr eaLnBrk="0" hangingPunct="0">
              <a:lnSpc>
                <a:spcPct val="80000"/>
              </a:lnSpc>
              <a:defRPr/>
            </a:pPr>
            <a:endParaRPr lang="en-US" sz="3200" b="1">
              <a:solidFill>
                <a:srgbClr val="000000"/>
              </a:solidFill>
              <a:ea typeface="+mn-ea"/>
              <a:cs typeface="Arial" pitchFamily="34" charset="0"/>
            </a:endParaRPr>
          </a:p>
        </p:txBody>
      </p:sp>
      <p:sp>
        <p:nvSpPr>
          <p:cNvPr id="5" name="Rectangle 2"/>
          <p:cNvSpPr>
            <a:spLocks noGrp="1" noChangeArrowheads="1"/>
          </p:cNvSpPr>
          <p:nvPr>
            <p:ph type="title"/>
          </p:nvPr>
        </p:nvSpPr>
        <p:spPr>
          <a:xfrm>
            <a:off x="397574" y="58741"/>
            <a:ext cx="8149526" cy="1050925"/>
          </a:xfrm>
          <a:prstGeom prst="rect">
            <a:avLst/>
          </a:prstGeom>
        </p:spPr>
        <p:txBody>
          <a:bodyPr/>
          <a:lstStyle>
            <a:lvl1pPr>
              <a:defRPr>
                <a:solidFill>
                  <a:schemeClr val="accent4"/>
                </a:solidFill>
              </a:defRPr>
            </a:lvl1pPr>
          </a:lstStyle>
          <a:p>
            <a:endParaRPr lang="en-US" dirty="0" smtClean="0"/>
          </a:p>
        </p:txBody>
      </p:sp>
      <p:sp>
        <p:nvSpPr>
          <p:cNvPr id="6" name="Rectangle 3"/>
          <p:cNvSpPr>
            <a:spLocks noGrp="1" noChangeArrowheads="1"/>
          </p:cNvSpPr>
          <p:nvPr>
            <p:ph type="body" idx="1"/>
          </p:nvPr>
        </p:nvSpPr>
        <p:spPr>
          <a:xfrm>
            <a:off x="219075" y="1439862"/>
            <a:ext cx="8464550" cy="3041650"/>
          </a:xfrm>
        </p:spPr>
        <p:txBody>
          <a:bodyPr/>
          <a:lstStyle>
            <a:lvl1pPr>
              <a:spcBef>
                <a:spcPts val="1500"/>
              </a:spcBef>
              <a:buClrTx/>
              <a:buFont typeface="Arial" pitchFamily="34" charset="0"/>
              <a:buChar char="•"/>
              <a:defRPr>
                <a:solidFill>
                  <a:schemeClr val="bg1"/>
                </a:solidFill>
              </a:defRPr>
            </a:lvl1pPr>
          </a:lstStyle>
          <a:p>
            <a:endParaRPr lang="en-US" dirty="0" smtClean="0"/>
          </a:p>
        </p:txBody>
      </p:sp>
      <p:sp>
        <p:nvSpPr>
          <p:cNvPr id="8" name="Footer Placeholder 7"/>
          <p:cNvSpPr>
            <a:spLocks noGrp="1"/>
          </p:cNvSpPr>
          <p:nvPr>
            <p:ph type="ftr" sz="quarter" idx="10"/>
          </p:nvPr>
        </p:nvSpPr>
        <p:spPr>
          <a:xfrm>
            <a:off x="398337" y="6492875"/>
            <a:ext cx="2895600" cy="365125"/>
          </a:xfrm>
          <a:prstGeom prst="rect">
            <a:avLst/>
          </a:prstGeom>
        </p:spPr>
        <p:txBody>
          <a:bodyPr/>
          <a:lstStyle>
            <a:lvl1pPr algn="l">
              <a:defRPr sz="900" b="0">
                <a:solidFill>
                  <a:schemeClr val="bg1"/>
                </a:solidFill>
              </a:defRPr>
            </a:lvl1pPr>
          </a:lstStyle>
          <a:p>
            <a:pPr>
              <a:defRPr/>
            </a:pPr>
            <a:r>
              <a:rPr lang="en-AU" dirty="0">
                <a:solidFill>
                  <a:srgbClr val="FFFFFF"/>
                </a:solidFill>
              </a:rPr>
              <a:t>Copyright © </a:t>
            </a:r>
            <a:r>
              <a:rPr lang="en-AU" dirty="0" smtClean="0">
                <a:solidFill>
                  <a:srgbClr val="FFFFFF"/>
                </a:solidFill>
              </a:rPr>
              <a:t>2013 </a:t>
            </a:r>
            <a:r>
              <a:rPr lang="en-AU" dirty="0">
                <a:solidFill>
                  <a:srgbClr val="FFFFFF"/>
                </a:solidFill>
              </a:rPr>
              <a:t>Accenture. All rights reserved.</a:t>
            </a:r>
          </a:p>
        </p:txBody>
      </p:sp>
      <p:sp>
        <p:nvSpPr>
          <p:cNvPr id="9" name="Slide Number Placeholder 8"/>
          <p:cNvSpPr>
            <a:spLocks noGrp="1"/>
          </p:cNvSpPr>
          <p:nvPr>
            <p:ph type="sldNum" sz="quarter" idx="11"/>
          </p:nvPr>
        </p:nvSpPr>
        <p:spPr>
          <a:xfrm>
            <a:off x="6818313" y="6492875"/>
            <a:ext cx="2133600" cy="365125"/>
          </a:xfrm>
          <a:prstGeom prst="rect">
            <a:avLst/>
          </a:prstGeom>
        </p:spPr>
        <p:txBody>
          <a:bodyPr/>
          <a:lstStyle>
            <a:lvl1pPr>
              <a:defRPr>
                <a:solidFill>
                  <a:schemeClr val="bg1"/>
                </a:solidFill>
              </a:defRPr>
            </a:lvl1pPr>
          </a:lstStyle>
          <a:p>
            <a:pPr>
              <a:defRPr/>
            </a:pPr>
            <a:fld id="{E72259FA-0884-4A9F-83A3-613F7F751583}" type="slidenum">
              <a:rPr lang="en-AU">
                <a:solidFill>
                  <a:srgbClr val="FFFFFF"/>
                </a:solidFill>
              </a:rPr>
              <a:pPr>
                <a:defRPr/>
              </a:pPr>
              <a:t>‹#›</a:t>
            </a:fld>
            <a:endParaRPr lang="en-AU">
              <a:solidFill>
                <a:srgbClr val="FFFFFF"/>
              </a:solidFill>
            </a:endParaRPr>
          </a:p>
        </p:txBody>
      </p:sp>
      <p:cxnSp>
        <p:nvCxnSpPr>
          <p:cNvPr id="7" name="Straight Connector 6"/>
          <p:cNvCxnSpPr/>
          <p:nvPr userDrawn="1"/>
        </p:nvCxnSpPr>
        <p:spPr>
          <a:xfrm>
            <a:off x="457994" y="1178982"/>
            <a:ext cx="8686006"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4810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4" name="Rectangle 4"/>
          <p:cNvSpPr>
            <a:spLocks noChangeArrowheads="1"/>
          </p:cNvSpPr>
          <p:nvPr userDrawn="1"/>
        </p:nvSpPr>
        <p:spPr bwMode="auto">
          <a:xfrm>
            <a:off x="0" y="0"/>
            <a:ext cx="9144000" cy="6858000"/>
          </a:xfrm>
          <a:prstGeom prst="rect">
            <a:avLst/>
          </a:prstGeom>
          <a:solidFill>
            <a:schemeClr val="accent2">
              <a:lumMod val="50000"/>
            </a:schemeClr>
          </a:solidFill>
          <a:ln w="9525">
            <a:noFill/>
            <a:miter lim="800000"/>
            <a:headEnd/>
            <a:tailEnd/>
          </a:ln>
        </p:spPr>
        <p:txBody>
          <a:bodyPr wrap="none" anchor="ctr"/>
          <a:lstStyle/>
          <a:p>
            <a:pPr eaLnBrk="0" hangingPunct="0">
              <a:lnSpc>
                <a:spcPct val="80000"/>
              </a:lnSpc>
              <a:defRPr/>
            </a:pPr>
            <a:endParaRPr lang="en-US" sz="3200" b="1">
              <a:solidFill>
                <a:srgbClr val="000000"/>
              </a:solidFill>
              <a:ea typeface="+mn-ea"/>
              <a:cs typeface="Arial" pitchFamily="34" charset="0"/>
            </a:endParaRPr>
          </a:p>
        </p:txBody>
      </p:sp>
      <p:sp>
        <p:nvSpPr>
          <p:cNvPr id="5" name="Rectangle 2"/>
          <p:cNvSpPr>
            <a:spLocks noGrp="1" noChangeArrowheads="1"/>
          </p:cNvSpPr>
          <p:nvPr>
            <p:ph type="title"/>
          </p:nvPr>
        </p:nvSpPr>
        <p:spPr>
          <a:xfrm>
            <a:off x="397574" y="58741"/>
            <a:ext cx="8149526" cy="1050925"/>
          </a:xfrm>
          <a:prstGeom prst="rect">
            <a:avLst/>
          </a:prstGeom>
        </p:spPr>
        <p:txBody>
          <a:bodyPr/>
          <a:lstStyle>
            <a:lvl1pPr>
              <a:defRPr>
                <a:solidFill>
                  <a:schemeClr val="accent4"/>
                </a:solidFill>
              </a:defRPr>
            </a:lvl1pPr>
          </a:lstStyle>
          <a:p>
            <a:endParaRPr lang="en-US" dirty="0" smtClean="0"/>
          </a:p>
        </p:txBody>
      </p:sp>
      <p:sp>
        <p:nvSpPr>
          <p:cNvPr id="6" name="Rectangle 3"/>
          <p:cNvSpPr>
            <a:spLocks noGrp="1" noChangeArrowheads="1"/>
          </p:cNvSpPr>
          <p:nvPr>
            <p:ph type="body" idx="1"/>
          </p:nvPr>
        </p:nvSpPr>
        <p:spPr>
          <a:xfrm>
            <a:off x="219075" y="1439862"/>
            <a:ext cx="8464550" cy="3041650"/>
          </a:xfrm>
        </p:spPr>
        <p:txBody>
          <a:bodyPr/>
          <a:lstStyle>
            <a:lvl1pPr>
              <a:spcBef>
                <a:spcPts val="1500"/>
              </a:spcBef>
              <a:buClrTx/>
              <a:buFont typeface="Arial" pitchFamily="34" charset="0"/>
              <a:buChar char="•"/>
              <a:defRPr>
                <a:solidFill>
                  <a:schemeClr val="bg1"/>
                </a:solidFill>
              </a:defRPr>
            </a:lvl1pPr>
          </a:lstStyle>
          <a:p>
            <a:endParaRPr lang="en-US" dirty="0" smtClean="0"/>
          </a:p>
        </p:txBody>
      </p:sp>
      <p:sp>
        <p:nvSpPr>
          <p:cNvPr id="8" name="Footer Placeholder 7"/>
          <p:cNvSpPr>
            <a:spLocks noGrp="1"/>
          </p:cNvSpPr>
          <p:nvPr>
            <p:ph type="ftr" sz="quarter" idx="10"/>
          </p:nvPr>
        </p:nvSpPr>
        <p:spPr>
          <a:xfrm>
            <a:off x="398337" y="6492875"/>
            <a:ext cx="2895600" cy="365125"/>
          </a:xfrm>
          <a:prstGeom prst="rect">
            <a:avLst/>
          </a:prstGeom>
        </p:spPr>
        <p:txBody>
          <a:bodyPr/>
          <a:lstStyle>
            <a:lvl1pPr algn="l">
              <a:defRPr sz="900" b="0">
                <a:solidFill>
                  <a:schemeClr val="bg1"/>
                </a:solidFill>
              </a:defRPr>
            </a:lvl1pPr>
          </a:lstStyle>
          <a:p>
            <a:pPr>
              <a:defRPr/>
            </a:pPr>
            <a:r>
              <a:rPr lang="en-AU" dirty="0">
                <a:solidFill>
                  <a:srgbClr val="FFFFFF"/>
                </a:solidFill>
              </a:rPr>
              <a:t>Copyright © </a:t>
            </a:r>
            <a:r>
              <a:rPr lang="en-AU" dirty="0" smtClean="0">
                <a:solidFill>
                  <a:srgbClr val="FFFFFF"/>
                </a:solidFill>
              </a:rPr>
              <a:t>2013 </a:t>
            </a:r>
            <a:r>
              <a:rPr lang="en-AU" dirty="0">
                <a:solidFill>
                  <a:srgbClr val="FFFFFF"/>
                </a:solidFill>
              </a:rPr>
              <a:t>Accenture. All rights reserved.</a:t>
            </a:r>
          </a:p>
        </p:txBody>
      </p:sp>
      <p:sp>
        <p:nvSpPr>
          <p:cNvPr id="9" name="Slide Number Placeholder 8"/>
          <p:cNvSpPr>
            <a:spLocks noGrp="1"/>
          </p:cNvSpPr>
          <p:nvPr>
            <p:ph type="sldNum" sz="quarter" idx="11"/>
          </p:nvPr>
        </p:nvSpPr>
        <p:spPr>
          <a:xfrm>
            <a:off x="6818313" y="6492875"/>
            <a:ext cx="2133600" cy="365125"/>
          </a:xfrm>
          <a:prstGeom prst="rect">
            <a:avLst/>
          </a:prstGeom>
        </p:spPr>
        <p:txBody>
          <a:bodyPr/>
          <a:lstStyle>
            <a:lvl1pPr>
              <a:defRPr>
                <a:solidFill>
                  <a:schemeClr val="bg1"/>
                </a:solidFill>
              </a:defRPr>
            </a:lvl1pPr>
          </a:lstStyle>
          <a:p>
            <a:pPr>
              <a:defRPr/>
            </a:pPr>
            <a:fld id="{E72259FA-0884-4A9F-83A3-613F7F751583}" type="slidenum">
              <a:rPr lang="en-AU">
                <a:solidFill>
                  <a:srgbClr val="FFFFFF"/>
                </a:solidFill>
              </a:rPr>
              <a:pPr>
                <a:defRPr/>
              </a:pPr>
              <a:t>‹#›</a:t>
            </a:fld>
            <a:endParaRPr lang="en-AU">
              <a:solidFill>
                <a:srgbClr val="FFFFFF"/>
              </a:solidFill>
            </a:endParaRPr>
          </a:p>
        </p:txBody>
      </p:sp>
      <p:cxnSp>
        <p:nvCxnSpPr>
          <p:cNvPr id="7" name="Straight Connector 6"/>
          <p:cNvCxnSpPr/>
          <p:nvPr userDrawn="1"/>
        </p:nvCxnSpPr>
        <p:spPr>
          <a:xfrm>
            <a:off x="457994" y="1178982"/>
            <a:ext cx="8686006"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1782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Copyright © 2013 Accenture. All rights reserved.</a:t>
            </a:r>
            <a:endParaRPr lang="en-AU" dirty="0"/>
          </a:p>
        </p:txBody>
      </p:sp>
      <p:sp>
        <p:nvSpPr>
          <p:cNvPr id="4" name="Slide Number Placeholder 3"/>
          <p:cNvSpPr>
            <a:spLocks noGrp="1"/>
          </p:cNvSpPr>
          <p:nvPr>
            <p:ph type="sldNum" sz="quarter" idx="11"/>
          </p:nvPr>
        </p:nvSpPr>
        <p:spPr/>
        <p:txBody>
          <a:bodyPr/>
          <a:lstStyle/>
          <a:p>
            <a:pPr>
              <a:defRPr/>
            </a:pPr>
            <a:fld id="{8F84147D-5597-4657-B2C4-45EE24B35427}" type="slidenum">
              <a:rPr lang="en-AU" smtClean="0"/>
              <a:pPr>
                <a:defRPr/>
              </a:pPr>
              <a:t>‹#›</a:t>
            </a:fld>
            <a:endParaRPr lang="en-AU"/>
          </a:p>
        </p:txBody>
      </p:sp>
    </p:spTree>
    <p:extLst>
      <p:ext uri="{BB962C8B-B14F-4D97-AF65-F5344CB8AC3E}">
        <p14:creationId xmlns:p14="http://schemas.microsoft.com/office/powerpoint/2010/main" val="153643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7"/>
          <p:cNvSpPr>
            <a:spLocks noChangeArrowheads="1"/>
          </p:cNvSpPr>
          <p:nvPr userDrawn="1"/>
        </p:nvSpPr>
        <p:spPr bwMode="auto">
          <a:xfrm>
            <a:off x="0" y="260350"/>
            <a:ext cx="5940425" cy="1152525"/>
          </a:xfrm>
          <a:prstGeom prst="rect">
            <a:avLst/>
          </a:prstGeom>
          <a:solidFill>
            <a:srgbClr val="ED4F48"/>
          </a:solidFill>
          <a:ln w="9525">
            <a:noFill/>
            <a:miter lim="800000"/>
            <a:headEnd/>
            <a:tailEnd/>
          </a:ln>
          <a:effectLst/>
        </p:spPr>
        <p:txBody>
          <a:bodyPr wrap="none" anchor="ctr">
            <a:prstTxWarp prst="textNoShape">
              <a:avLst/>
            </a:prstTxWarp>
          </a:bodyPr>
          <a:lstStyle/>
          <a:p>
            <a:endParaRPr lang="en-US">
              <a:latin typeface="Verdana"/>
              <a:ea typeface="Verdana"/>
              <a:cs typeface="Verdana"/>
            </a:endParaRPr>
          </a:p>
        </p:txBody>
      </p:sp>
      <p:sp>
        <p:nvSpPr>
          <p:cNvPr id="1026" name="Rectangle 2"/>
          <p:cNvSpPr>
            <a:spLocks noGrp="1" noChangeArrowheads="1"/>
          </p:cNvSpPr>
          <p:nvPr>
            <p:ph type="title"/>
          </p:nvPr>
        </p:nvSpPr>
        <p:spPr bwMode="auto">
          <a:xfrm>
            <a:off x="457200" y="333375"/>
            <a:ext cx="5338763" cy="1079500"/>
          </a:xfrm>
          <a:prstGeom prst="rect">
            <a:avLst/>
          </a:prstGeom>
          <a:noFill/>
          <a:ln w="9525">
            <a:noFill/>
            <a:miter lim="800000"/>
            <a:headEnd/>
            <a:tailEnd/>
          </a:ln>
          <a:effectLst/>
        </p:spPr>
        <p:txBody>
          <a:bodyPr vert="horz" wrap="square" lIns="0" tIns="45720" rIns="0" bIns="45720" numCol="1" anchor="t" anchorCtr="0" compatLnSpc="1">
            <a:prstTxWarp prst="textNoShape">
              <a:avLst/>
            </a:prstTxWarp>
          </a:bodyPr>
          <a:lstStyle/>
          <a:p>
            <a:pPr lvl="0"/>
            <a:r>
              <a:rPr lang="ru-RU"/>
              <a:t>Click to edit Master title style</a:t>
            </a:r>
          </a:p>
        </p:txBody>
      </p:sp>
      <p:sp>
        <p:nvSpPr>
          <p:cNvPr id="1027" name="Rectangle 3"/>
          <p:cNvSpPr>
            <a:spLocks noGrp="1" noChangeArrowheads="1"/>
          </p:cNvSpPr>
          <p:nvPr>
            <p:ph type="body" idx="1"/>
          </p:nvPr>
        </p:nvSpPr>
        <p:spPr bwMode="auto">
          <a:xfrm>
            <a:off x="304800" y="1905000"/>
            <a:ext cx="8382000" cy="42211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a:t>Click to edit Master text styles</a:t>
            </a:r>
          </a:p>
          <a:p>
            <a:pPr lvl="1"/>
            <a:r>
              <a:rPr lang="ru-RU"/>
              <a:t>Second level</a:t>
            </a:r>
          </a:p>
          <a:p>
            <a:pPr lvl="2"/>
            <a:r>
              <a:rPr lang="ru-RU"/>
              <a:t>Third level</a:t>
            </a:r>
          </a:p>
          <a:p>
            <a:pPr lvl="3"/>
            <a:r>
              <a:rPr lang="ru-RU"/>
              <a:t>Fourth level</a:t>
            </a:r>
          </a:p>
          <a:p>
            <a:pPr lvl="4"/>
            <a:r>
              <a:rPr lang="ru-RU"/>
              <a:t>Fifth level</a:t>
            </a:r>
          </a:p>
        </p:txBody>
      </p:sp>
      <p:sp>
        <p:nvSpPr>
          <p:cNvPr id="1030" name="Rectangle 6"/>
          <p:cNvSpPr>
            <a:spLocks noGrp="1" noChangeArrowheads="1"/>
          </p:cNvSpPr>
          <p:nvPr>
            <p:ph type="sldNum" sz="quarter" idx="4"/>
          </p:nvPr>
        </p:nvSpPr>
        <p:spPr bwMode="auto">
          <a:xfrm>
            <a:off x="6553200" y="6381750"/>
            <a:ext cx="2133600" cy="339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Verdana"/>
                <a:ea typeface="Verdana"/>
                <a:cs typeface="Verdana"/>
              </a:defRPr>
            </a:lvl1pPr>
          </a:lstStyle>
          <a:p>
            <a:fld id="{7628BE64-1D80-1044-8F82-99416CD1A366}" type="slidenum">
              <a:rPr lang="ru-RU"/>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rtl="0" fontAlgn="base">
        <a:spcBef>
          <a:spcPct val="0"/>
        </a:spcBef>
        <a:spcAft>
          <a:spcPct val="0"/>
        </a:spcAft>
        <a:defRPr sz="2800" b="1">
          <a:solidFill>
            <a:schemeClr val="bg1"/>
          </a:solidFill>
          <a:latin typeface="+mj-lt"/>
          <a:ea typeface="Verdana"/>
          <a:cs typeface="Verdana"/>
        </a:defRPr>
      </a:lvl1pPr>
      <a:lvl2pPr algn="l" rtl="0" fontAlgn="base">
        <a:spcBef>
          <a:spcPct val="0"/>
        </a:spcBef>
        <a:spcAft>
          <a:spcPct val="0"/>
        </a:spcAft>
        <a:defRPr sz="2800" b="1">
          <a:solidFill>
            <a:schemeClr val="bg1"/>
          </a:solidFill>
          <a:latin typeface="Consolas" charset="0"/>
          <a:ea typeface="Arial" charset="0"/>
          <a:cs typeface="Arial" charset="0"/>
        </a:defRPr>
      </a:lvl2pPr>
      <a:lvl3pPr algn="l" rtl="0" fontAlgn="base">
        <a:spcBef>
          <a:spcPct val="0"/>
        </a:spcBef>
        <a:spcAft>
          <a:spcPct val="0"/>
        </a:spcAft>
        <a:defRPr sz="2800" b="1">
          <a:solidFill>
            <a:schemeClr val="bg1"/>
          </a:solidFill>
          <a:latin typeface="Consolas" charset="0"/>
          <a:ea typeface="Arial" charset="0"/>
          <a:cs typeface="Arial" charset="0"/>
        </a:defRPr>
      </a:lvl3pPr>
      <a:lvl4pPr algn="l" rtl="0" fontAlgn="base">
        <a:spcBef>
          <a:spcPct val="0"/>
        </a:spcBef>
        <a:spcAft>
          <a:spcPct val="0"/>
        </a:spcAft>
        <a:defRPr sz="2800" b="1">
          <a:solidFill>
            <a:schemeClr val="bg1"/>
          </a:solidFill>
          <a:latin typeface="Consolas" charset="0"/>
          <a:ea typeface="Arial" charset="0"/>
          <a:cs typeface="Arial" charset="0"/>
        </a:defRPr>
      </a:lvl4pPr>
      <a:lvl5pPr algn="l" rtl="0" fontAlgn="base">
        <a:spcBef>
          <a:spcPct val="0"/>
        </a:spcBef>
        <a:spcAft>
          <a:spcPct val="0"/>
        </a:spcAft>
        <a:defRPr sz="2800" b="1">
          <a:solidFill>
            <a:schemeClr val="bg1"/>
          </a:solidFill>
          <a:latin typeface="Consolas" charset="0"/>
          <a:ea typeface="Arial" charset="0"/>
          <a:cs typeface="Arial" charset="0"/>
        </a:defRPr>
      </a:lvl5pPr>
      <a:lvl6pPr marL="457200" algn="l" rtl="0" fontAlgn="base">
        <a:spcBef>
          <a:spcPct val="0"/>
        </a:spcBef>
        <a:spcAft>
          <a:spcPct val="0"/>
        </a:spcAft>
        <a:defRPr sz="2800" b="1">
          <a:solidFill>
            <a:schemeClr val="bg1"/>
          </a:solidFill>
          <a:latin typeface="Consolas" charset="0"/>
          <a:ea typeface="Arial" charset="0"/>
          <a:cs typeface="Arial" charset="0"/>
        </a:defRPr>
      </a:lvl6pPr>
      <a:lvl7pPr marL="914400" algn="l" rtl="0" fontAlgn="base">
        <a:spcBef>
          <a:spcPct val="0"/>
        </a:spcBef>
        <a:spcAft>
          <a:spcPct val="0"/>
        </a:spcAft>
        <a:defRPr sz="2800" b="1">
          <a:solidFill>
            <a:schemeClr val="bg1"/>
          </a:solidFill>
          <a:latin typeface="Consolas" charset="0"/>
          <a:ea typeface="Arial" charset="0"/>
          <a:cs typeface="Arial" charset="0"/>
        </a:defRPr>
      </a:lvl7pPr>
      <a:lvl8pPr marL="1371600" algn="l" rtl="0" fontAlgn="base">
        <a:spcBef>
          <a:spcPct val="0"/>
        </a:spcBef>
        <a:spcAft>
          <a:spcPct val="0"/>
        </a:spcAft>
        <a:defRPr sz="2800" b="1">
          <a:solidFill>
            <a:schemeClr val="bg1"/>
          </a:solidFill>
          <a:latin typeface="Consolas" charset="0"/>
          <a:ea typeface="Arial" charset="0"/>
          <a:cs typeface="Arial" charset="0"/>
        </a:defRPr>
      </a:lvl8pPr>
      <a:lvl9pPr marL="1828800" algn="l" rtl="0" fontAlgn="base">
        <a:spcBef>
          <a:spcPct val="0"/>
        </a:spcBef>
        <a:spcAft>
          <a:spcPct val="0"/>
        </a:spcAft>
        <a:defRPr sz="2800" b="1">
          <a:solidFill>
            <a:schemeClr val="bg1"/>
          </a:solidFill>
          <a:latin typeface="Consolas" charset="0"/>
          <a:ea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Verdana"/>
          <a:ea typeface="Verdana"/>
          <a:cs typeface="Verdana"/>
        </a:defRPr>
      </a:lvl1pPr>
      <a:lvl2pPr marL="742950" indent="-285750" algn="l" rtl="0" fontAlgn="base">
        <a:spcBef>
          <a:spcPct val="20000"/>
        </a:spcBef>
        <a:spcAft>
          <a:spcPct val="0"/>
        </a:spcAft>
        <a:buChar char="–"/>
        <a:defRPr sz="2800">
          <a:solidFill>
            <a:schemeClr val="tx1"/>
          </a:solidFill>
          <a:latin typeface="Verdana"/>
          <a:ea typeface="Verdana"/>
          <a:cs typeface="Verdana"/>
        </a:defRPr>
      </a:lvl2pPr>
      <a:lvl3pPr marL="1143000" indent="-228600" algn="l" rtl="0" fontAlgn="base">
        <a:spcBef>
          <a:spcPct val="20000"/>
        </a:spcBef>
        <a:spcAft>
          <a:spcPct val="0"/>
        </a:spcAft>
        <a:buChar char="•"/>
        <a:defRPr sz="2400">
          <a:solidFill>
            <a:schemeClr val="tx1"/>
          </a:solidFill>
          <a:latin typeface="Verdana"/>
          <a:ea typeface="Verdana"/>
          <a:cs typeface="Verdana"/>
        </a:defRPr>
      </a:lvl3pPr>
      <a:lvl4pPr marL="1600200" indent="-228600" algn="l" rtl="0" fontAlgn="base">
        <a:spcBef>
          <a:spcPct val="20000"/>
        </a:spcBef>
        <a:spcAft>
          <a:spcPct val="0"/>
        </a:spcAft>
        <a:buChar char="–"/>
        <a:defRPr sz="2000">
          <a:solidFill>
            <a:schemeClr val="tx1"/>
          </a:solidFill>
          <a:latin typeface="Verdana"/>
          <a:ea typeface="Verdana"/>
          <a:cs typeface="Verdana"/>
        </a:defRPr>
      </a:lvl4pPr>
      <a:lvl5pPr marL="2057400" indent="-228600" algn="l" rtl="0" fontAlgn="base">
        <a:spcBef>
          <a:spcPct val="20000"/>
        </a:spcBef>
        <a:spcAft>
          <a:spcPct val="0"/>
        </a:spcAft>
        <a:buChar char="»"/>
        <a:defRPr sz="2000">
          <a:solidFill>
            <a:schemeClr val="tx1"/>
          </a:solidFill>
          <a:latin typeface="Verdana"/>
          <a:ea typeface="Verdana"/>
          <a:cs typeface="Verdana"/>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5" name="Rectangle 29"/>
          <p:cNvSpPr>
            <a:spLocks noGrp="1" noChangeArrowheads="1"/>
          </p:cNvSpPr>
          <p:nvPr>
            <p:ph type="body" idx="1"/>
          </p:nvPr>
        </p:nvSpPr>
        <p:spPr bwMode="auto">
          <a:xfrm>
            <a:off x="204662" y="1818672"/>
            <a:ext cx="8842375" cy="474345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2" name="Rectangle 65"/>
          <p:cNvSpPr>
            <a:spLocks noGrp="1" noChangeArrowheads="1"/>
          </p:cNvSpPr>
          <p:nvPr>
            <p:ph type="title"/>
          </p:nvPr>
        </p:nvSpPr>
        <p:spPr bwMode="auto">
          <a:xfrm>
            <a:off x="397404" y="0"/>
            <a:ext cx="8459787" cy="1123790"/>
          </a:xfrm>
          <a:prstGeom prst="rect">
            <a:avLst/>
          </a:prstGeom>
          <a:noFill/>
          <a:ln w="12700">
            <a:noFill/>
            <a:miter lim="800000"/>
            <a:headEnd/>
            <a:tailEnd/>
          </a:ln>
        </p:spPr>
        <p:txBody>
          <a:bodyPr vert="horz" wrap="square" lIns="90488" tIns="44450" rIns="90488" bIns="44450" numCol="1" anchor="b" anchorCtr="0" compatLnSpc="1">
            <a:prstTxWarp prst="textNoShape">
              <a:avLst/>
            </a:prstTxWarp>
          </a:bodyPr>
          <a:lstStyle/>
          <a:p>
            <a:pPr lvl="0"/>
            <a:r>
              <a:rPr lang="en-US" dirty="0" smtClean="0"/>
              <a:t>Click to edit Master title style</a:t>
            </a:r>
          </a:p>
        </p:txBody>
      </p:sp>
      <p:sp>
        <p:nvSpPr>
          <p:cNvPr id="14" name="Footer Placeholder 7"/>
          <p:cNvSpPr>
            <a:spLocks noGrp="1"/>
          </p:cNvSpPr>
          <p:nvPr>
            <p:ph type="ftr" sz="quarter" idx="3"/>
          </p:nvPr>
        </p:nvSpPr>
        <p:spPr>
          <a:xfrm>
            <a:off x="398337" y="6492875"/>
            <a:ext cx="2895600" cy="365125"/>
          </a:xfrm>
          <a:prstGeom prst="rect">
            <a:avLst/>
          </a:prstGeom>
        </p:spPr>
        <p:txBody>
          <a:bodyPr vert="horz" lIns="91440" tIns="45720" rIns="91440" bIns="45720" rtlCol="0" anchor="ctr"/>
          <a:lstStyle>
            <a:lvl1pPr algn="l" eaLnBrk="0" hangingPunct="0">
              <a:lnSpc>
                <a:spcPct val="80000"/>
              </a:lnSpc>
              <a:defRPr sz="900" b="0">
                <a:solidFill>
                  <a:srgbClr val="666666"/>
                </a:solidFill>
                <a:latin typeface="Arial" charset="0"/>
                <a:cs typeface="+mn-cs"/>
              </a:defRPr>
            </a:lvl1pPr>
          </a:lstStyle>
          <a:p>
            <a:pPr>
              <a:defRPr/>
            </a:pPr>
            <a:r>
              <a:rPr lang="en-US" dirty="0" smtClean="0">
                <a:ea typeface="+mn-ea"/>
              </a:rPr>
              <a:t>Copyright © 2013 Accenture. All rights reserved.</a:t>
            </a:r>
            <a:endParaRPr lang="en-AU" dirty="0">
              <a:ea typeface="+mn-ea"/>
            </a:endParaRPr>
          </a:p>
        </p:txBody>
      </p:sp>
      <p:sp>
        <p:nvSpPr>
          <p:cNvPr id="15" name="Slide Number Placeholder 8"/>
          <p:cNvSpPr>
            <a:spLocks noGrp="1"/>
          </p:cNvSpPr>
          <p:nvPr>
            <p:ph type="sldNum" sz="quarter" idx="4"/>
          </p:nvPr>
        </p:nvSpPr>
        <p:spPr>
          <a:xfrm>
            <a:off x="6818313" y="6492875"/>
            <a:ext cx="2133600" cy="365125"/>
          </a:xfrm>
          <a:prstGeom prst="rect">
            <a:avLst/>
          </a:prstGeom>
        </p:spPr>
        <p:txBody>
          <a:bodyPr vert="horz" wrap="square" lIns="91440" tIns="45720" rIns="91440" bIns="45720" numCol="1" anchor="ctr" anchorCtr="0" compatLnSpc="1">
            <a:prstTxWarp prst="textNoShape">
              <a:avLst/>
            </a:prstTxWarp>
          </a:bodyPr>
          <a:lstStyle>
            <a:lvl1pPr algn="r" eaLnBrk="0" hangingPunct="0">
              <a:lnSpc>
                <a:spcPct val="80000"/>
              </a:lnSpc>
              <a:defRPr sz="900" b="0">
                <a:solidFill>
                  <a:srgbClr val="666666"/>
                </a:solidFill>
                <a:latin typeface="Arial" charset="0"/>
                <a:cs typeface="+mn-cs"/>
              </a:defRPr>
            </a:lvl1pPr>
          </a:lstStyle>
          <a:p>
            <a:pPr>
              <a:defRPr/>
            </a:pPr>
            <a:fld id="{8F84147D-5597-4657-B2C4-45EE24B35427}" type="slidenum">
              <a:rPr lang="en-AU" smtClean="0">
                <a:ea typeface="+mn-ea"/>
              </a:rPr>
              <a:pPr>
                <a:defRPr/>
              </a:pPr>
              <a:t>‹#›</a:t>
            </a:fld>
            <a:endParaRPr lang="en-AU">
              <a:ea typeface="+mn-ea"/>
            </a:endParaRPr>
          </a:p>
        </p:txBody>
      </p:sp>
      <p:cxnSp>
        <p:nvCxnSpPr>
          <p:cNvPr id="6" name="Straight Connector 5"/>
          <p:cNvCxnSpPr/>
          <p:nvPr userDrawn="1"/>
        </p:nvCxnSpPr>
        <p:spPr>
          <a:xfrm>
            <a:off x="457994" y="1178982"/>
            <a:ext cx="8686006" cy="0"/>
          </a:xfrm>
          <a:prstGeom prst="line">
            <a:avLst/>
          </a:prstGeom>
          <a:ln w="12700">
            <a:solidFill>
              <a:srgbClr val="359B4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738181"/>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dt="0"/>
  <p:txStyles>
    <p:titleStyle>
      <a:lvl1pPr algn="l" rtl="0" eaLnBrk="0" fontAlgn="base" hangingPunct="0">
        <a:spcBef>
          <a:spcPct val="0"/>
        </a:spcBef>
        <a:spcAft>
          <a:spcPct val="0"/>
        </a:spcAft>
        <a:defRPr sz="3200" b="1">
          <a:solidFill>
            <a:srgbClr val="000000"/>
          </a:solidFill>
          <a:latin typeface="+mj-lt"/>
          <a:ea typeface="+mj-ea"/>
          <a:cs typeface="+mj-cs"/>
        </a:defRPr>
      </a:lvl1pPr>
      <a:lvl2pPr algn="l" rtl="0" eaLnBrk="0" fontAlgn="base" hangingPunct="0">
        <a:spcBef>
          <a:spcPct val="0"/>
        </a:spcBef>
        <a:spcAft>
          <a:spcPct val="0"/>
        </a:spcAft>
        <a:defRPr sz="2400" b="1">
          <a:solidFill>
            <a:schemeClr val="accent1"/>
          </a:solidFill>
          <a:latin typeface="Arial" charset="0"/>
        </a:defRPr>
      </a:lvl2pPr>
      <a:lvl3pPr algn="l" rtl="0" eaLnBrk="0" fontAlgn="base" hangingPunct="0">
        <a:spcBef>
          <a:spcPct val="0"/>
        </a:spcBef>
        <a:spcAft>
          <a:spcPct val="0"/>
        </a:spcAft>
        <a:defRPr sz="2400" b="1">
          <a:solidFill>
            <a:schemeClr val="accent1"/>
          </a:solidFill>
          <a:latin typeface="Arial" charset="0"/>
        </a:defRPr>
      </a:lvl3pPr>
      <a:lvl4pPr algn="l" rtl="0" eaLnBrk="0" fontAlgn="base" hangingPunct="0">
        <a:spcBef>
          <a:spcPct val="0"/>
        </a:spcBef>
        <a:spcAft>
          <a:spcPct val="0"/>
        </a:spcAft>
        <a:defRPr sz="2400" b="1">
          <a:solidFill>
            <a:schemeClr val="accent1"/>
          </a:solidFill>
          <a:latin typeface="Arial" charset="0"/>
        </a:defRPr>
      </a:lvl4pPr>
      <a:lvl5pPr algn="l" rtl="0" eaLnBrk="0" fontAlgn="base" hangingPunct="0">
        <a:spcBef>
          <a:spcPct val="0"/>
        </a:spcBef>
        <a:spcAft>
          <a:spcPct val="0"/>
        </a:spcAft>
        <a:defRPr sz="2400" b="1">
          <a:solidFill>
            <a:schemeClr val="accent1"/>
          </a:solidFill>
          <a:latin typeface="Arial" charset="0"/>
        </a:defRPr>
      </a:lvl5pPr>
      <a:lvl6pPr marL="457200" algn="l" rtl="0" eaLnBrk="0" fontAlgn="base" hangingPunct="0">
        <a:spcBef>
          <a:spcPct val="0"/>
        </a:spcBef>
        <a:spcAft>
          <a:spcPct val="0"/>
        </a:spcAft>
        <a:defRPr sz="2600" b="1">
          <a:solidFill>
            <a:schemeClr val="bg1"/>
          </a:solidFill>
          <a:latin typeface="Arial" charset="0"/>
        </a:defRPr>
      </a:lvl6pPr>
      <a:lvl7pPr marL="914400" algn="l" rtl="0" eaLnBrk="0" fontAlgn="base" hangingPunct="0">
        <a:spcBef>
          <a:spcPct val="0"/>
        </a:spcBef>
        <a:spcAft>
          <a:spcPct val="0"/>
        </a:spcAft>
        <a:defRPr sz="2600" b="1">
          <a:solidFill>
            <a:schemeClr val="bg1"/>
          </a:solidFill>
          <a:latin typeface="Arial" charset="0"/>
        </a:defRPr>
      </a:lvl7pPr>
      <a:lvl8pPr marL="1371600" algn="l" rtl="0" eaLnBrk="0" fontAlgn="base" hangingPunct="0">
        <a:spcBef>
          <a:spcPct val="0"/>
        </a:spcBef>
        <a:spcAft>
          <a:spcPct val="0"/>
        </a:spcAft>
        <a:defRPr sz="2600" b="1">
          <a:solidFill>
            <a:schemeClr val="bg1"/>
          </a:solidFill>
          <a:latin typeface="Arial" charset="0"/>
        </a:defRPr>
      </a:lvl8pPr>
      <a:lvl9pPr marL="1828800" algn="l" rtl="0" eaLnBrk="0" fontAlgn="base" hangingPunct="0">
        <a:spcBef>
          <a:spcPct val="0"/>
        </a:spcBef>
        <a:spcAft>
          <a:spcPct val="0"/>
        </a:spcAft>
        <a:defRPr sz="2600" b="1">
          <a:solidFill>
            <a:schemeClr val="bg1"/>
          </a:solidFill>
          <a:latin typeface="Arial" charset="0"/>
        </a:defRPr>
      </a:lvl9pPr>
    </p:titleStyle>
    <p:bodyStyle>
      <a:lvl1pPr marL="182563" indent="-182563" algn="l" rtl="0" eaLnBrk="0" fontAlgn="base" hangingPunct="0">
        <a:spcBef>
          <a:spcPct val="20000"/>
        </a:spcBef>
        <a:spcAft>
          <a:spcPct val="0"/>
        </a:spcAft>
        <a:buClr>
          <a:schemeClr val="tx1"/>
        </a:buClr>
        <a:buChar char="•"/>
        <a:defRPr sz="2000">
          <a:solidFill>
            <a:schemeClr val="tx1"/>
          </a:solidFill>
          <a:latin typeface="+mn-lt"/>
          <a:ea typeface="+mn-ea"/>
          <a:cs typeface="+mn-cs"/>
        </a:defRPr>
      </a:lvl1pPr>
      <a:lvl2pPr marL="404813" indent="-228600" algn="l" rtl="0" eaLnBrk="0" fontAlgn="base" hangingPunct="0">
        <a:spcBef>
          <a:spcPct val="20000"/>
        </a:spcBef>
        <a:spcAft>
          <a:spcPct val="0"/>
        </a:spcAft>
        <a:buClr>
          <a:schemeClr val="tx1"/>
        </a:buClr>
        <a:buChar char="–"/>
        <a:defRPr sz="2000">
          <a:solidFill>
            <a:schemeClr val="tx1"/>
          </a:solidFill>
          <a:latin typeface="+mn-lt"/>
        </a:defRPr>
      </a:lvl2pPr>
      <a:lvl3pPr marL="571500" indent="-166688" algn="l" rtl="0" eaLnBrk="0" fontAlgn="base" hangingPunct="0">
        <a:spcBef>
          <a:spcPct val="20000"/>
        </a:spcBef>
        <a:spcAft>
          <a:spcPct val="0"/>
        </a:spcAft>
        <a:buClr>
          <a:schemeClr val="tx1"/>
        </a:buClr>
        <a:buChar char="•"/>
        <a:defRPr sz="2000">
          <a:solidFill>
            <a:schemeClr val="tx1"/>
          </a:solidFill>
          <a:latin typeface="+mn-lt"/>
        </a:defRPr>
      </a:lvl3pPr>
      <a:lvl4pPr marL="800100" indent="-228600" algn="l" rtl="0" eaLnBrk="0" fontAlgn="base" hangingPunct="0">
        <a:spcBef>
          <a:spcPct val="20000"/>
        </a:spcBef>
        <a:spcAft>
          <a:spcPct val="0"/>
        </a:spcAft>
        <a:buClr>
          <a:schemeClr val="tx1"/>
        </a:buClr>
        <a:buChar char="–"/>
        <a:defRPr sz="2000">
          <a:solidFill>
            <a:schemeClr val="tx1"/>
          </a:solidFill>
          <a:latin typeface="+mn-lt"/>
        </a:defRPr>
      </a:lvl4pPr>
      <a:lvl5pPr marL="976313" indent="-176213" algn="l" rtl="0" eaLnBrk="0" fontAlgn="base" hangingPunct="0">
        <a:spcBef>
          <a:spcPct val="20000"/>
        </a:spcBef>
        <a:spcAft>
          <a:spcPct val="0"/>
        </a:spcAft>
        <a:buClr>
          <a:schemeClr val="tx1"/>
        </a:buClr>
        <a:buChar char="•"/>
        <a:defRPr sz="2000">
          <a:solidFill>
            <a:schemeClr val="tx1"/>
          </a:solidFill>
          <a:latin typeface="+mn-lt"/>
        </a:defRPr>
      </a:lvl5pPr>
      <a:lvl6pPr marL="2055813" indent="-228600" algn="l" rtl="0" eaLnBrk="0" fontAlgn="base" hangingPunct="0">
        <a:spcBef>
          <a:spcPct val="20000"/>
        </a:spcBef>
        <a:spcAft>
          <a:spcPct val="0"/>
        </a:spcAft>
        <a:buClr>
          <a:schemeClr val="tx1"/>
        </a:buClr>
        <a:buChar char="•"/>
        <a:defRPr sz="2000">
          <a:solidFill>
            <a:schemeClr val="tx1"/>
          </a:solidFill>
          <a:latin typeface="+mn-lt"/>
        </a:defRPr>
      </a:lvl6pPr>
      <a:lvl7pPr marL="2513013" indent="-228600" algn="l" rtl="0" eaLnBrk="0" fontAlgn="base" hangingPunct="0">
        <a:spcBef>
          <a:spcPct val="20000"/>
        </a:spcBef>
        <a:spcAft>
          <a:spcPct val="0"/>
        </a:spcAft>
        <a:buClr>
          <a:schemeClr val="tx1"/>
        </a:buClr>
        <a:buChar char="•"/>
        <a:defRPr sz="2000">
          <a:solidFill>
            <a:schemeClr val="tx1"/>
          </a:solidFill>
          <a:latin typeface="+mn-lt"/>
        </a:defRPr>
      </a:lvl7pPr>
      <a:lvl8pPr marL="2970213" indent="-228600" algn="l" rtl="0" eaLnBrk="0" fontAlgn="base" hangingPunct="0">
        <a:spcBef>
          <a:spcPct val="20000"/>
        </a:spcBef>
        <a:spcAft>
          <a:spcPct val="0"/>
        </a:spcAft>
        <a:buClr>
          <a:schemeClr val="tx1"/>
        </a:buClr>
        <a:buChar char="•"/>
        <a:defRPr sz="2000">
          <a:solidFill>
            <a:schemeClr val="tx1"/>
          </a:solidFill>
          <a:latin typeface="+mn-lt"/>
        </a:defRPr>
      </a:lvl8pPr>
      <a:lvl9pPr marL="3427413" indent="-228600" algn="l" rtl="0" eaLnBrk="0" fontAlgn="base" hangingPunct="0">
        <a:spcBef>
          <a:spcPct val="20000"/>
        </a:spcBef>
        <a:spcAft>
          <a:spcPct val="0"/>
        </a:spcAft>
        <a:buClr>
          <a:schemeClr val="tx1"/>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tags" Target="../tags/tag26.xml"/><Relationship Id="rId3" Type="http://schemas.openxmlformats.org/officeDocument/2006/relationships/tags" Target="../tags/tag3.xml"/><Relationship Id="rId21" Type="http://schemas.openxmlformats.org/officeDocument/2006/relationships/tags" Target="../tags/tag21.xml"/><Relationship Id="rId34" Type="http://schemas.openxmlformats.org/officeDocument/2006/relationships/tags" Target="../tags/tag34.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33" Type="http://schemas.openxmlformats.org/officeDocument/2006/relationships/tags" Target="../tags/tag33.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29" Type="http://schemas.openxmlformats.org/officeDocument/2006/relationships/tags" Target="../tags/tag29.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tags" Target="../tags/tag24.xml"/><Relationship Id="rId32" Type="http://schemas.openxmlformats.org/officeDocument/2006/relationships/tags" Target="../tags/tag32.xml"/><Relationship Id="rId37" Type="http://schemas.openxmlformats.org/officeDocument/2006/relationships/slideLayout" Target="../slideLayouts/slideLayout2.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tags" Target="../tags/tag23.xml"/><Relationship Id="rId28" Type="http://schemas.openxmlformats.org/officeDocument/2006/relationships/tags" Target="../tags/tag28.xml"/><Relationship Id="rId36" Type="http://schemas.openxmlformats.org/officeDocument/2006/relationships/tags" Target="../tags/tag36.xml"/><Relationship Id="rId10" Type="http://schemas.openxmlformats.org/officeDocument/2006/relationships/tags" Target="../tags/tag10.xml"/><Relationship Id="rId19" Type="http://schemas.openxmlformats.org/officeDocument/2006/relationships/tags" Target="../tags/tag19.xml"/><Relationship Id="rId31" Type="http://schemas.openxmlformats.org/officeDocument/2006/relationships/tags" Target="../tags/tag31.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tags" Target="../tags/tag27.xml"/><Relationship Id="rId30" Type="http://schemas.openxmlformats.org/officeDocument/2006/relationships/tags" Target="../tags/tag30.xml"/><Relationship Id="rId35" Type="http://schemas.openxmlformats.org/officeDocument/2006/relationships/tags" Target="../tags/tag3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cv.lv" TargetMode="Externa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1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2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image" Target="../media/image2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image" Target="../media/image2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23.png"/></Relationships>
</file>

<file path=ppt/slides/_rels/slide3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2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25.png"/></Relationships>
</file>

<file path=ppt/slides/_rels/slide4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6.jpeg"/><Relationship Id="rId7"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25.png"/><Relationship Id="rId5" Type="http://schemas.openxmlformats.org/officeDocument/2006/relationships/image" Target="../media/image28.png"/><Relationship Id="rId10" Type="http://schemas.openxmlformats.org/officeDocument/2006/relationships/image" Target="../media/image21.png"/><Relationship Id="rId4" Type="http://schemas.openxmlformats.org/officeDocument/2006/relationships/image" Target="../media/image27.png"/><Relationship Id="rId9" Type="http://schemas.openxmlformats.org/officeDocument/2006/relationships/image" Target="../media/image22.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0" name="Rectangle 12"/>
          <p:cNvSpPr>
            <a:spLocks noGrp="1" noChangeArrowheads="1"/>
          </p:cNvSpPr>
          <p:nvPr>
            <p:ph type="ctrTitle"/>
          </p:nvPr>
        </p:nvSpPr>
        <p:spPr>
          <a:xfrm>
            <a:off x="296862" y="5013325"/>
            <a:ext cx="6408738" cy="1008063"/>
          </a:xfrm>
        </p:spPr>
        <p:txBody>
          <a:bodyPr lIns="36000" rIns="36000"/>
          <a:lstStyle/>
          <a:p>
            <a:r>
              <a:rPr lang="lv-LV" dirty="0" smtClean="0"/>
              <a:t>Projekta apraksts un p</a:t>
            </a:r>
            <a:r>
              <a:rPr lang="en-US" dirty="0" err="1" smtClean="0"/>
              <a:t>iedāvājums</a:t>
            </a:r>
            <a:r>
              <a:rPr lang="en-US" dirty="0" smtClean="0"/>
              <a:t> </a:t>
            </a:r>
            <a:r>
              <a:rPr lang="en-US" dirty="0" err="1" smtClean="0"/>
              <a:t>skolām</a:t>
            </a:r>
            <a:r>
              <a:rPr lang="lv-LV" dirty="0" smtClean="0"/>
              <a:t/>
            </a:r>
            <a:br>
              <a:rPr lang="lv-LV" dirty="0" smtClean="0"/>
            </a:br>
            <a:r>
              <a:rPr lang="lv-LV" dirty="0"/>
              <a:t/>
            </a:r>
            <a:br>
              <a:rPr lang="lv-LV" dirty="0"/>
            </a:br>
            <a:r>
              <a:rPr lang="en-US" b="0" dirty="0" smtClean="0"/>
              <a:t>Augusts, </a:t>
            </a:r>
            <a:r>
              <a:rPr lang="en-US" b="0" dirty="0"/>
              <a:t>2013</a:t>
            </a:r>
            <a:endParaRPr lang="ru-RU" b="0" dirty="0"/>
          </a:p>
        </p:txBody>
      </p:sp>
    </p:spTree>
    <p:extLst>
      <p:ext uri="{BB962C8B-B14F-4D97-AF65-F5344CB8AC3E}">
        <p14:creationId xmlns:p14="http://schemas.microsoft.com/office/powerpoint/2010/main" val="12449248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ru-RU"/>
              <a:t>Konteksts</a:t>
            </a:r>
          </a:p>
        </p:txBody>
      </p:sp>
      <p:sp>
        <p:nvSpPr>
          <p:cNvPr id="2" name="Content Placeholder 1"/>
          <p:cNvSpPr>
            <a:spLocks/>
          </p:cNvSpPr>
          <p:nvPr/>
        </p:nvSpPr>
        <p:spPr bwMode="gray">
          <a:xfrm>
            <a:off x="396875" y="1844675"/>
            <a:ext cx="2454275" cy="4416425"/>
          </a:xfrm>
          <a:prstGeom prst="rect">
            <a:avLst/>
          </a:prstGeom>
          <a:noFill/>
          <a:ln w="12700">
            <a:noFill/>
            <a:miter lim="800000"/>
            <a:headEnd/>
            <a:tailEnd/>
          </a:ln>
        </p:spPr>
        <p:txBody>
          <a:bodyPr lIns="0" tIns="44450" rIns="0" bIns="44450">
            <a:prstTxWarp prst="textNoShape">
              <a:avLst/>
            </a:prstTxWarp>
          </a:bodyPr>
          <a:lstStyle/>
          <a:p>
            <a:pPr>
              <a:spcAft>
                <a:spcPts val="600"/>
              </a:spcAft>
            </a:pPr>
            <a:r>
              <a:rPr lang="lv-LV" sz="2000">
                <a:solidFill>
                  <a:srgbClr val="000000"/>
                </a:solidFill>
                <a:latin typeface="Verdana" charset="0"/>
                <a:ea typeface="Verdana"/>
                <a:cs typeface="Verdana"/>
              </a:rPr>
              <a:t>Latvijā pēc dažādiem novērtējumiem ir</a:t>
            </a:r>
          </a:p>
          <a:p>
            <a:pPr>
              <a:lnSpc>
                <a:spcPts val="3900"/>
              </a:lnSpc>
            </a:pPr>
            <a:r>
              <a:rPr lang="lv-LV" sz="4400" b="1">
                <a:solidFill>
                  <a:srgbClr val="ED4F48"/>
                </a:solidFill>
                <a:latin typeface="Consolas" charset="0"/>
                <a:ea typeface="Verdana"/>
                <a:cs typeface="Verdana"/>
              </a:rPr>
              <a:t>10000</a:t>
            </a:r>
          </a:p>
          <a:p>
            <a:pPr>
              <a:spcAft>
                <a:spcPts val="600"/>
              </a:spcAft>
            </a:pPr>
            <a:r>
              <a:rPr lang="lv-LV" sz="2000">
                <a:solidFill>
                  <a:srgbClr val="000000"/>
                </a:solidFill>
                <a:latin typeface="Verdana" charset="0"/>
                <a:ea typeface="Verdana"/>
                <a:cs typeface="Verdana"/>
              </a:rPr>
              <a:t>IT speciālistu uz </a:t>
            </a:r>
            <a:br>
              <a:rPr lang="lv-LV" sz="2000">
                <a:solidFill>
                  <a:srgbClr val="000000"/>
                </a:solidFill>
                <a:latin typeface="Verdana" charset="0"/>
                <a:ea typeface="Verdana"/>
                <a:cs typeface="Verdana"/>
              </a:rPr>
            </a:br>
            <a:r>
              <a:rPr lang="lv-LV" sz="2000">
                <a:solidFill>
                  <a:srgbClr val="000000"/>
                </a:solidFill>
                <a:latin typeface="Verdana" charset="0"/>
                <a:ea typeface="Verdana"/>
                <a:cs typeface="Verdana"/>
              </a:rPr>
              <a:t>2 m iedzīvotāju</a:t>
            </a:r>
          </a:p>
          <a:p>
            <a:pPr>
              <a:spcAft>
                <a:spcPts val="600"/>
              </a:spcAft>
            </a:pPr>
            <a:endParaRPr lang="lv-LV" sz="2000">
              <a:solidFill>
                <a:srgbClr val="000000"/>
              </a:solidFill>
              <a:latin typeface="Verdana" charset="0"/>
              <a:ea typeface="Verdana"/>
              <a:cs typeface="Verdana"/>
            </a:endParaRPr>
          </a:p>
          <a:p>
            <a:pPr>
              <a:spcAft>
                <a:spcPts val="600"/>
              </a:spcAft>
            </a:pPr>
            <a:r>
              <a:rPr lang="lv-LV" sz="2000">
                <a:solidFill>
                  <a:srgbClr val="000000"/>
                </a:solidFill>
                <a:latin typeface="Verdana" charset="0"/>
                <a:ea typeface="Verdana"/>
                <a:cs typeface="Verdana"/>
              </a:rPr>
              <a:t>Somijā uz 5.4 m iedzīvotāju ir</a:t>
            </a:r>
          </a:p>
          <a:p>
            <a:pPr>
              <a:lnSpc>
                <a:spcPts val="3800"/>
              </a:lnSpc>
            </a:pPr>
            <a:r>
              <a:rPr lang="lv-LV" sz="4400" b="1">
                <a:solidFill>
                  <a:srgbClr val="7C7AB9"/>
                </a:solidFill>
                <a:latin typeface="Consolas" charset="0"/>
                <a:ea typeface="Verdana"/>
                <a:cs typeface="Verdana"/>
              </a:rPr>
              <a:t>100000</a:t>
            </a:r>
          </a:p>
          <a:p>
            <a:pPr>
              <a:spcAft>
                <a:spcPts val="600"/>
              </a:spcAft>
            </a:pPr>
            <a:r>
              <a:rPr lang="lv-LV" sz="2000">
                <a:solidFill>
                  <a:srgbClr val="000000"/>
                </a:solidFill>
                <a:latin typeface="Verdana" charset="0"/>
                <a:ea typeface="Verdana"/>
                <a:cs typeface="Verdana"/>
              </a:rPr>
              <a:t>IT speciālistu</a:t>
            </a:r>
          </a:p>
        </p:txBody>
      </p:sp>
      <p:sp>
        <p:nvSpPr>
          <p:cNvPr id="6" name="Content Placeholder 1"/>
          <p:cNvSpPr txBox="1">
            <a:spLocks/>
          </p:cNvSpPr>
          <p:nvPr/>
        </p:nvSpPr>
        <p:spPr bwMode="gray">
          <a:xfrm>
            <a:off x="3357562" y="1844675"/>
            <a:ext cx="2662237" cy="4416425"/>
          </a:xfrm>
          <a:prstGeom prst="rect">
            <a:avLst/>
          </a:prstGeom>
          <a:noFill/>
          <a:ln w="12700">
            <a:noFill/>
            <a:miter lim="800000"/>
            <a:headEnd/>
            <a:tailEnd/>
          </a:ln>
          <a:effectLst/>
        </p:spPr>
        <p:txBody>
          <a:bodyPr lIns="90488" tIns="44450" rIns="90488" bIns="44450">
            <a:prstTxWarp prst="textNoShape">
              <a:avLst/>
            </a:prstTxWarp>
          </a:bodyPr>
          <a:lstStyle/>
          <a:p>
            <a:pPr>
              <a:spcAft>
                <a:spcPts val="600"/>
              </a:spcAft>
            </a:pPr>
            <a:r>
              <a:rPr lang="lv-LV" sz="1600">
                <a:solidFill>
                  <a:srgbClr val="000000"/>
                </a:solidFill>
                <a:latin typeface="Verdana" charset="0"/>
                <a:ea typeface="Verdana"/>
                <a:cs typeface="Verdana"/>
              </a:rPr>
              <a:t>Lielākajās augstskolās </a:t>
            </a:r>
            <a:br>
              <a:rPr lang="lv-LV" sz="1600">
                <a:solidFill>
                  <a:srgbClr val="000000"/>
                </a:solidFill>
                <a:latin typeface="Verdana" charset="0"/>
                <a:ea typeface="Verdana"/>
                <a:cs typeface="Verdana"/>
              </a:rPr>
            </a:br>
            <a:r>
              <a:rPr lang="lv-LV" sz="1600">
                <a:solidFill>
                  <a:srgbClr val="000000"/>
                </a:solidFill>
                <a:latin typeface="Verdana" charset="0"/>
                <a:ea typeface="Verdana"/>
                <a:cs typeface="Verdana"/>
              </a:rPr>
              <a:t>ir minimāls konkurss </a:t>
            </a:r>
            <a:br>
              <a:rPr lang="lv-LV" sz="1600">
                <a:solidFill>
                  <a:srgbClr val="000000"/>
                </a:solidFill>
                <a:latin typeface="Verdana" charset="0"/>
                <a:ea typeface="Verdana"/>
                <a:cs typeface="Verdana"/>
              </a:rPr>
            </a:br>
            <a:r>
              <a:rPr lang="lv-LV" sz="1600">
                <a:solidFill>
                  <a:srgbClr val="000000"/>
                </a:solidFill>
                <a:latin typeface="Verdana" charset="0"/>
                <a:ea typeface="Verdana"/>
                <a:cs typeface="Verdana"/>
              </a:rPr>
              <a:t>un vietas 4 apmācību gados ir</a:t>
            </a:r>
          </a:p>
          <a:p>
            <a:pPr>
              <a:lnSpc>
                <a:spcPts val="3438"/>
              </a:lnSpc>
              <a:spcAft>
                <a:spcPts val="600"/>
              </a:spcAft>
            </a:pPr>
            <a:r>
              <a:rPr lang="lv-LV" sz="3200" b="1">
                <a:solidFill>
                  <a:srgbClr val="14ADB2"/>
                </a:solidFill>
                <a:latin typeface="Consolas" charset="0"/>
                <a:ea typeface="Verdana"/>
                <a:cs typeface="Verdana"/>
              </a:rPr>
              <a:t>aizpildītas uz pusi</a:t>
            </a:r>
          </a:p>
          <a:p>
            <a:pPr>
              <a:spcAft>
                <a:spcPts val="600"/>
              </a:spcAft>
            </a:pPr>
            <a:endParaRPr lang="lv-LV" sz="3200" b="1">
              <a:solidFill>
                <a:srgbClr val="000000"/>
              </a:solidFill>
              <a:latin typeface="Verdana" charset="0"/>
              <a:ea typeface="Verdana"/>
              <a:cs typeface="Verdana"/>
            </a:endParaRPr>
          </a:p>
          <a:p>
            <a:pPr>
              <a:spcAft>
                <a:spcPts val="600"/>
              </a:spcAft>
            </a:pPr>
            <a:r>
              <a:rPr lang="lv-LV" sz="4000" b="1">
                <a:solidFill>
                  <a:srgbClr val="98A824"/>
                </a:solidFill>
                <a:latin typeface="Consolas" charset="0"/>
                <a:ea typeface="Verdana"/>
                <a:cs typeface="Verdana"/>
              </a:rPr>
              <a:t>No 350</a:t>
            </a:r>
            <a:r>
              <a:rPr lang="lv-LV" sz="4000">
                <a:solidFill>
                  <a:srgbClr val="98A824"/>
                </a:solidFill>
                <a:latin typeface="Verdana" charset="0"/>
                <a:ea typeface="Verdana"/>
                <a:cs typeface="Verdana"/>
              </a:rPr>
              <a:t> </a:t>
            </a:r>
            <a:r>
              <a:rPr lang="lv-LV" sz="1600">
                <a:solidFill>
                  <a:srgbClr val="000000"/>
                </a:solidFill>
                <a:latin typeface="Verdana" charset="0"/>
                <a:ea typeface="Verdana"/>
                <a:cs typeface="Verdana"/>
              </a:rPr>
              <a:t>vidusskolām </a:t>
            </a:r>
            <a:br>
              <a:rPr lang="lv-LV" sz="1600">
                <a:solidFill>
                  <a:srgbClr val="000000"/>
                </a:solidFill>
                <a:latin typeface="Verdana" charset="0"/>
                <a:ea typeface="Verdana"/>
                <a:cs typeface="Verdana"/>
              </a:rPr>
            </a:br>
            <a:r>
              <a:rPr lang="lv-LV" sz="1600">
                <a:solidFill>
                  <a:srgbClr val="000000"/>
                </a:solidFill>
                <a:latin typeface="Verdana" charset="0"/>
                <a:ea typeface="Verdana"/>
                <a:cs typeface="Verdana"/>
              </a:rPr>
              <a:t>programmēšanu </a:t>
            </a:r>
            <a:br>
              <a:rPr lang="lv-LV" sz="1600">
                <a:solidFill>
                  <a:srgbClr val="000000"/>
                </a:solidFill>
                <a:latin typeface="Verdana" charset="0"/>
                <a:ea typeface="Verdana"/>
                <a:cs typeface="Verdana"/>
              </a:rPr>
            </a:br>
            <a:r>
              <a:rPr lang="lv-LV" sz="1600">
                <a:solidFill>
                  <a:srgbClr val="000000"/>
                </a:solidFill>
                <a:latin typeface="Verdana" charset="0"/>
                <a:ea typeface="Verdana"/>
                <a:cs typeface="Verdana"/>
              </a:rPr>
              <a:t>māca maksimāli 30</a:t>
            </a:r>
          </a:p>
        </p:txBody>
      </p:sp>
      <p:sp>
        <p:nvSpPr>
          <p:cNvPr id="7" name="Content Placeholder 1"/>
          <p:cNvSpPr txBox="1">
            <a:spLocks/>
          </p:cNvSpPr>
          <p:nvPr/>
        </p:nvSpPr>
        <p:spPr bwMode="gray">
          <a:xfrm>
            <a:off x="6508750" y="1844675"/>
            <a:ext cx="2268538" cy="4416425"/>
          </a:xfrm>
          <a:prstGeom prst="rect">
            <a:avLst/>
          </a:prstGeom>
          <a:noFill/>
          <a:ln w="12700">
            <a:noFill/>
            <a:miter lim="800000"/>
            <a:headEnd/>
            <a:tailEnd/>
          </a:ln>
          <a:effectLst/>
        </p:spPr>
        <p:txBody>
          <a:bodyPr lIns="90488" tIns="44450" rIns="90488" bIns="44450">
            <a:prstTxWarp prst="textNoShape">
              <a:avLst/>
            </a:prstTxWarp>
          </a:bodyPr>
          <a:lstStyle/>
          <a:p>
            <a:pPr>
              <a:spcAft>
                <a:spcPts val="600"/>
              </a:spcAft>
            </a:pPr>
            <a:r>
              <a:rPr lang="lv-LV" sz="1400">
                <a:solidFill>
                  <a:srgbClr val="000000"/>
                </a:solidFill>
                <a:latin typeface="Verdana" charset="0"/>
                <a:ea typeface="Verdana"/>
                <a:cs typeface="Verdana"/>
              </a:rPr>
              <a:t>Vidējais IT industrijas atalgojums ir 3-4 reizes lielāks par Latvijas atalgojumu, </a:t>
            </a:r>
            <a:br>
              <a:rPr lang="lv-LV" sz="1400">
                <a:solidFill>
                  <a:srgbClr val="000000"/>
                </a:solidFill>
                <a:latin typeface="Verdana" charset="0"/>
                <a:ea typeface="Verdana"/>
                <a:cs typeface="Verdana"/>
              </a:rPr>
            </a:br>
            <a:r>
              <a:rPr lang="lv-LV" sz="1400">
                <a:solidFill>
                  <a:srgbClr val="000000"/>
                </a:solidFill>
                <a:latin typeface="Verdana" charset="0"/>
                <a:ea typeface="Verdana"/>
                <a:cs typeface="Verdana"/>
              </a:rPr>
              <a:t>10 gados tas izaug</a:t>
            </a:r>
          </a:p>
          <a:p>
            <a:pPr>
              <a:lnSpc>
                <a:spcPts val="3338"/>
              </a:lnSpc>
              <a:spcAft>
                <a:spcPts val="600"/>
              </a:spcAft>
            </a:pPr>
            <a:r>
              <a:rPr lang="lv-LV" sz="3200" b="1">
                <a:solidFill>
                  <a:srgbClr val="778888"/>
                </a:solidFill>
                <a:latin typeface="Consolas" charset="0"/>
                <a:ea typeface="Verdana"/>
                <a:cs typeface="Verdana"/>
              </a:rPr>
              <a:t>no 300 līdz 1800 </a:t>
            </a:r>
          </a:p>
          <a:p>
            <a:pPr>
              <a:spcAft>
                <a:spcPts val="600"/>
              </a:spcAft>
            </a:pPr>
            <a:endParaRPr lang="lv-LV" sz="1600" b="1">
              <a:solidFill>
                <a:srgbClr val="000000"/>
              </a:solidFill>
              <a:latin typeface="Consolas" charset="0"/>
              <a:ea typeface="Verdana"/>
              <a:cs typeface="Verdana"/>
            </a:endParaRPr>
          </a:p>
          <a:p>
            <a:pPr>
              <a:spcBef>
                <a:spcPts val="2200"/>
              </a:spcBef>
              <a:spcAft>
                <a:spcPts val="600"/>
              </a:spcAft>
            </a:pPr>
            <a:r>
              <a:rPr lang="lv-LV" sz="1600">
                <a:solidFill>
                  <a:srgbClr val="000000"/>
                </a:solidFill>
                <a:latin typeface="Verdana" charset="0"/>
                <a:ea typeface="Verdana"/>
                <a:cs typeface="Verdana"/>
              </a:rPr>
              <a:t>Ar IT saistīto jauno biznesu uzsākšana vidēji prasa mazākus kapitāla ieguldījumus</a:t>
            </a:r>
          </a:p>
        </p:txBody>
      </p:sp>
    </p:spTree>
    <p:extLst>
      <p:ext uri="{BB962C8B-B14F-4D97-AF65-F5344CB8AC3E}">
        <p14:creationId xmlns:p14="http://schemas.microsoft.com/office/powerpoint/2010/main" val="24251794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lv-LV"/>
              <a:t>Secinājumi</a:t>
            </a:r>
            <a:endParaRPr lang="ru-RU"/>
          </a:p>
        </p:txBody>
      </p:sp>
      <p:sp>
        <p:nvSpPr>
          <p:cNvPr id="9" name="Content Placeholder 8"/>
          <p:cNvSpPr>
            <a:spLocks/>
          </p:cNvSpPr>
          <p:nvPr/>
        </p:nvSpPr>
        <p:spPr bwMode="gray">
          <a:xfrm>
            <a:off x="396875" y="1844675"/>
            <a:ext cx="3719513" cy="4721225"/>
          </a:xfrm>
          <a:prstGeom prst="rect">
            <a:avLst/>
          </a:prstGeom>
          <a:noFill/>
          <a:ln w="12700">
            <a:noFill/>
            <a:miter lim="800000"/>
            <a:headEnd/>
            <a:tailEnd/>
          </a:ln>
        </p:spPr>
        <p:txBody>
          <a:bodyPr lIns="0" tIns="44450" rIns="0" bIns="44450">
            <a:prstTxWarp prst="textNoShape">
              <a:avLst/>
            </a:prstTxWarp>
          </a:bodyPr>
          <a:lstStyle/>
          <a:p>
            <a:pPr>
              <a:spcAft>
                <a:spcPts val="600"/>
              </a:spcAft>
            </a:pPr>
            <a:r>
              <a:rPr lang="lv-LV" sz="2800" b="1">
                <a:solidFill>
                  <a:srgbClr val="000000"/>
                </a:solidFill>
                <a:latin typeface="Consolas" charset="0"/>
                <a:ea typeface="Verdana"/>
                <a:cs typeface="Verdana"/>
              </a:rPr>
              <a:t>Latvijai ir liels neizmantots potenciāls</a:t>
            </a:r>
            <a:r>
              <a:rPr lang="lv-LV" sz="2800">
                <a:solidFill>
                  <a:srgbClr val="000000"/>
                </a:solidFill>
                <a:latin typeface="Arial Black" charset="0"/>
                <a:ea typeface="Verdana"/>
                <a:cs typeface="Verdana"/>
              </a:rPr>
              <a:t> </a:t>
            </a:r>
          </a:p>
          <a:p>
            <a:pPr marL="180000" indent="-180000">
              <a:spcBef>
                <a:spcPts val="600"/>
              </a:spcBef>
              <a:spcAft>
                <a:spcPts val="1200"/>
              </a:spcAft>
              <a:buFont typeface="Arial"/>
              <a:buChar char="•"/>
            </a:pPr>
            <a:r>
              <a:rPr lang="lv-LV" sz="1600">
                <a:solidFill>
                  <a:srgbClr val="000000"/>
                </a:solidFill>
                <a:latin typeface="Verdana" charset="0"/>
                <a:ea typeface="Verdana"/>
                <a:cs typeface="Verdana"/>
              </a:rPr>
              <a:t>Palielināt IT eksportu apjomus</a:t>
            </a:r>
          </a:p>
          <a:p>
            <a:pPr marL="180000" indent="-180000">
              <a:spcBef>
                <a:spcPts val="600"/>
              </a:spcBef>
              <a:spcAft>
                <a:spcPts val="1200"/>
              </a:spcAft>
              <a:buFont typeface="Arial"/>
              <a:buChar char="•"/>
            </a:pPr>
            <a:r>
              <a:rPr lang="lv-LV" sz="1600">
                <a:solidFill>
                  <a:srgbClr val="000000"/>
                </a:solidFill>
                <a:latin typeface="Verdana" charset="0"/>
                <a:ea typeface="Verdana"/>
                <a:cs typeface="Verdana"/>
              </a:rPr>
              <a:t>Palielināt nodokļu iekasēšanu</a:t>
            </a:r>
          </a:p>
          <a:p>
            <a:pPr marL="180000" indent="-180000">
              <a:spcBef>
                <a:spcPts val="600"/>
              </a:spcBef>
              <a:spcAft>
                <a:spcPts val="1200"/>
              </a:spcAft>
              <a:buFont typeface="Arial"/>
              <a:buChar char="•"/>
            </a:pPr>
            <a:r>
              <a:rPr lang="lv-LV" sz="1600">
                <a:solidFill>
                  <a:srgbClr val="000000"/>
                </a:solidFill>
                <a:latin typeface="Verdana" charset="0"/>
                <a:ea typeface="Verdana"/>
                <a:cs typeface="Verdana"/>
              </a:rPr>
              <a:t>Samazināt emigrāciju, nodrošinot ar kvalitatīvām darba vietām</a:t>
            </a:r>
          </a:p>
        </p:txBody>
      </p:sp>
      <p:sp>
        <p:nvSpPr>
          <p:cNvPr id="13317" name="Content Placeholder 9"/>
          <p:cNvSpPr>
            <a:spLocks/>
          </p:cNvSpPr>
          <p:nvPr/>
        </p:nvSpPr>
        <p:spPr bwMode="gray">
          <a:xfrm>
            <a:off x="5038725" y="1844675"/>
            <a:ext cx="3800475" cy="4464050"/>
          </a:xfrm>
          <a:prstGeom prst="rect">
            <a:avLst/>
          </a:prstGeom>
          <a:noFill/>
          <a:ln w="12700">
            <a:noFill/>
            <a:miter lim="800000"/>
            <a:headEnd/>
            <a:tailEnd/>
          </a:ln>
        </p:spPr>
        <p:txBody>
          <a:bodyPr lIns="0" tIns="44450" rIns="0" bIns="44450">
            <a:prstTxWarp prst="textNoShape">
              <a:avLst/>
            </a:prstTxWarp>
          </a:bodyPr>
          <a:lstStyle/>
          <a:p>
            <a:pPr>
              <a:spcAft>
                <a:spcPts val="600"/>
              </a:spcAft>
            </a:pPr>
            <a:r>
              <a:rPr lang="lv-LV" sz="2800" b="1" dirty="0">
                <a:solidFill>
                  <a:srgbClr val="000000"/>
                </a:solidFill>
                <a:latin typeface="Consolas" charset="0"/>
                <a:ea typeface="Verdana"/>
                <a:cs typeface="Verdana"/>
              </a:rPr>
              <a:t>Patlaban lielākais bremzējošais faktors ir speciālistu trūkums</a:t>
            </a:r>
          </a:p>
          <a:p>
            <a:pPr>
              <a:spcBef>
                <a:spcPts val="600"/>
              </a:spcBef>
              <a:spcAft>
                <a:spcPts val="600"/>
              </a:spcAft>
            </a:pPr>
            <a:r>
              <a:rPr lang="lv-LV" sz="1600" dirty="0">
                <a:solidFill>
                  <a:srgbClr val="000000"/>
                </a:solidFill>
                <a:latin typeface="Verdana" charset="0"/>
                <a:ea typeface="Verdana"/>
                <a:cs typeface="Verdana"/>
              </a:rPr>
              <a:t>Statistika rāda, ka ir jāpalielina to </a:t>
            </a:r>
            <a:r>
              <a:rPr lang="lv-LV" sz="1600" dirty="0" smtClean="0">
                <a:solidFill>
                  <a:srgbClr val="000000"/>
                </a:solidFill>
                <a:latin typeface="Verdana" charset="0"/>
                <a:ea typeface="Verdana"/>
                <a:cs typeface="Verdana"/>
              </a:rPr>
              <a:t>skolēnu skaits</a:t>
            </a:r>
            <a:r>
              <a:rPr lang="lv-LV" sz="1600" dirty="0">
                <a:solidFill>
                  <a:srgbClr val="000000"/>
                </a:solidFill>
                <a:latin typeface="Verdana" charset="0"/>
                <a:ea typeface="Verdana"/>
                <a:cs typeface="Verdana"/>
              </a:rPr>
              <a:t>, kuri programmēšanu izvēlās par savu nākotnes profesiju.</a:t>
            </a:r>
          </a:p>
        </p:txBody>
      </p:sp>
    </p:spTree>
    <p:extLst>
      <p:ext uri="{BB962C8B-B14F-4D97-AF65-F5344CB8AC3E}">
        <p14:creationId xmlns:p14="http://schemas.microsoft.com/office/powerpoint/2010/main" val="2265090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333375"/>
            <a:ext cx="5338763" cy="1079500"/>
          </a:xfrm>
        </p:spPr>
        <p:txBody>
          <a:bodyPr/>
          <a:lstStyle/>
          <a:p>
            <a:r>
              <a:rPr lang="ru-RU"/>
              <a:t>Par projektu Start(IT)</a:t>
            </a:r>
          </a:p>
        </p:txBody>
      </p:sp>
      <p:sp>
        <p:nvSpPr>
          <p:cNvPr id="2" name="Content Placeholder 1"/>
          <p:cNvSpPr>
            <a:spLocks/>
          </p:cNvSpPr>
          <p:nvPr/>
        </p:nvSpPr>
        <p:spPr bwMode="gray">
          <a:xfrm>
            <a:off x="396875" y="1844675"/>
            <a:ext cx="3743325" cy="4679950"/>
          </a:xfrm>
          <a:prstGeom prst="rect">
            <a:avLst/>
          </a:prstGeom>
          <a:noFill/>
          <a:ln w="12700">
            <a:noFill/>
            <a:miter lim="800000"/>
            <a:headEnd/>
            <a:tailEnd/>
          </a:ln>
        </p:spPr>
        <p:txBody>
          <a:bodyPr lIns="0" tIns="44450" rIns="0" bIns="44450">
            <a:prstTxWarp prst="textNoShape">
              <a:avLst/>
            </a:prstTxWarp>
          </a:bodyPr>
          <a:lstStyle/>
          <a:p>
            <a:pPr>
              <a:spcAft>
                <a:spcPts val="1200"/>
              </a:spcAft>
            </a:pPr>
            <a:r>
              <a:rPr lang="lv-LV" sz="2000" b="1">
                <a:solidFill>
                  <a:srgbClr val="000000"/>
                </a:solidFill>
                <a:latin typeface="Consolas" charset="0"/>
                <a:ea typeface="Verdana"/>
                <a:cs typeface="Verdana"/>
              </a:rPr>
              <a:t>Kāpēc šāds projekts ir nepieciešams?</a:t>
            </a:r>
          </a:p>
          <a:p>
            <a:pPr>
              <a:spcAft>
                <a:spcPts val="600"/>
              </a:spcAft>
            </a:pPr>
            <a:r>
              <a:rPr lang="lv-LV" sz="1600">
                <a:solidFill>
                  <a:srgbClr val="000000"/>
                </a:solidFill>
                <a:latin typeface="Verdana" charset="0"/>
                <a:ea typeface="Verdana"/>
                <a:cs typeface="Verdana"/>
              </a:rPr>
              <a:t>Pieprasījums pēc IT speciālistiem pieaug ne tikai Latvijā, bet arī citviet Eiropā. Lai palielinātu IT speciālistu skaitu Latvijā, jau skolas laikā jāsniedz padziļinātas zināšanas informātikas priekšmetā, jāmaina priekšstati par programmēšanu, veicinot interesi izvēlēties IT nozari studijām un nākotnes profesijai. Šobrīd programmēšanas priekšmets nav pieejams visiem vidusskolu skolēniem, tāpēc ar projektu «Start(IT)» aicināsim skolotājus piedāvāt fakultatīvās nodarbības programmēšanā saviem skolēniem.</a:t>
            </a:r>
          </a:p>
        </p:txBody>
      </p:sp>
      <p:sp>
        <p:nvSpPr>
          <p:cNvPr id="3" name="Content Placeholder 1"/>
          <p:cNvSpPr>
            <a:spLocks/>
          </p:cNvSpPr>
          <p:nvPr/>
        </p:nvSpPr>
        <p:spPr bwMode="gray">
          <a:xfrm>
            <a:off x="4789488" y="1844675"/>
            <a:ext cx="3743325" cy="4679950"/>
          </a:xfrm>
          <a:prstGeom prst="rect">
            <a:avLst/>
          </a:prstGeom>
          <a:noFill/>
          <a:ln w="12700">
            <a:noFill/>
            <a:miter lim="800000"/>
            <a:headEnd/>
            <a:tailEnd/>
          </a:ln>
        </p:spPr>
        <p:txBody>
          <a:bodyPr lIns="0" tIns="44450" rIns="0" bIns="44450">
            <a:prstTxWarp prst="textNoShape">
              <a:avLst/>
            </a:prstTxWarp>
          </a:bodyPr>
          <a:lstStyle/>
          <a:p>
            <a:pPr>
              <a:spcBef>
                <a:spcPts val="600"/>
              </a:spcBef>
              <a:spcAft>
                <a:spcPts val="1200"/>
              </a:spcAft>
            </a:pPr>
            <a:r>
              <a:rPr lang="lv-LV" sz="2000" b="1">
                <a:solidFill>
                  <a:srgbClr val="000000"/>
                </a:solidFill>
                <a:latin typeface="Consolas" charset="0"/>
                <a:ea typeface="Verdana"/>
                <a:cs typeface="Verdana"/>
              </a:rPr>
              <a:t>Projekta mērķi</a:t>
            </a:r>
          </a:p>
          <a:p>
            <a:pPr marL="180000" indent="-180000">
              <a:spcBef>
                <a:spcPts val="600"/>
              </a:spcBef>
              <a:spcAft>
                <a:spcPts val="1200"/>
              </a:spcAft>
              <a:buFont typeface="Arial"/>
              <a:buChar char="•"/>
            </a:pPr>
            <a:r>
              <a:rPr lang="lv-LV" sz="1600">
                <a:solidFill>
                  <a:srgbClr val="000000"/>
                </a:solidFill>
                <a:latin typeface="Verdana" charset="0"/>
                <a:ea typeface="Verdana"/>
                <a:cs typeface="Verdana"/>
              </a:rPr>
              <a:t>Palielināt to skolēnu skaitu, kas informātikas priekšmetu apgūst padziļināti;</a:t>
            </a:r>
          </a:p>
          <a:p>
            <a:pPr marL="180000" indent="-180000">
              <a:spcBef>
                <a:spcPts val="600"/>
              </a:spcBef>
              <a:spcAft>
                <a:spcPts val="1200"/>
              </a:spcAft>
              <a:buFont typeface="Arial"/>
              <a:buChar char="•"/>
            </a:pPr>
            <a:r>
              <a:rPr lang="lv-LV" sz="1600">
                <a:solidFill>
                  <a:srgbClr val="000000"/>
                </a:solidFill>
                <a:latin typeface="Verdana" charset="0"/>
                <a:ea typeface="Verdana"/>
                <a:cs typeface="Verdana"/>
              </a:rPr>
              <a:t>Dubultot IT studentu skaitu Latvijas 10 lielākajās augstskolās </a:t>
            </a:r>
            <a:br>
              <a:rPr lang="lv-LV" sz="1600">
                <a:solidFill>
                  <a:srgbClr val="000000"/>
                </a:solidFill>
                <a:latin typeface="Verdana" charset="0"/>
                <a:ea typeface="Verdana"/>
                <a:cs typeface="Verdana"/>
              </a:rPr>
            </a:br>
            <a:r>
              <a:rPr lang="lv-LV" sz="1600">
                <a:solidFill>
                  <a:srgbClr val="000000"/>
                </a:solidFill>
                <a:latin typeface="Verdana" charset="0"/>
                <a:ea typeface="Verdana"/>
                <a:cs typeface="Verdana"/>
              </a:rPr>
              <a:t>3-5 gadu laikā.</a:t>
            </a:r>
          </a:p>
        </p:txBody>
      </p:sp>
    </p:spTree>
    <p:extLst>
      <p:ext uri="{BB962C8B-B14F-4D97-AF65-F5344CB8AC3E}">
        <p14:creationId xmlns:p14="http://schemas.microsoft.com/office/powerpoint/2010/main" val="12346474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333375"/>
            <a:ext cx="5338763" cy="1079500"/>
          </a:xfrm>
        </p:spPr>
        <p:txBody>
          <a:bodyPr/>
          <a:lstStyle/>
          <a:p>
            <a:r>
              <a:rPr lang="ru-RU"/>
              <a:t>Start(IT)</a:t>
            </a:r>
            <a:r>
              <a:rPr lang="en-US"/>
              <a:t> p</a:t>
            </a:r>
            <a:r>
              <a:rPr lang="ru-RU"/>
              <a:t>rogramma</a:t>
            </a:r>
          </a:p>
        </p:txBody>
      </p:sp>
      <p:sp>
        <p:nvSpPr>
          <p:cNvPr id="18" name="TextBox 17"/>
          <p:cNvSpPr txBox="1"/>
          <p:nvPr/>
        </p:nvSpPr>
        <p:spPr>
          <a:xfrm>
            <a:off x="393700" y="3530600"/>
            <a:ext cx="3271838" cy="898525"/>
          </a:xfrm>
          <a:prstGeom prst="rect">
            <a:avLst/>
          </a:prstGeom>
          <a:solidFill>
            <a:schemeClr val="accent3"/>
          </a:solidFill>
          <a:ln>
            <a:noFill/>
          </a:ln>
        </p:spPr>
        <p:txBody>
          <a:bodyPr>
            <a:prstTxWarp prst="textNoShape">
              <a:avLst/>
            </a:prstTxWarp>
          </a:bodyPr>
          <a:lstStyle/>
          <a:p>
            <a:pPr eaLnBrk="0" hangingPunct="0"/>
            <a:r>
              <a:rPr lang="lv-LV" sz="2000" b="1">
                <a:solidFill>
                  <a:srgbClr val="000000"/>
                </a:solidFill>
                <a:latin typeface="Consolas" charset="0"/>
                <a:ea typeface="Verdana"/>
                <a:cs typeface="Verdana"/>
              </a:rPr>
              <a:t>Bezmaksas elektroniskie kursi</a:t>
            </a:r>
            <a:endParaRPr lang="en-US" sz="2000" b="1">
              <a:solidFill>
                <a:srgbClr val="000000"/>
              </a:solidFill>
              <a:latin typeface="Consolas" charset="0"/>
              <a:ea typeface="Verdana"/>
              <a:cs typeface="Verdana"/>
            </a:endParaRPr>
          </a:p>
        </p:txBody>
      </p:sp>
      <p:sp>
        <p:nvSpPr>
          <p:cNvPr id="19" name="TextBox 18"/>
          <p:cNvSpPr txBox="1"/>
          <p:nvPr/>
        </p:nvSpPr>
        <p:spPr>
          <a:xfrm>
            <a:off x="396875" y="4976813"/>
            <a:ext cx="3271838" cy="900112"/>
          </a:xfrm>
          <a:prstGeom prst="rect">
            <a:avLst/>
          </a:prstGeom>
          <a:solidFill>
            <a:schemeClr val="accent4"/>
          </a:solidFill>
          <a:ln>
            <a:noFill/>
          </a:ln>
        </p:spPr>
        <p:txBody>
          <a:bodyPr>
            <a:prstTxWarp prst="textNoShape">
              <a:avLst/>
            </a:prstTxWarp>
          </a:bodyPr>
          <a:lstStyle/>
          <a:p>
            <a:pPr eaLnBrk="0" hangingPunct="0"/>
            <a:r>
              <a:rPr lang="lv-LV" sz="2000" b="1">
                <a:solidFill>
                  <a:srgbClr val="000000"/>
                </a:solidFill>
                <a:latin typeface="Consolas" charset="0"/>
                <a:ea typeface="Verdana"/>
                <a:cs typeface="Verdana"/>
              </a:rPr>
              <a:t>Fakultatīvo </a:t>
            </a:r>
            <a:r>
              <a:rPr lang="ru-RU" sz="2000" b="1">
                <a:solidFill>
                  <a:srgbClr val="000000"/>
                </a:solidFill>
                <a:latin typeface="Consolas" charset="0"/>
                <a:ea typeface="Verdana"/>
                <a:cs typeface="Verdana"/>
              </a:rPr>
              <a:t/>
            </a:r>
            <a:br>
              <a:rPr lang="ru-RU" sz="2000" b="1">
                <a:solidFill>
                  <a:srgbClr val="000000"/>
                </a:solidFill>
                <a:latin typeface="Consolas" charset="0"/>
                <a:ea typeface="Verdana"/>
                <a:cs typeface="Verdana"/>
              </a:rPr>
            </a:br>
            <a:r>
              <a:rPr lang="lv-LV" sz="2000" b="1">
                <a:solidFill>
                  <a:srgbClr val="000000"/>
                </a:solidFill>
                <a:latin typeface="Consolas" charset="0"/>
                <a:ea typeface="Verdana"/>
                <a:cs typeface="Verdana"/>
              </a:rPr>
              <a:t>skolu tīkls</a:t>
            </a:r>
            <a:endParaRPr lang="en-US" sz="2000" b="1">
              <a:solidFill>
                <a:srgbClr val="000000"/>
              </a:solidFill>
              <a:latin typeface="Consolas" charset="0"/>
              <a:ea typeface="Verdana"/>
              <a:cs typeface="Verdana"/>
            </a:endParaRPr>
          </a:p>
        </p:txBody>
      </p:sp>
      <p:sp>
        <p:nvSpPr>
          <p:cNvPr id="20" name="TextBox 19"/>
          <p:cNvSpPr txBox="1"/>
          <p:nvPr/>
        </p:nvSpPr>
        <p:spPr>
          <a:xfrm>
            <a:off x="4621213" y="3552825"/>
            <a:ext cx="3271837" cy="900113"/>
          </a:xfrm>
          <a:prstGeom prst="rect">
            <a:avLst/>
          </a:prstGeom>
          <a:solidFill>
            <a:schemeClr val="accent6"/>
          </a:solidFill>
          <a:ln>
            <a:noFill/>
          </a:ln>
        </p:spPr>
        <p:txBody>
          <a:bodyPr>
            <a:prstTxWarp prst="textNoShape">
              <a:avLst/>
            </a:prstTxWarp>
          </a:bodyPr>
          <a:lstStyle/>
          <a:p>
            <a:pPr eaLnBrk="0" hangingPunct="0"/>
            <a:r>
              <a:rPr lang="lv-LV" sz="2000" b="1">
                <a:solidFill>
                  <a:srgbClr val="000000"/>
                </a:solidFill>
                <a:latin typeface="Consolas" charset="0"/>
                <a:ea typeface="Verdana"/>
                <a:cs typeface="Verdana"/>
              </a:rPr>
              <a:t>IT skolotāju konference</a:t>
            </a:r>
            <a:endParaRPr lang="en-US" sz="2000" b="1">
              <a:solidFill>
                <a:srgbClr val="000000"/>
              </a:solidFill>
              <a:latin typeface="Consolas" charset="0"/>
              <a:ea typeface="Verdana"/>
              <a:cs typeface="Verdana"/>
            </a:endParaRPr>
          </a:p>
        </p:txBody>
      </p:sp>
      <p:sp>
        <p:nvSpPr>
          <p:cNvPr id="25" name="TextBox 24"/>
          <p:cNvSpPr txBox="1"/>
          <p:nvPr/>
        </p:nvSpPr>
        <p:spPr>
          <a:xfrm>
            <a:off x="4643438" y="4976813"/>
            <a:ext cx="3271837" cy="900112"/>
          </a:xfrm>
          <a:prstGeom prst="rect">
            <a:avLst/>
          </a:prstGeom>
          <a:solidFill>
            <a:schemeClr val="accent5"/>
          </a:solidFill>
          <a:ln>
            <a:noFill/>
          </a:ln>
        </p:spPr>
        <p:txBody>
          <a:bodyPr>
            <a:prstTxWarp prst="textNoShape">
              <a:avLst/>
            </a:prstTxWarp>
          </a:bodyPr>
          <a:lstStyle/>
          <a:p>
            <a:pPr eaLnBrk="0" hangingPunct="0"/>
            <a:r>
              <a:rPr lang="lv-LV" sz="2000" b="1">
                <a:solidFill>
                  <a:srgbClr val="000000"/>
                </a:solidFill>
                <a:latin typeface="Consolas" charset="0"/>
                <a:ea typeface="Verdana"/>
                <a:cs typeface="Verdana"/>
              </a:rPr>
              <a:t>Plaša </a:t>
            </a:r>
            <a:r>
              <a:rPr lang="ru-RU" sz="2000" b="1">
                <a:solidFill>
                  <a:srgbClr val="000000"/>
                </a:solidFill>
                <a:latin typeface="Consolas" charset="0"/>
                <a:ea typeface="Verdana"/>
                <a:cs typeface="Verdana"/>
              </a:rPr>
              <a:t/>
            </a:r>
            <a:br>
              <a:rPr lang="ru-RU" sz="2000" b="1">
                <a:solidFill>
                  <a:srgbClr val="000000"/>
                </a:solidFill>
                <a:latin typeface="Consolas" charset="0"/>
                <a:ea typeface="Verdana"/>
                <a:cs typeface="Verdana"/>
              </a:rPr>
            </a:br>
            <a:r>
              <a:rPr lang="lv-LV" sz="2000" b="1">
                <a:solidFill>
                  <a:srgbClr val="000000"/>
                </a:solidFill>
                <a:latin typeface="Consolas" charset="0"/>
                <a:ea typeface="Verdana"/>
                <a:cs typeface="Verdana"/>
              </a:rPr>
              <a:t>koalīcija</a:t>
            </a:r>
            <a:endParaRPr lang="en-US" sz="2000" b="1">
              <a:solidFill>
                <a:srgbClr val="000000"/>
              </a:solidFill>
              <a:latin typeface="Consolas" charset="0"/>
              <a:ea typeface="Verdana"/>
              <a:cs typeface="Verdana"/>
            </a:endParaRPr>
          </a:p>
        </p:txBody>
      </p:sp>
      <p:sp>
        <p:nvSpPr>
          <p:cNvPr id="2" name="TextBox 17"/>
          <p:cNvSpPr txBox="1"/>
          <p:nvPr/>
        </p:nvSpPr>
        <p:spPr>
          <a:xfrm>
            <a:off x="393700" y="2092325"/>
            <a:ext cx="3271838" cy="898525"/>
          </a:xfrm>
          <a:prstGeom prst="rect">
            <a:avLst/>
          </a:prstGeom>
          <a:solidFill>
            <a:schemeClr val="accent2"/>
          </a:solidFill>
          <a:ln>
            <a:noFill/>
          </a:ln>
        </p:spPr>
        <p:txBody>
          <a:bodyPr>
            <a:prstTxWarp prst="textNoShape">
              <a:avLst/>
            </a:prstTxWarp>
          </a:bodyPr>
          <a:lstStyle/>
          <a:p>
            <a:pPr eaLnBrk="0" hangingPunct="0"/>
            <a:r>
              <a:rPr lang="lv-LV" sz="2000" b="1" dirty="0" smtClean="0">
                <a:solidFill>
                  <a:srgbClr val="000000"/>
                </a:solidFill>
                <a:latin typeface="Consolas" charset="0"/>
                <a:ea typeface="Verdana"/>
                <a:cs typeface="Verdana"/>
              </a:rPr>
              <a:t>Skolēnu </a:t>
            </a:r>
            <a:r>
              <a:rPr lang="lv-LV" sz="2000" b="1" dirty="0">
                <a:solidFill>
                  <a:srgbClr val="000000"/>
                </a:solidFill>
                <a:latin typeface="Consolas" charset="0"/>
                <a:ea typeface="Verdana"/>
                <a:cs typeface="Verdana"/>
              </a:rPr>
              <a:t>un skolotāju iesaistīšana</a:t>
            </a:r>
          </a:p>
        </p:txBody>
      </p:sp>
    </p:spTree>
    <p:extLst>
      <p:ext uri="{BB962C8B-B14F-4D97-AF65-F5344CB8AC3E}">
        <p14:creationId xmlns:p14="http://schemas.microsoft.com/office/powerpoint/2010/main" val="16492554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333375"/>
            <a:ext cx="5338763" cy="1079500"/>
          </a:xfrm>
        </p:spPr>
        <p:txBody>
          <a:bodyPr/>
          <a:lstStyle/>
          <a:p>
            <a:r>
              <a:rPr lang="ru-RU"/>
              <a:t>Start(IT)</a:t>
            </a:r>
            <a:r>
              <a:rPr lang="en-US"/>
              <a:t> p</a:t>
            </a:r>
            <a:r>
              <a:rPr lang="ru-RU"/>
              <a:t>rogramma</a:t>
            </a:r>
          </a:p>
        </p:txBody>
      </p:sp>
      <p:sp>
        <p:nvSpPr>
          <p:cNvPr id="16388" name="Content Placeholder 8"/>
          <p:cNvSpPr>
            <a:spLocks/>
          </p:cNvSpPr>
          <p:nvPr/>
        </p:nvSpPr>
        <p:spPr bwMode="gray">
          <a:xfrm>
            <a:off x="439738" y="3500438"/>
            <a:ext cx="5459412" cy="2824162"/>
          </a:xfrm>
          <a:prstGeom prst="rect">
            <a:avLst/>
          </a:prstGeom>
          <a:noFill/>
          <a:ln w="12700">
            <a:noFill/>
            <a:miter lim="800000"/>
            <a:headEnd/>
            <a:tailEnd/>
          </a:ln>
        </p:spPr>
        <p:txBody>
          <a:bodyPr lIns="0" tIns="44450" rIns="0" bIns="44450">
            <a:prstTxWarp prst="textNoShape">
              <a:avLst/>
            </a:prstTxWarp>
          </a:bodyPr>
          <a:lstStyle/>
          <a:p>
            <a:pPr>
              <a:spcAft>
                <a:spcPts val="600"/>
              </a:spcAft>
            </a:pPr>
            <a:r>
              <a:rPr lang="en-US" sz="2000" dirty="0" err="1">
                <a:solidFill>
                  <a:srgbClr val="000000"/>
                </a:solidFill>
                <a:latin typeface="Verdana" charset="0"/>
                <a:ea typeface="Verdana"/>
                <a:cs typeface="Verdana"/>
              </a:rPr>
              <a:t>Nodrošināt</a:t>
            </a:r>
            <a:r>
              <a:rPr lang="en-US" sz="2000" dirty="0">
                <a:solidFill>
                  <a:srgbClr val="000000"/>
                </a:solidFill>
                <a:latin typeface="Verdana" charset="0"/>
                <a:ea typeface="Verdana"/>
                <a:cs typeface="Verdana"/>
              </a:rPr>
              <a:t> </a:t>
            </a:r>
            <a:r>
              <a:rPr lang="en-US" sz="2000" dirty="0" err="1">
                <a:solidFill>
                  <a:srgbClr val="000000"/>
                </a:solidFill>
                <a:latin typeface="Verdana" charset="0"/>
                <a:ea typeface="Verdana"/>
                <a:cs typeface="Verdana"/>
              </a:rPr>
              <a:t>programmēšanas</a:t>
            </a:r>
            <a:r>
              <a:rPr lang="en-US" sz="2000" dirty="0">
                <a:solidFill>
                  <a:srgbClr val="000000"/>
                </a:solidFill>
                <a:latin typeface="Verdana" charset="0"/>
                <a:ea typeface="Verdana"/>
                <a:cs typeface="Verdana"/>
              </a:rPr>
              <a:t> </a:t>
            </a:r>
            <a:r>
              <a:rPr lang="en-US" sz="2000" dirty="0" err="1">
                <a:solidFill>
                  <a:srgbClr val="000000"/>
                </a:solidFill>
                <a:latin typeface="Verdana" charset="0"/>
                <a:ea typeface="Verdana"/>
                <a:cs typeface="Verdana"/>
              </a:rPr>
              <a:t>zināšanu</a:t>
            </a:r>
            <a:r>
              <a:rPr lang="en-US" sz="2000" dirty="0">
                <a:solidFill>
                  <a:srgbClr val="000000"/>
                </a:solidFill>
                <a:latin typeface="Verdana" charset="0"/>
                <a:ea typeface="Verdana"/>
                <a:cs typeface="Verdana"/>
              </a:rPr>
              <a:t> </a:t>
            </a:r>
            <a:r>
              <a:rPr lang="en-US" sz="2000" dirty="0" err="1">
                <a:solidFill>
                  <a:srgbClr val="000000"/>
                </a:solidFill>
                <a:latin typeface="Verdana" charset="0"/>
                <a:ea typeface="Verdana"/>
                <a:cs typeface="Verdana"/>
              </a:rPr>
              <a:t>potenciāla</a:t>
            </a:r>
            <a:r>
              <a:rPr lang="en-US" sz="2000" dirty="0">
                <a:solidFill>
                  <a:srgbClr val="000000"/>
                </a:solidFill>
                <a:latin typeface="Verdana" charset="0"/>
                <a:ea typeface="Verdana"/>
                <a:cs typeface="Verdana"/>
              </a:rPr>
              <a:t> </a:t>
            </a:r>
            <a:r>
              <a:rPr lang="en-US" sz="2000" dirty="0" err="1">
                <a:solidFill>
                  <a:srgbClr val="000000"/>
                </a:solidFill>
                <a:latin typeface="Verdana" charset="0"/>
                <a:ea typeface="Verdana"/>
                <a:cs typeface="Verdana"/>
              </a:rPr>
              <a:t>izpratni</a:t>
            </a:r>
            <a:r>
              <a:rPr lang="en-US" sz="2000" dirty="0">
                <a:solidFill>
                  <a:srgbClr val="000000"/>
                </a:solidFill>
                <a:latin typeface="Verdana" charset="0"/>
                <a:ea typeface="Verdana"/>
                <a:cs typeface="Verdana"/>
              </a:rPr>
              <a:t> un </a:t>
            </a:r>
            <a:r>
              <a:rPr lang="en-US" sz="2000" dirty="0" err="1">
                <a:solidFill>
                  <a:srgbClr val="000000"/>
                </a:solidFill>
                <a:latin typeface="Verdana" charset="0"/>
                <a:ea typeface="Verdana"/>
                <a:cs typeface="Verdana"/>
              </a:rPr>
              <a:t>atzīšanu</a:t>
            </a:r>
            <a:r>
              <a:rPr lang="en-US" sz="2000" dirty="0">
                <a:solidFill>
                  <a:srgbClr val="000000"/>
                </a:solidFill>
                <a:latin typeface="Verdana" charset="0"/>
                <a:ea typeface="Verdana"/>
                <a:cs typeface="Verdana"/>
              </a:rPr>
              <a:t> </a:t>
            </a:r>
            <a:r>
              <a:rPr lang="lv-LV" sz="2000" dirty="0" smtClean="0">
                <a:solidFill>
                  <a:srgbClr val="000000"/>
                </a:solidFill>
                <a:latin typeface="Verdana" charset="0"/>
                <a:ea typeface="Verdana"/>
                <a:cs typeface="Verdana"/>
              </a:rPr>
              <a:t>skolēnu </a:t>
            </a:r>
            <a:r>
              <a:rPr lang="en-US" sz="2000" dirty="0" err="1" smtClean="0">
                <a:solidFill>
                  <a:srgbClr val="000000"/>
                </a:solidFill>
                <a:latin typeface="Verdana" charset="0"/>
                <a:ea typeface="Verdana"/>
                <a:cs typeface="Verdana"/>
              </a:rPr>
              <a:t>starpā</a:t>
            </a:r>
            <a:r>
              <a:rPr lang="en-US" sz="2000" dirty="0">
                <a:solidFill>
                  <a:srgbClr val="000000"/>
                </a:solidFill>
                <a:latin typeface="Verdana" charset="0"/>
                <a:ea typeface="Verdana"/>
                <a:cs typeface="Verdana"/>
              </a:rPr>
              <a:t>. </a:t>
            </a:r>
            <a:r>
              <a:rPr lang="en-US" sz="2000" dirty="0" err="1">
                <a:solidFill>
                  <a:srgbClr val="000000"/>
                </a:solidFill>
                <a:latin typeface="Verdana" charset="0"/>
                <a:ea typeface="Verdana"/>
                <a:cs typeface="Verdana"/>
              </a:rPr>
              <a:t>Piešķirt</a:t>
            </a:r>
            <a:r>
              <a:rPr lang="en-US" sz="2000" dirty="0">
                <a:solidFill>
                  <a:srgbClr val="000000"/>
                </a:solidFill>
                <a:latin typeface="Verdana" charset="0"/>
                <a:ea typeface="Verdana"/>
                <a:cs typeface="Verdana"/>
              </a:rPr>
              <a:t> tam </a:t>
            </a:r>
            <a:r>
              <a:rPr lang="en-US" sz="2000" dirty="0" err="1">
                <a:solidFill>
                  <a:srgbClr val="000000"/>
                </a:solidFill>
                <a:latin typeface="Verdana" charset="0"/>
                <a:ea typeface="Verdana"/>
                <a:cs typeface="Verdana"/>
              </a:rPr>
              <a:t>kūlīgo</a:t>
            </a:r>
            <a:r>
              <a:rPr lang="en-US" sz="2000" dirty="0">
                <a:solidFill>
                  <a:srgbClr val="000000"/>
                </a:solidFill>
                <a:latin typeface="Verdana" charset="0"/>
                <a:ea typeface="Verdana"/>
                <a:cs typeface="Verdana"/>
              </a:rPr>
              <a:t> </a:t>
            </a:r>
            <a:r>
              <a:rPr lang="en-US" sz="2000" dirty="0" err="1">
                <a:solidFill>
                  <a:srgbClr val="000000"/>
                </a:solidFill>
                <a:latin typeface="Verdana" charset="0"/>
                <a:ea typeface="Verdana"/>
                <a:cs typeface="Verdana"/>
              </a:rPr>
              <a:t>faktoru</a:t>
            </a:r>
            <a:r>
              <a:rPr lang="en-US" sz="2000" dirty="0">
                <a:solidFill>
                  <a:srgbClr val="000000"/>
                </a:solidFill>
                <a:latin typeface="Verdana" charset="0"/>
                <a:ea typeface="Verdana"/>
                <a:cs typeface="Verdana"/>
              </a:rPr>
              <a:t>. </a:t>
            </a:r>
            <a:r>
              <a:rPr lang="en-US" sz="2000" dirty="0" err="1">
                <a:solidFill>
                  <a:srgbClr val="000000"/>
                </a:solidFill>
                <a:latin typeface="Verdana" charset="0"/>
                <a:ea typeface="Verdana"/>
                <a:cs typeface="Verdana"/>
              </a:rPr>
              <a:t>Panākt</a:t>
            </a:r>
            <a:r>
              <a:rPr lang="en-US" sz="2000" dirty="0">
                <a:solidFill>
                  <a:srgbClr val="000000"/>
                </a:solidFill>
                <a:latin typeface="Verdana" charset="0"/>
                <a:ea typeface="Verdana"/>
                <a:cs typeface="Verdana"/>
              </a:rPr>
              <a:t> IT </a:t>
            </a:r>
            <a:r>
              <a:rPr lang="en-US" sz="2000" dirty="0" err="1">
                <a:solidFill>
                  <a:srgbClr val="000000"/>
                </a:solidFill>
                <a:latin typeface="Verdana" charset="0"/>
                <a:ea typeface="Verdana"/>
                <a:cs typeface="Verdana"/>
              </a:rPr>
              <a:t>skolotāju</a:t>
            </a:r>
            <a:r>
              <a:rPr lang="en-US" sz="2000" dirty="0">
                <a:solidFill>
                  <a:srgbClr val="000000"/>
                </a:solidFill>
                <a:latin typeface="Verdana" charset="0"/>
                <a:ea typeface="Verdana"/>
                <a:cs typeface="Verdana"/>
              </a:rPr>
              <a:t> </a:t>
            </a:r>
            <a:r>
              <a:rPr lang="en-US" sz="2000" dirty="0" err="1">
                <a:solidFill>
                  <a:srgbClr val="000000"/>
                </a:solidFill>
                <a:latin typeface="Verdana" charset="0"/>
                <a:ea typeface="Verdana"/>
                <a:cs typeface="Verdana"/>
              </a:rPr>
              <a:t>iesaistīšanos</a:t>
            </a:r>
            <a:r>
              <a:rPr lang="en-US" sz="2000" dirty="0">
                <a:solidFill>
                  <a:srgbClr val="000000"/>
                </a:solidFill>
                <a:latin typeface="Verdana" charset="0"/>
                <a:ea typeface="Verdana"/>
                <a:cs typeface="Verdana"/>
              </a:rPr>
              <a:t>. </a:t>
            </a:r>
            <a:r>
              <a:rPr lang="en-US" sz="2000" dirty="0" err="1">
                <a:solidFill>
                  <a:srgbClr val="000000"/>
                </a:solidFill>
                <a:latin typeface="Verdana" charset="0"/>
                <a:ea typeface="Verdana"/>
                <a:cs typeface="Verdana"/>
              </a:rPr>
              <a:t>Nodrošināt</a:t>
            </a:r>
            <a:r>
              <a:rPr lang="en-US" sz="2000" dirty="0">
                <a:solidFill>
                  <a:srgbClr val="000000"/>
                </a:solidFill>
                <a:latin typeface="Verdana" charset="0"/>
                <a:ea typeface="Verdana"/>
                <a:cs typeface="Verdana"/>
              </a:rPr>
              <a:t> </a:t>
            </a:r>
            <a:r>
              <a:rPr lang="en-US" sz="2000" dirty="0" err="1">
                <a:solidFill>
                  <a:srgbClr val="000000"/>
                </a:solidFill>
                <a:latin typeface="Verdana" charset="0"/>
                <a:ea typeface="Verdana"/>
                <a:cs typeface="Verdana"/>
              </a:rPr>
              <a:t>sabiedrības</a:t>
            </a:r>
            <a:r>
              <a:rPr lang="en-US" sz="2000" dirty="0">
                <a:solidFill>
                  <a:srgbClr val="000000"/>
                </a:solidFill>
                <a:latin typeface="Verdana" charset="0"/>
                <a:ea typeface="Verdana"/>
                <a:cs typeface="Verdana"/>
              </a:rPr>
              <a:t> </a:t>
            </a:r>
            <a:r>
              <a:rPr lang="en-US" sz="2000" dirty="0" err="1">
                <a:solidFill>
                  <a:srgbClr val="000000"/>
                </a:solidFill>
                <a:latin typeface="Verdana" charset="0"/>
                <a:ea typeface="Verdana"/>
                <a:cs typeface="Verdana"/>
              </a:rPr>
              <a:t>atbalstu</a:t>
            </a:r>
            <a:r>
              <a:rPr lang="en-US" sz="2000" dirty="0">
                <a:solidFill>
                  <a:srgbClr val="000000"/>
                </a:solidFill>
                <a:latin typeface="Verdana" charset="0"/>
                <a:ea typeface="Verdana"/>
                <a:cs typeface="Verdana"/>
              </a:rPr>
              <a:t>, </a:t>
            </a:r>
            <a:r>
              <a:rPr lang="en-US" sz="2000" dirty="0" err="1">
                <a:solidFill>
                  <a:srgbClr val="000000"/>
                </a:solidFill>
                <a:latin typeface="Verdana" charset="0"/>
                <a:ea typeface="Verdana"/>
                <a:cs typeface="Verdana"/>
              </a:rPr>
              <a:t>apmācības</a:t>
            </a:r>
            <a:r>
              <a:rPr lang="en-US" sz="2000" dirty="0">
                <a:solidFill>
                  <a:srgbClr val="000000"/>
                </a:solidFill>
                <a:latin typeface="Verdana" charset="0"/>
                <a:ea typeface="Verdana"/>
                <a:cs typeface="Verdana"/>
              </a:rPr>
              <a:t>, </a:t>
            </a:r>
            <a:r>
              <a:rPr lang="en-US" sz="2000" dirty="0" err="1">
                <a:solidFill>
                  <a:srgbClr val="000000"/>
                </a:solidFill>
                <a:latin typeface="Verdana" charset="0"/>
                <a:ea typeface="Verdana"/>
                <a:cs typeface="Verdana"/>
              </a:rPr>
              <a:t>palīdzību</a:t>
            </a:r>
            <a:r>
              <a:rPr lang="en-US" sz="2000" dirty="0">
                <a:solidFill>
                  <a:srgbClr val="000000"/>
                </a:solidFill>
                <a:latin typeface="Verdana" charset="0"/>
                <a:ea typeface="Verdana"/>
                <a:cs typeface="Verdana"/>
              </a:rPr>
              <a:t> </a:t>
            </a:r>
            <a:r>
              <a:rPr lang="en-US" sz="2000" dirty="0" err="1">
                <a:solidFill>
                  <a:srgbClr val="000000"/>
                </a:solidFill>
                <a:latin typeface="Verdana" charset="0"/>
                <a:ea typeface="Verdana"/>
                <a:cs typeface="Verdana"/>
              </a:rPr>
              <a:t>pāriet</a:t>
            </a:r>
            <a:r>
              <a:rPr lang="en-US" sz="2000" dirty="0">
                <a:solidFill>
                  <a:srgbClr val="000000"/>
                </a:solidFill>
                <a:latin typeface="Verdana" charset="0"/>
                <a:ea typeface="Verdana"/>
                <a:cs typeface="Verdana"/>
              </a:rPr>
              <a:t> </a:t>
            </a:r>
            <a:r>
              <a:rPr lang="en-US" sz="2000" dirty="0" err="1">
                <a:solidFill>
                  <a:srgbClr val="000000"/>
                </a:solidFill>
                <a:latin typeface="Verdana" charset="0"/>
                <a:ea typeface="Verdana"/>
                <a:cs typeface="Verdana"/>
              </a:rPr>
              <a:t>uz</a:t>
            </a:r>
            <a:r>
              <a:rPr lang="en-US" sz="2000" dirty="0">
                <a:solidFill>
                  <a:srgbClr val="000000"/>
                </a:solidFill>
                <a:latin typeface="Verdana" charset="0"/>
                <a:ea typeface="Verdana"/>
                <a:cs typeface="Verdana"/>
              </a:rPr>
              <a:t> </a:t>
            </a:r>
            <a:r>
              <a:rPr lang="en-US" sz="2000" dirty="0" err="1">
                <a:solidFill>
                  <a:srgbClr val="000000"/>
                </a:solidFill>
                <a:latin typeface="Verdana" charset="0"/>
                <a:ea typeface="Verdana"/>
                <a:cs typeface="Verdana"/>
              </a:rPr>
              <a:t>jauno</a:t>
            </a:r>
            <a:r>
              <a:rPr lang="en-US" sz="2000" dirty="0">
                <a:solidFill>
                  <a:srgbClr val="000000"/>
                </a:solidFill>
                <a:latin typeface="Verdana" charset="0"/>
                <a:ea typeface="Verdana"/>
                <a:cs typeface="Verdana"/>
              </a:rPr>
              <a:t> </a:t>
            </a:r>
            <a:r>
              <a:rPr lang="en-US" sz="2000" dirty="0" err="1">
                <a:solidFill>
                  <a:srgbClr val="000000"/>
                </a:solidFill>
                <a:latin typeface="Verdana" charset="0"/>
                <a:ea typeface="Verdana"/>
                <a:cs typeface="Verdana"/>
              </a:rPr>
              <a:t>programmu</a:t>
            </a:r>
            <a:endParaRPr lang="en-US" sz="2000" dirty="0">
              <a:solidFill>
                <a:srgbClr val="000000"/>
              </a:solidFill>
              <a:latin typeface="Verdana" charset="0"/>
              <a:ea typeface="Verdana"/>
              <a:cs typeface="Verdana"/>
            </a:endParaRPr>
          </a:p>
          <a:p>
            <a:pPr>
              <a:spcAft>
                <a:spcPts val="600"/>
              </a:spcAft>
            </a:pPr>
            <a:endParaRPr lang="en-US" sz="2000" dirty="0">
              <a:solidFill>
                <a:srgbClr val="000000"/>
              </a:solidFill>
              <a:latin typeface="Verdana" charset="0"/>
              <a:ea typeface="Verdana"/>
              <a:cs typeface="Verdana"/>
            </a:endParaRPr>
          </a:p>
        </p:txBody>
      </p:sp>
      <p:sp>
        <p:nvSpPr>
          <p:cNvPr id="18" name="TextBox 17"/>
          <p:cNvSpPr txBox="1"/>
          <p:nvPr/>
        </p:nvSpPr>
        <p:spPr>
          <a:xfrm>
            <a:off x="393700" y="2092325"/>
            <a:ext cx="3271838" cy="898525"/>
          </a:xfrm>
          <a:prstGeom prst="rect">
            <a:avLst/>
          </a:prstGeom>
          <a:solidFill>
            <a:schemeClr val="accent2"/>
          </a:solidFill>
          <a:ln>
            <a:noFill/>
          </a:ln>
        </p:spPr>
        <p:txBody>
          <a:bodyPr>
            <a:prstTxWarp prst="textNoShape">
              <a:avLst/>
            </a:prstTxWarp>
          </a:bodyPr>
          <a:lstStyle/>
          <a:p>
            <a:pPr eaLnBrk="0" hangingPunct="0"/>
            <a:r>
              <a:rPr lang="lv-LV" sz="2000" b="1" dirty="0" smtClean="0">
                <a:solidFill>
                  <a:srgbClr val="000000"/>
                </a:solidFill>
                <a:latin typeface="Consolas" charset="0"/>
                <a:ea typeface="Verdana"/>
                <a:cs typeface="Verdana"/>
              </a:rPr>
              <a:t>Skolēnu un </a:t>
            </a:r>
            <a:r>
              <a:rPr lang="lv-LV" sz="2000" b="1" dirty="0">
                <a:solidFill>
                  <a:srgbClr val="000000"/>
                </a:solidFill>
                <a:latin typeface="Consolas" charset="0"/>
                <a:ea typeface="Verdana"/>
                <a:cs typeface="Verdana"/>
              </a:rPr>
              <a:t>skolotāju iesaistīšana</a:t>
            </a:r>
          </a:p>
        </p:txBody>
      </p:sp>
    </p:spTree>
    <p:extLst>
      <p:ext uri="{BB962C8B-B14F-4D97-AF65-F5344CB8AC3E}">
        <p14:creationId xmlns:p14="http://schemas.microsoft.com/office/powerpoint/2010/main" val="11069121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393700" y="2092325"/>
            <a:ext cx="3271838" cy="898525"/>
          </a:xfrm>
          <a:prstGeom prst="rect">
            <a:avLst/>
          </a:prstGeom>
          <a:solidFill>
            <a:srgbClr val="14ADB2"/>
          </a:solidFill>
          <a:ln>
            <a:noFill/>
          </a:ln>
        </p:spPr>
        <p:txBody>
          <a:bodyPr>
            <a:prstTxWarp prst="textNoShape">
              <a:avLst/>
            </a:prstTxWarp>
          </a:bodyPr>
          <a:lstStyle/>
          <a:p>
            <a:pPr eaLnBrk="0" hangingPunct="0"/>
            <a:r>
              <a:rPr lang="lv-LV" sz="2000" b="1">
                <a:solidFill>
                  <a:srgbClr val="000000"/>
                </a:solidFill>
                <a:latin typeface="Consolas" charset="0"/>
                <a:ea typeface="Verdana"/>
                <a:cs typeface="Verdana"/>
              </a:rPr>
              <a:t>Bezmaksas elektroniskie kursi</a:t>
            </a:r>
            <a:endParaRPr lang="en-US" sz="2000" b="1">
              <a:solidFill>
                <a:srgbClr val="000000"/>
              </a:solidFill>
              <a:latin typeface="Consolas" charset="0"/>
              <a:ea typeface="Verdana"/>
              <a:cs typeface="Verdana"/>
            </a:endParaRPr>
          </a:p>
        </p:txBody>
      </p:sp>
      <p:sp>
        <p:nvSpPr>
          <p:cNvPr id="17410" name="Rectangle 2"/>
          <p:cNvSpPr>
            <a:spLocks noGrp="1" noChangeArrowheads="1"/>
          </p:cNvSpPr>
          <p:nvPr>
            <p:ph type="title"/>
          </p:nvPr>
        </p:nvSpPr>
        <p:spPr>
          <a:xfrm>
            <a:off x="457200" y="333375"/>
            <a:ext cx="5338763" cy="1079500"/>
          </a:xfrm>
        </p:spPr>
        <p:txBody>
          <a:bodyPr/>
          <a:lstStyle/>
          <a:p>
            <a:r>
              <a:rPr lang="ru-RU"/>
              <a:t>Start(IT)</a:t>
            </a:r>
            <a:r>
              <a:rPr lang="en-US"/>
              <a:t> p</a:t>
            </a:r>
            <a:r>
              <a:rPr lang="ru-RU"/>
              <a:t>rogramma</a:t>
            </a:r>
          </a:p>
        </p:txBody>
      </p:sp>
      <p:sp>
        <p:nvSpPr>
          <p:cNvPr id="17411" name="Content Placeholder 8"/>
          <p:cNvSpPr>
            <a:spLocks/>
          </p:cNvSpPr>
          <p:nvPr/>
        </p:nvSpPr>
        <p:spPr bwMode="gray">
          <a:xfrm>
            <a:off x="439738" y="3500438"/>
            <a:ext cx="5459412" cy="2824162"/>
          </a:xfrm>
          <a:prstGeom prst="rect">
            <a:avLst/>
          </a:prstGeom>
          <a:noFill/>
          <a:ln w="12700">
            <a:noFill/>
            <a:miter lim="800000"/>
            <a:headEnd/>
            <a:tailEnd/>
          </a:ln>
        </p:spPr>
        <p:txBody>
          <a:bodyPr lIns="0" tIns="44450" rIns="0" bIns="44450">
            <a:prstTxWarp prst="textNoShape">
              <a:avLst/>
            </a:prstTxWarp>
          </a:bodyPr>
          <a:lstStyle/>
          <a:p>
            <a:pPr>
              <a:spcAft>
                <a:spcPts val="600"/>
              </a:spcAft>
            </a:pPr>
            <a:r>
              <a:rPr lang="en-US" sz="2000">
                <a:solidFill>
                  <a:srgbClr val="000000"/>
                </a:solidFill>
                <a:latin typeface="Verdana" charset="0"/>
                <a:ea typeface="Verdana"/>
                <a:cs typeface="Verdana"/>
              </a:rPr>
              <a:t>Izveidot interneta pieejamu programmēšanas skolu. E-Skola nodrošinās attālināto apmācību. Visi kursi būs pieejami latviski un krieviski. Būs nodoti ‘open source’ īpašumā un tiks mainīti balstoties uz open source principiem. </a:t>
            </a:r>
          </a:p>
          <a:p>
            <a:pPr>
              <a:spcAft>
                <a:spcPts val="600"/>
              </a:spcAft>
            </a:pPr>
            <a:endParaRPr lang="en-US" sz="2000">
              <a:solidFill>
                <a:srgbClr val="000000"/>
              </a:solidFill>
              <a:latin typeface="Verdana" charset="0"/>
              <a:ea typeface="Verdana"/>
              <a:cs typeface="Verdana"/>
            </a:endParaRPr>
          </a:p>
        </p:txBody>
      </p:sp>
    </p:spTree>
    <p:extLst>
      <p:ext uri="{BB962C8B-B14F-4D97-AF65-F5344CB8AC3E}">
        <p14:creationId xmlns:p14="http://schemas.microsoft.com/office/powerpoint/2010/main" val="38079637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393700" y="2092325"/>
            <a:ext cx="3271838" cy="898525"/>
          </a:xfrm>
          <a:prstGeom prst="rect">
            <a:avLst/>
          </a:prstGeom>
          <a:solidFill>
            <a:schemeClr val="accent4"/>
          </a:solidFill>
          <a:ln>
            <a:noFill/>
          </a:ln>
        </p:spPr>
        <p:txBody>
          <a:bodyPr>
            <a:prstTxWarp prst="textNoShape">
              <a:avLst/>
            </a:prstTxWarp>
          </a:bodyPr>
          <a:lstStyle/>
          <a:p>
            <a:pPr eaLnBrk="0" hangingPunct="0"/>
            <a:r>
              <a:rPr lang="lv-LV" sz="2000" b="1">
                <a:solidFill>
                  <a:srgbClr val="000000"/>
                </a:solidFill>
                <a:latin typeface="Consolas" charset="0"/>
                <a:ea typeface="Verdana"/>
                <a:cs typeface="Verdana"/>
              </a:rPr>
              <a:t>Fakultatīvo </a:t>
            </a:r>
            <a:br>
              <a:rPr lang="lv-LV" sz="2000" b="1">
                <a:solidFill>
                  <a:srgbClr val="000000"/>
                </a:solidFill>
                <a:latin typeface="Consolas" charset="0"/>
                <a:ea typeface="Verdana"/>
                <a:cs typeface="Verdana"/>
              </a:rPr>
            </a:br>
            <a:r>
              <a:rPr lang="lv-LV" sz="2000" b="1">
                <a:solidFill>
                  <a:srgbClr val="000000"/>
                </a:solidFill>
                <a:latin typeface="Consolas" charset="0"/>
                <a:ea typeface="Verdana"/>
                <a:cs typeface="Verdana"/>
              </a:rPr>
              <a:t>skolu tīkls</a:t>
            </a:r>
          </a:p>
        </p:txBody>
      </p:sp>
      <p:sp>
        <p:nvSpPr>
          <p:cNvPr id="18435" name="Rectangle 3"/>
          <p:cNvSpPr>
            <a:spLocks noGrp="1" noChangeArrowheads="1"/>
          </p:cNvSpPr>
          <p:nvPr>
            <p:ph type="title"/>
          </p:nvPr>
        </p:nvSpPr>
        <p:spPr>
          <a:xfrm>
            <a:off x="457200" y="333375"/>
            <a:ext cx="5338763" cy="1079500"/>
          </a:xfrm>
        </p:spPr>
        <p:txBody>
          <a:bodyPr/>
          <a:lstStyle/>
          <a:p>
            <a:r>
              <a:rPr lang="ru-RU"/>
              <a:t>Start(IT)</a:t>
            </a:r>
            <a:r>
              <a:rPr lang="en-US"/>
              <a:t> p</a:t>
            </a:r>
            <a:r>
              <a:rPr lang="ru-RU"/>
              <a:t>rogramma</a:t>
            </a:r>
          </a:p>
        </p:txBody>
      </p:sp>
      <p:sp>
        <p:nvSpPr>
          <p:cNvPr id="18436" name="Content Placeholder 8"/>
          <p:cNvSpPr>
            <a:spLocks/>
          </p:cNvSpPr>
          <p:nvPr/>
        </p:nvSpPr>
        <p:spPr bwMode="gray">
          <a:xfrm>
            <a:off x="439738" y="3500438"/>
            <a:ext cx="5211762" cy="2824162"/>
          </a:xfrm>
          <a:prstGeom prst="rect">
            <a:avLst/>
          </a:prstGeom>
          <a:noFill/>
          <a:ln w="12700">
            <a:noFill/>
            <a:miter lim="800000"/>
            <a:headEnd/>
            <a:tailEnd/>
          </a:ln>
        </p:spPr>
        <p:txBody>
          <a:bodyPr lIns="0" tIns="44450" rIns="0" bIns="44450">
            <a:prstTxWarp prst="textNoShape">
              <a:avLst/>
            </a:prstTxWarp>
          </a:bodyPr>
          <a:lstStyle/>
          <a:p>
            <a:pPr>
              <a:spcAft>
                <a:spcPts val="600"/>
              </a:spcAft>
            </a:pPr>
            <a:r>
              <a:rPr lang="en-US" sz="2000">
                <a:solidFill>
                  <a:srgbClr val="000000"/>
                </a:solidFill>
                <a:latin typeface="Verdana" charset="0"/>
                <a:ea typeface="Verdana"/>
                <a:cs typeface="Verdana"/>
              </a:rPr>
              <a:t>Papildus skolotāju iesaistīšanai, balstoties uz skolās pieejamiem datoriem, izveidot fakultatīvas skolas</a:t>
            </a:r>
            <a:r>
              <a:rPr lang="lv-LV" sz="2000">
                <a:solidFill>
                  <a:srgbClr val="000000"/>
                </a:solidFill>
                <a:latin typeface="Verdana" charset="0"/>
                <a:ea typeface="Verdana"/>
                <a:cs typeface="Verdana"/>
              </a:rPr>
              <a:t>.</a:t>
            </a:r>
            <a:endParaRPr lang="en-US" sz="2000">
              <a:solidFill>
                <a:srgbClr val="000000"/>
              </a:solidFill>
              <a:latin typeface="Verdana" charset="0"/>
              <a:ea typeface="Verdana"/>
              <a:cs typeface="Verdana"/>
            </a:endParaRPr>
          </a:p>
        </p:txBody>
      </p:sp>
    </p:spTree>
    <p:extLst>
      <p:ext uri="{BB962C8B-B14F-4D97-AF65-F5344CB8AC3E}">
        <p14:creationId xmlns:p14="http://schemas.microsoft.com/office/powerpoint/2010/main" val="38702969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393700" y="2092325"/>
            <a:ext cx="3271838" cy="898525"/>
          </a:xfrm>
          <a:prstGeom prst="rect">
            <a:avLst/>
          </a:prstGeom>
          <a:solidFill>
            <a:schemeClr val="accent6"/>
          </a:solidFill>
          <a:ln>
            <a:noFill/>
          </a:ln>
        </p:spPr>
        <p:txBody>
          <a:bodyPr>
            <a:prstTxWarp prst="textNoShape">
              <a:avLst/>
            </a:prstTxWarp>
          </a:bodyPr>
          <a:lstStyle/>
          <a:p>
            <a:pPr eaLnBrk="0" hangingPunct="0"/>
            <a:r>
              <a:rPr lang="lv-LV" sz="2000" b="1">
                <a:solidFill>
                  <a:srgbClr val="000000"/>
                </a:solidFill>
                <a:latin typeface="Consolas" charset="0"/>
                <a:ea typeface="Verdana"/>
                <a:cs typeface="Verdana"/>
              </a:rPr>
              <a:t>IT skolotāju konference</a:t>
            </a:r>
          </a:p>
        </p:txBody>
      </p:sp>
      <p:sp>
        <p:nvSpPr>
          <p:cNvPr id="19459" name="Rectangle 3"/>
          <p:cNvSpPr>
            <a:spLocks noGrp="1" noChangeArrowheads="1"/>
          </p:cNvSpPr>
          <p:nvPr>
            <p:ph type="title"/>
          </p:nvPr>
        </p:nvSpPr>
        <p:spPr>
          <a:xfrm>
            <a:off x="457200" y="333375"/>
            <a:ext cx="5338763" cy="1079500"/>
          </a:xfrm>
        </p:spPr>
        <p:txBody>
          <a:bodyPr/>
          <a:lstStyle/>
          <a:p>
            <a:r>
              <a:rPr lang="ru-RU"/>
              <a:t>Start(IT)</a:t>
            </a:r>
            <a:r>
              <a:rPr lang="en-US"/>
              <a:t> p</a:t>
            </a:r>
            <a:r>
              <a:rPr lang="ru-RU"/>
              <a:t>rogramma</a:t>
            </a:r>
          </a:p>
        </p:txBody>
      </p:sp>
      <p:sp>
        <p:nvSpPr>
          <p:cNvPr id="19460" name="Content Placeholder 8"/>
          <p:cNvSpPr>
            <a:spLocks/>
          </p:cNvSpPr>
          <p:nvPr/>
        </p:nvSpPr>
        <p:spPr bwMode="gray">
          <a:xfrm>
            <a:off x="439738" y="3500438"/>
            <a:ext cx="5459412" cy="2824162"/>
          </a:xfrm>
          <a:prstGeom prst="rect">
            <a:avLst/>
          </a:prstGeom>
          <a:noFill/>
          <a:ln w="12700">
            <a:noFill/>
            <a:miter lim="800000"/>
            <a:headEnd/>
            <a:tailEnd/>
          </a:ln>
        </p:spPr>
        <p:txBody>
          <a:bodyPr lIns="0" tIns="44450" rIns="0" bIns="44450">
            <a:prstTxWarp prst="textNoShape">
              <a:avLst/>
            </a:prstTxWarp>
          </a:bodyPr>
          <a:lstStyle/>
          <a:p>
            <a:pPr>
              <a:spcAft>
                <a:spcPts val="600"/>
              </a:spcAft>
            </a:pPr>
            <a:r>
              <a:rPr lang="en-US" sz="2000">
                <a:solidFill>
                  <a:srgbClr val="000000"/>
                </a:solidFill>
                <a:latin typeface="Verdana" charset="0"/>
                <a:ea typeface="Verdana"/>
                <a:cs typeface="Verdana"/>
              </a:rPr>
              <a:t>Organizēt regulāro konferenci IT (nākotnē matemātikas skolotājiem). Konference ļaus saliedēt skolotājus, apmainīties ar viedokļiem, sniegt jaunākas ziņas par IT</a:t>
            </a:r>
            <a:r>
              <a:rPr lang="lv-LV" sz="2000">
                <a:solidFill>
                  <a:srgbClr val="000000"/>
                </a:solidFill>
                <a:latin typeface="Verdana" charset="0"/>
                <a:ea typeface="Verdana"/>
                <a:cs typeface="Verdana"/>
              </a:rPr>
              <a:t>.</a:t>
            </a:r>
            <a:endParaRPr lang="en-US" sz="2000">
              <a:solidFill>
                <a:srgbClr val="000000"/>
              </a:solidFill>
              <a:latin typeface="Verdana" charset="0"/>
              <a:ea typeface="Verdana"/>
              <a:cs typeface="Verdana"/>
            </a:endParaRPr>
          </a:p>
        </p:txBody>
      </p:sp>
    </p:spTree>
    <p:extLst>
      <p:ext uri="{BB962C8B-B14F-4D97-AF65-F5344CB8AC3E}">
        <p14:creationId xmlns:p14="http://schemas.microsoft.com/office/powerpoint/2010/main" val="22596124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393700" y="2092325"/>
            <a:ext cx="3271838" cy="898525"/>
          </a:xfrm>
          <a:prstGeom prst="rect">
            <a:avLst/>
          </a:prstGeom>
          <a:solidFill>
            <a:schemeClr val="accent5"/>
          </a:solidFill>
          <a:ln>
            <a:noFill/>
          </a:ln>
        </p:spPr>
        <p:txBody>
          <a:bodyPr>
            <a:prstTxWarp prst="textNoShape">
              <a:avLst/>
            </a:prstTxWarp>
          </a:bodyPr>
          <a:lstStyle/>
          <a:p>
            <a:pPr eaLnBrk="0" hangingPunct="0"/>
            <a:r>
              <a:rPr lang="lv-LV" sz="2000" b="1">
                <a:solidFill>
                  <a:srgbClr val="000000"/>
                </a:solidFill>
                <a:latin typeface="Consolas" charset="0"/>
                <a:ea typeface="Verdana"/>
                <a:cs typeface="Verdana"/>
              </a:rPr>
              <a:t>Plaša </a:t>
            </a:r>
            <a:br>
              <a:rPr lang="lv-LV" sz="2000" b="1">
                <a:solidFill>
                  <a:srgbClr val="000000"/>
                </a:solidFill>
                <a:latin typeface="Consolas" charset="0"/>
                <a:ea typeface="Verdana"/>
                <a:cs typeface="Verdana"/>
              </a:rPr>
            </a:br>
            <a:r>
              <a:rPr lang="lv-LV" sz="2000" b="1">
                <a:solidFill>
                  <a:srgbClr val="000000"/>
                </a:solidFill>
                <a:latin typeface="Consolas" charset="0"/>
                <a:ea typeface="Verdana"/>
                <a:cs typeface="Verdana"/>
              </a:rPr>
              <a:t>koalīcija</a:t>
            </a:r>
          </a:p>
        </p:txBody>
      </p:sp>
      <p:sp>
        <p:nvSpPr>
          <p:cNvPr id="20483" name="Rectangle 3"/>
          <p:cNvSpPr>
            <a:spLocks noGrp="1" noChangeArrowheads="1"/>
          </p:cNvSpPr>
          <p:nvPr>
            <p:ph type="title"/>
          </p:nvPr>
        </p:nvSpPr>
        <p:spPr>
          <a:xfrm>
            <a:off x="457200" y="333375"/>
            <a:ext cx="5338763" cy="1079500"/>
          </a:xfrm>
        </p:spPr>
        <p:txBody>
          <a:bodyPr/>
          <a:lstStyle/>
          <a:p>
            <a:r>
              <a:rPr lang="ru-RU"/>
              <a:t>Start(IT)</a:t>
            </a:r>
            <a:r>
              <a:rPr lang="en-US"/>
              <a:t> p</a:t>
            </a:r>
            <a:r>
              <a:rPr lang="ru-RU"/>
              <a:t>rogramma</a:t>
            </a:r>
          </a:p>
        </p:txBody>
      </p:sp>
      <p:sp>
        <p:nvSpPr>
          <p:cNvPr id="20484" name="Content Placeholder 8"/>
          <p:cNvSpPr>
            <a:spLocks/>
          </p:cNvSpPr>
          <p:nvPr/>
        </p:nvSpPr>
        <p:spPr bwMode="gray">
          <a:xfrm>
            <a:off x="439738" y="3500438"/>
            <a:ext cx="5459412" cy="2824162"/>
          </a:xfrm>
          <a:prstGeom prst="rect">
            <a:avLst/>
          </a:prstGeom>
          <a:noFill/>
          <a:ln w="12700">
            <a:noFill/>
            <a:miter lim="800000"/>
            <a:headEnd/>
            <a:tailEnd/>
          </a:ln>
        </p:spPr>
        <p:txBody>
          <a:bodyPr lIns="0" tIns="44450" rIns="0" bIns="44450">
            <a:prstTxWarp prst="textNoShape">
              <a:avLst/>
            </a:prstTxWarp>
          </a:bodyPr>
          <a:lstStyle/>
          <a:p>
            <a:pPr>
              <a:spcAft>
                <a:spcPts val="600"/>
              </a:spcAft>
            </a:pPr>
            <a:r>
              <a:rPr lang="en-US" sz="2000">
                <a:solidFill>
                  <a:srgbClr val="000000"/>
                </a:solidFill>
                <a:latin typeface="Verdana" charset="0"/>
                <a:ea typeface="Verdana"/>
                <a:cs typeface="Verdana"/>
              </a:rPr>
              <a:t>Izveidot koalīciju no augstākas izglītības iestādēm, pašvaldībām, skolām, </a:t>
            </a:r>
            <a:r>
              <a:rPr lang="lv-LV" sz="2000">
                <a:solidFill>
                  <a:srgbClr val="000000"/>
                </a:solidFill>
                <a:latin typeface="Verdana" charset="0"/>
                <a:ea typeface="Verdana"/>
                <a:cs typeface="Verdana"/>
              </a:rPr>
              <a:t/>
            </a:r>
            <a:br>
              <a:rPr lang="lv-LV" sz="2000">
                <a:solidFill>
                  <a:srgbClr val="000000"/>
                </a:solidFill>
                <a:latin typeface="Verdana" charset="0"/>
                <a:ea typeface="Verdana"/>
                <a:cs typeface="Verdana"/>
              </a:rPr>
            </a:br>
            <a:r>
              <a:rPr lang="en-US" sz="2000">
                <a:solidFill>
                  <a:srgbClr val="000000"/>
                </a:solidFill>
                <a:latin typeface="Verdana" charset="0"/>
                <a:ea typeface="Verdana"/>
                <a:cs typeface="Verdana"/>
              </a:rPr>
              <a:t>IT uzņēmumiem, citiem uzņēmumiem</a:t>
            </a:r>
            <a:r>
              <a:rPr lang="lv-LV" sz="2000">
                <a:solidFill>
                  <a:srgbClr val="000000"/>
                </a:solidFill>
                <a:latin typeface="Verdana" charset="0"/>
                <a:ea typeface="Verdana"/>
                <a:cs typeface="Verdana"/>
              </a:rPr>
              <a:t>.</a:t>
            </a:r>
            <a:endParaRPr lang="en-US" sz="2000">
              <a:solidFill>
                <a:srgbClr val="000000"/>
              </a:solidFill>
              <a:latin typeface="Verdana" charset="0"/>
              <a:ea typeface="Verdana"/>
              <a:cs typeface="Verdana"/>
            </a:endParaRPr>
          </a:p>
        </p:txBody>
      </p:sp>
    </p:spTree>
    <p:extLst>
      <p:ext uri="{BB962C8B-B14F-4D97-AF65-F5344CB8AC3E}">
        <p14:creationId xmlns:p14="http://schemas.microsoft.com/office/powerpoint/2010/main" val="10700326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type="title"/>
          </p:nvPr>
        </p:nvSpPr>
        <p:spPr>
          <a:xfrm>
            <a:off x="457200" y="333375"/>
            <a:ext cx="5338763" cy="1079500"/>
          </a:xfrm>
        </p:spPr>
        <p:txBody>
          <a:bodyPr/>
          <a:lstStyle/>
          <a:p>
            <a:r>
              <a:rPr lang="ru-RU"/>
              <a:t>Pašreizējie dalībnieki</a:t>
            </a:r>
          </a:p>
        </p:txBody>
      </p:sp>
      <p:pic>
        <p:nvPicPr>
          <p:cNvPr id="21509" name="Picture 5" descr="startit-logos-black"/>
          <p:cNvPicPr>
            <a:picLocks noChangeAspect="1" noChangeArrowheads="1"/>
          </p:cNvPicPr>
          <p:nvPr/>
        </p:nvPicPr>
        <p:blipFill>
          <a:blip r:embed="rId2"/>
          <a:srcRect/>
          <a:stretch>
            <a:fillRect/>
          </a:stretch>
        </p:blipFill>
        <p:spPr bwMode="auto">
          <a:xfrm>
            <a:off x="684213" y="2552700"/>
            <a:ext cx="7559675" cy="2605088"/>
          </a:xfrm>
          <a:prstGeom prst="rect">
            <a:avLst/>
          </a:prstGeom>
          <a:noFill/>
        </p:spPr>
      </p:pic>
    </p:spTree>
    <p:extLst>
      <p:ext uri="{BB962C8B-B14F-4D97-AF65-F5344CB8AC3E}">
        <p14:creationId xmlns:p14="http://schemas.microsoft.com/office/powerpoint/2010/main" val="42836821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333375"/>
            <a:ext cx="5338763" cy="1079500"/>
          </a:xfrm>
        </p:spPr>
        <p:txBody>
          <a:bodyPr/>
          <a:lstStyle/>
          <a:p>
            <a:r>
              <a:rPr lang="en-US" dirty="0" err="1" smtClean="0"/>
              <a:t>Provizoriskais</a:t>
            </a:r>
            <a:r>
              <a:rPr lang="en-US" dirty="0" smtClean="0"/>
              <a:t> </a:t>
            </a:r>
            <a:r>
              <a:rPr lang="en-US" dirty="0" err="1" smtClean="0"/>
              <a:t>pl</a:t>
            </a:r>
            <a:r>
              <a:rPr lang="lv-LV" dirty="0" smtClean="0"/>
              <a:t>āns</a:t>
            </a:r>
            <a:endParaRPr lang="ru-RU" dirty="0"/>
          </a:p>
        </p:txBody>
      </p:sp>
      <p:sp>
        <p:nvSpPr>
          <p:cNvPr id="22532" name="Line 7"/>
          <p:cNvSpPr>
            <a:spLocks noChangeShapeType="1"/>
          </p:cNvSpPr>
          <p:nvPr>
            <p:custDataLst>
              <p:tags r:id="rId1"/>
            </p:custDataLst>
          </p:nvPr>
        </p:nvSpPr>
        <p:spPr bwMode="auto">
          <a:xfrm>
            <a:off x="8332788" y="2009775"/>
            <a:ext cx="0" cy="4117975"/>
          </a:xfrm>
          <a:prstGeom prst="line">
            <a:avLst/>
          </a:prstGeom>
          <a:noFill/>
          <a:ln w="12700">
            <a:solidFill>
              <a:srgbClr val="666666"/>
            </a:solidFill>
            <a:prstDash val="sysDot"/>
            <a:round/>
            <a:headEnd/>
            <a:tailEnd/>
          </a:ln>
        </p:spPr>
        <p:txBody>
          <a:bodyPr wrap="none" lIns="36000" tIns="36000" rIns="36000" bIns="36000" anchor="ctr">
            <a:prstTxWarp prst="textNoShape">
              <a:avLst/>
            </a:prstTxWarp>
          </a:bodyPr>
          <a:lstStyle/>
          <a:p>
            <a:endParaRPr lang="en-US">
              <a:solidFill>
                <a:srgbClr val="000000"/>
              </a:solidFill>
              <a:latin typeface="Verdana"/>
              <a:ea typeface="Verdana"/>
              <a:cs typeface="Verdana"/>
            </a:endParaRPr>
          </a:p>
        </p:txBody>
      </p:sp>
      <p:sp>
        <p:nvSpPr>
          <p:cNvPr id="22533" name="Rectangle 11"/>
          <p:cNvSpPr>
            <a:spLocks noChangeArrowheads="1"/>
          </p:cNvSpPr>
          <p:nvPr>
            <p:custDataLst>
              <p:tags r:id="rId2"/>
            </p:custDataLst>
          </p:nvPr>
        </p:nvSpPr>
        <p:spPr bwMode="auto">
          <a:xfrm>
            <a:off x="6956425" y="1700213"/>
            <a:ext cx="1084263" cy="276225"/>
          </a:xfrm>
          <a:prstGeom prst="rect">
            <a:avLst/>
          </a:prstGeom>
          <a:noFill/>
          <a:ln w="6350">
            <a:noFill/>
            <a:miter lim="800000"/>
            <a:headEnd/>
            <a:tailEnd/>
          </a:ln>
        </p:spPr>
        <p:txBody>
          <a:bodyPr lIns="45720" rIns="45720" anchor="b">
            <a:prstTxWarp prst="textNoShape">
              <a:avLst/>
            </a:prstTxWarp>
          </a:bodyPr>
          <a:lstStyle/>
          <a:p>
            <a:pPr eaLnBrk="0" hangingPunct="0">
              <a:lnSpc>
                <a:spcPct val="80000"/>
              </a:lnSpc>
            </a:pPr>
            <a:r>
              <a:rPr lang="lv-LV" sz="1400">
                <a:solidFill>
                  <a:srgbClr val="000000"/>
                </a:solidFill>
                <a:latin typeface="Verdana" charset="0"/>
                <a:ea typeface="Verdana"/>
                <a:cs typeface="Verdana"/>
              </a:rPr>
              <a:t>2016</a:t>
            </a:r>
            <a:endParaRPr lang="en-US" sz="1400">
              <a:solidFill>
                <a:srgbClr val="000000"/>
              </a:solidFill>
              <a:latin typeface="Verdana" charset="0"/>
              <a:ea typeface="Verdana"/>
              <a:cs typeface="Verdana"/>
            </a:endParaRPr>
          </a:p>
        </p:txBody>
      </p:sp>
      <p:sp>
        <p:nvSpPr>
          <p:cNvPr id="22534" name="Rectangle 12"/>
          <p:cNvSpPr>
            <a:spLocks noChangeArrowheads="1"/>
          </p:cNvSpPr>
          <p:nvPr>
            <p:custDataLst>
              <p:tags r:id="rId3"/>
            </p:custDataLst>
          </p:nvPr>
        </p:nvSpPr>
        <p:spPr bwMode="auto">
          <a:xfrm>
            <a:off x="5576888" y="1700213"/>
            <a:ext cx="1089025" cy="276225"/>
          </a:xfrm>
          <a:prstGeom prst="rect">
            <a:avLst/>
          </a:prstGeom>
          <a:noFill/>
          <a:ln w="6350">
            <a:noFill/>
            <a:miter lim="800000"/>
            <a:headEnd/>
            <a:tailEnd/>
          </a:ln>
        </p:spPr>
        <p:txBody>
          <a:bodyPr lIns="45720" rIns="45720" anchor="b">
            <a:prstTxWarp prst="textNoShape">
              <a:avLst/>
            </a:prstTxWarp>
          </a:bodyPr>
          <a:lstStyle/>
          <a:p>
            <a:pPr eaLnBrk="0" hangingPunct="0">
              <a:lnSpc>
                <a:spcPct val="80000"/>
              </a:lnSpc>
            </a:pPr>
            <a:r>
              <a:rPr lang="lv-LV" sz="1400">
                <a:solidFill>
                  <a:srgbClr val="000000"/>
                </a:solidFill>
                <a:latin typeface="Verdana" charset="0"/>
                <a:ea typeface="Verdana"/>
                <a:cs typeface="Verdana"/>
              </a:rPr>
              <a:t>2015</a:t>
            </a:r>
            <a:endParaRPr lang="en-US" sz="1400">
              <a:solidFill>
                <a:srgbClr val="000000"/>
              </a:solidFill>
              <a:latin typeface="Verdana" charset="0"/>
              <a:ea typeface="Verdana"/>
              <a:cs typeface="Verdana"/>
            </a:endParaRPr>
          </a:p>
        </p:txBody>
      </p:sp>
      <p:sp>
        <p:nvSpPr>
          <p:cNvPr id="22535" name="Rectangle 13"/>
          <p:cNvSpPr>
            <a:spLocks noChangeArrowheads="1"/>
          </p:cNvSpPr>
          <p:nvPr>
            <p:custDataLst>
              <p:tags r:id="rId4"/>
            </p:custDataLst>
          </p:nvPr>
        </p:nvSpPr>
        <p:spPr bwMode="auto">
          <a:xfrm>
            <a:off x="4200525" y="1700213"/>
            <a:ext cx="1084263" cy="276225"/>
          </a:xfrm>
          <a:prstGeom prst="rect">
            <a:avLst/>
          </a:prstGeom>
          <a:noFill/>
          <a:ln w="6350">
            <a:noFill/>
            <a:miter lim="800000"/>
            <a:headEnd/>
            <a:tailEnd/>
          </a:ln>
        </p:spPr>
        <p:txBody>
          <a:bodyPr lIns="45720" rIns="45720" anchor="b">
            <a:prstTxWarp prst="textNoShape">
              <a:avLst/>
            </a:prstTxWarp>
          </a:bodyPr>
          <a:lstStyle/>
          <a:p>
            <a:pPr eaLnBrk="0" hangingPunct="0">
              <a:lnSpc>
                <a:spcPct val="80000"/>
              </a:lnSpc>
            </a:pPr>
            <a:r>
              <a:rPr lang="lv-LV" sz="1400">
                <a:solidFill>
                  <a:srgbClr val="000000"/>
                </a:solidFill>
                <a:latin typeface="Verdana" charset="0"/>
                <a:ea typeface="Verdana"/>
                <a:cs typeface="Verdana"/>
              </a:rPr>
              <a:t>2014</a:t>
            </a:r>
            <a:endParaRPr lang="en-US" sz="1400">
              <a:solidFill>
                <a:srgbClr val="000000"/>
              </a:solidFill>
              <a:latin typeface="Verdana" charset="0"/>
              <a:ea typeface="Verdana"/>
              <a:cs typeface="Verdana"/>
            </a:endParaRPr>
          </a:p>
        </p:txBody>
      </p:sp>
      <p:sp>
        <p:nvSpPr>
          <p:cNvPr id="22536" name="Rectangle 14"/>
          <p:cNvSpPr>
            <a:spLocks noChangeArrowheads="1"/>
          </p:cNvSpPr>
          <p:nvPr>
            <p:custDataLst>
              <p:tags r:id="rId5"/>
            </p:custDataLst>
          </p:nvPr>
        </p:nvSpPr>
        <p:spPr bwMode="auto">
          <a:xfrm>
            <a:off x="2849563" y="1700213"/>
            <a:ext cx="1060450" cy="276225"/>
          </a:xfrm>
          <a:prstGeom prst="rect">
            <a:avLst/>
          </a:prstGeom>
          <a:noFill/>
          <a:ln w="6350">
            <a:noFill/>
            <a:miter lim="800000"/>
            <a:headEnd/>
            <a:tailEnd/>
          </a:ln>
        </p:spPr>
        <p:txBody>
          <a:bodyPr lIns="45720" rIns="45720" anchor="b">
            <a:prstTxWarp prst="textNoShape">
              <a:avLst/>
            </a:prstTxWarp>
          </a:bodyPr>
          <a:lstStyle/>
          <a:p>
            <a:pPr eaLnBrk="0" hangingPunct="0">
              <a:lnSpc>
                <a:spcPct val="80000"/>
              </a:lnSpc>
            </a:pPr>
            <a:r>
              <a:rPr lang="lv-LV" sz="1400">
                <a:solidFill>
                  <a:srgbClr val="000000"/>
                </a:solidFill>
                <a:latin typeface="Verdana" charset="0"/>
                <a:ea typeface="Verdana"/>
                <a:cs typeface="Verdana"/>
              </a:rPr>
              <a:t>2013</a:t>
            </a:r>
            <a:endParaRPr lang="en-US" sz="1400">
              <a:solidFill>
                <a:srgbClr val="000000"/>
              </a:solidFill>
              <a:latin typeface="Verdana" charset="0"/>
              <a:ea typeface="Verdana"/>
              <a:cs typeface="Verdana"/>
            </a:endParaRPr>
          </a:p>
        </p:txBody>
      </p:sp>
      <p:sp>
        <p:nvSpPr>
          <p:cNvPr id="22537" name="Rectangle 15"/>
          <p:cNvSpPr>
            <a:spLocks noChangeArrowheads="1"/>
          </p:cNvSpPr>
          <p:nvPr>
            <p:custDataLst>
              <p:tags r:id="rId6"/>
            </p:custDataLst>
          </p:nvPr>
        </p:nvSpPr>
        <p:spPr bwMode="auto">
          <a:xfrm>
            <a:off x="392113" y="2398713"/>
            <a:ext cx="2000250" cy="287337"/>
          </a:xfrm>
          <a:prstGeom prst="rect">
            <a:avLst/>
          </a:prstGeom>
          <a:noFill/>
          <a:ln w="6350">
            <a:noFill/>
            <a:miter lim="800000"/>
            <a:headEnd/>
            <a:tailEnd/>
          </a:ln>
        </p:spPr>
        <p:txBody>
          <a:bodyPr lIns="45720" rIns="45720">
            <a:prstTxWarp prst="textNoShape">
              <a:avLst/>
            </a:prstTxWarp>
          </a:bodyPr>
          <a:lstStyle/>
          <a:p>
            <a:pPr marL="0" lvl="1" eaLnBrk="0" hangingPunct="0">
              <a:lnSpc>
                <a:spcPct val="80000"/>
              </a:lnSpc>
            </a:pPr>
            <a:r>
              <a:rPr lang="lv-LV" sz="1200">
                <a:solidFill>
                  <a:srgbClr val="000000"/>
                </a:solidFill>
                <a:latin typeface="Verdana" charset="0"/>
                <a:ea typeface="Verdana"/>
                <a:cs typeface="Verdana"/>
              </a:rPr>
              <a:t>Izveidot bāzes kursu</a:t>
            </a:r>
            <a:endParaRPr lang="en-US" sz="1200">
              <a:solidFill>
                <a:srgbClr val="000000"/>
              </a:solidFill>
              <a:latin typeface="Verdana" charset="0"/>
              <a:ea typeface="Verdana"/>
              <a:cs typeface="Verdana"/>
            </a:endParaRPr>
          </a:p>
        </p:txBody>
      </p:sp>
      <p:sp>
        <p:nvSpPr>
          <p:cNvPr id="22538" name="Rectangle 16"/>
          <p:cNvSpPr>
            <a:spLocks noChangeArrowheads="1"/>
          </p:cNvSpPr>
          <p:nvPr>
            <p:custDataLst>
              <p:tags r:id="rId7"/>
            </p:custDataLst>
          </p:nvPr>
        </p:nvSpPr>
        <p:spPr bwMode="auto">
          <a:xfrm>
            <a:off x="392113" y="2676525"/>
            <a:ext cx="2000250" cy="287338"/>
          </a:xfrm>
          <a:prstGeom prst="rect">
            <a:avLst/>
          </a:prstGeom>
          <a:noFill/>
          <a:ln w="6350">
            <a:noFill/>
            <a:miter lim="800000"/>
            <a:headEnd/>
            <a:tailEnd/>
          </a:ln>
        </p:spPr>
        <p:txBody>
          <a:bodyPr lIns="45720" rIns="45720">
            <a:prstTxWarp prst="textNoShape">
              <a:avLst/>
            </a:prstTxWarp>
          </a:bodyPr>
          <a:lstStyle/>
          <a:p>
            <a:pPr marL="0" lvl="1" eaLnBrk="0" hangingPunct="0">
              <a:lnSpc>
                <a:spcPct val="80000"/>
              </a:lnSpc>
            </a:pPr>
            <a:r>
              <a:rPr lang="lv-LV" sz="1200">
                <a:solidFill>
                  <a:srgbClr val="000000"/>
                </a:solidFill>
                <a:latin typeface="Verdana" charset="0"/>
                <a:ea typeface="Verdana"/>
                <a:cs typeface="Verdana"/>
              </a:rPr>
              <a:t>Izveidot portālu</a:t>
            </a:r>
            <a:endParaRPr lang="en-US" sz="1200">
              <a:solidFill>
                <a:srgbClr val="000000"/>
              </a:solidFill>
              <a:latin typeface="Verdana" charset="0"/>
              <a:ea typeface="Verdana"/>
              <a:cs typeface="Verdana"/>
            </a:endParaRPr>
          </a:p>
        </p:txBody>
      </p:sp>
      <p:sp>
        <p:nvSpPr>
          <p:cNvPr id="22539" name="Rectangle 17"/>
          <p:cNvSpPr>
            <a:spLocks noChangeArrowheads="1"/>
          </p:cNvSpPr>
          <p:nvPr>
            <p:custDataLst>
              <p:tags r:id="rId8"/>
            </p:custDataLst>
          </p:nvPr>
        </p:nvSpPr>
        <p:spPr bwMode="auto">
          <a:xfrm>
            <a:off x="392113" y="2957513"/>
            <a:ext cx="2000250" cy="287337"/>
          </a:xfrm>
          <a:prstGeom prst="rect">
            <a:avLst/>
          </a:prstGeom>
          <a:noFill/>
          <a:ln w="6350">
            <a:noFill/>
            <a:miter lim="800000"/>
            <a:headEnd/>
            <a:tailEnd/>
          </a:ln>
        </p:spPr>
        <p:txBody>
          <a:bodyPr wrap="none" lIns="45720" rIns="45720">
            <a:prstTxWarp prst="textNoShape">
              <a:avLst/>
            </a:prstTxWarp>
          </a:bodyPr>
          <a:lstStyle/>
          <a:p>
            <a:pPr marL="0" lvl="1" eaLnBrk="0" hangingPunct="0">
              <a:lnSpc>
                <a:spcPct val="80000"/>
              </a:lnSpc>
            </a:pPr>
            <a:r>
              <a:rPr lang="lv-LV" sz="1200">
                <a:solidFill>
                  <a:srgbClr val="000000"/>
                </a:solidFill>
                <a:latin typeface="Verdana" charset="0"/>
                <a:ea typeface="Verdana"/>
                <a:cs typeface="Verdana"/>
              </a:rPr>
              <a:t>Apmācīt pasniedzējus</a:t>
            </a:r>
            <a:endParaRPr lang="en-US" sz="1200">
              <a:solidFill>
                <a:srgbClr val="000000"/>
              </a:solidFill>
              <a:latin typeface="Verdana" charset="0"/>
              <a:ea typeface="Verdana"/>
              <a:cs typeface="Verdana"/>
            </a:endParaRPr>
          </a:p>
        </p:txBody>
      </p:sp>
      <p:sp>
        <p:nvSpPr>
          <p:cNvPr id="22540" name="Rectangle 18"/>
          <p:cNvSpPr>
            <a:spLocks noChangeArrowheads="1"/>
          </p:cNvSpPr>
          <p:nvPr>
            <p:custDataLst>
              <p:tags r:id="rId9"/>
            </p:custDataLst>
          </p:nvPr>
        </p:nvSpPr>
        <p:spPr bwMode="auto">
          <a:xfrm>
            <a:off x="392113" y="3235325"/>
            <a:ext cx="2000250" cy="287338"/>
          </a:xfrm>
          <a:prstGeom prst="rect">
            <a:avLst/>
          </a:prstGeom>
          <a:noFill/>
          <a:ln w="6350">
            <a:noFill/>
            <a:miter lim="800000"/>
            <a:headEnd/>
            <a:tailEnd/>
          </a:ln>
        </p:spPr>
        <p:txBody>
          <a:bodyPr wrap="none" lIns="45720" rIns="45720">
            <a:prstTxWarp prst="textNoShape">
              <a:avLst/>
            </a:prstTxWarp>
          </a:bodyPr>
          <a:lstStyle/>
          <a:p>
            <a:pPr marL="0" lvl="1" eaLnBrk="0" hangingPunct="0">
              <a:lnSpc>
                <a:spcPct val="80000"/>
              </a:lnSpc>
            </a:pPr>
            <a:r>
              <a:rPr lang="lv-LV" sz="1200">
                <a:solidFill>
                  <a:srgbClr val="000000"/>
                </a:solidFill>
                <a:latin typeface="Verdana" charset="0"/>
                <a:ea typeface="Verdana"/>
                <a:cs typeface="Verdana"/>
              </a:rPr>
              <a:t>Izveidot 2. pakāpes kursu</a:t>
            </a:r>
            <a:endParaRPr lang="en-US" sz="1200">
              <a:solidFill>
                <a:srgbClr val="000000"/>
              </a:solidFill>
              <a:latin typeface="Verdana" charset="0"/>
              <a:ea typeface="Verdana"/>
              <a:cs typeface="Verdana"/>
            </a:endParaRPr>
          </a:p>
        </p:txBody>
      </p:sp>
      <p:sp>
        <p:nvSpPr>
          <p:cNvPr id="22541" name="Rectangle 19"/>
          <p:cNvSpPr>
            <a:spLocks noChangeArrowheads="1"/>
          </p:cNvSpPr>
          <p:nvPr>
            <p:custDataLst>
              <p:tags r:id="rId10"/>
            </p:custDataLst>
          </p:nvPr>
        </p:nvSpPr>
        <p:spPr bwMode="auto">
          <a:xfrm>
            <a:off x="392113" y="3889375"/>
            <a:ext cx="2000250" cy="287338"/>
          </a:xfrm>
          <a:prstGeom prst="rect">
            <a:avLst/>
          </a:prstGeom>
          <a:noFill/>
          <a:ln w="6350">
            <a:noFill/>
            <a:miter lim="800000"/>
            <a:headEnd/>
            <a:tailEnd/>
          </a:ln>
        </p:spPr>
        <p:txBody>
          <a:bodyPr lIns="45720" rIns="45720">
            <a:prstTxWarp prst="textNoShape">
              <a:avLst/>
            </a:prstTxWarp>
          </a:bodyPr>
          <a:lstStyle/>
          <a:p>
            <a:pPr marL="0" lvl="1" eaLnBrk="0" hangingPunct="0">
              <a:lnSpc>
                <a:spcPct val="80000"/>
              </a:lnSpc>
            </a:pPr>
            <a:r>
              <a:rPr lang="lv-LV" sz="1200">
                <a:solidFill>
                  <a:srgbClr val="000000"/>
                </a:solidFill>
                <a:latin typeface="Verdana" charset="0"/>
                <a:ea typeface="Verdana"/>
                <a:cs typeface="Verdana"/>
              </a:rPr>
              <a:t>10 skolas</a:t>
            </a:r>
            <a:endParaRPr lang="en-US" sz="1200">
              <a:solidFill>
                <a:srgbClr val="000000"/>
              </a:solidFill>
              <a:latin typeface="Verdana" charset="0"/>
              <a:ea typeface="Verdana"/>
              <a:cs typeface="Verdana"/>
            </a:endParaRPr>
          </a:p>
        </p:txBody>
      </p:sp>
      <p:sp>
        <p:nvSpPr>
          <p:cNvPr id="22542" name="Rectangle 20"/>
          <p:cNvSpPr>
            <a:spLocks noChangeArrowheads="1"/>
          </p:cNvSpPr>
          <p:nvPr>
            <p:custDataLst>
              <p:tags r:id="rId11"/>
            </p:custDataLst>
          </p:nvPr>
        </p:nvSpPr>
        <p:spPr bwMode="auto">
          <a:xfrm>
            <a:off x="392113" y="4170363"/>
            <a:ext cx="2000250" cy="287337"/>
          </a:xfrm>
          <a:prstGeom prst="rect">
            <a:avLst/>
          </a:prstGeom>
          <a:noFill/>
          <a:ln w="6350">
            <a:noFill/>
            <a:miter lim="800000"/>
            <a:headEnd/>
            <a:tailEnd/>
          </a:ln>
        </p:spPr>
        <p:txBody>
          <a:bodyPr lIns="45720" rIns="45720">
            <a:prstTxWarp prst="textNoShape">
              <a:avLst/>
            </a:prstTxWarp>
          </a:bodyPr>
          <a:lstStyle/>
          <a:p>
            <a:pPr marL="0" lvl="1" eaLnBrk="0" hangingPunct="0">
              <a:lnSpc>
                <a:spcPct val="80000"/>
              </a:lnSpc>
            </a:pPr>
            <a:r>
              <a:rPr lang="lv-LV" sz="1200">
                <a:solidFill>
                  <a:srgbClr val="000000"/>
                </a:solidFill>
                <a:latin typeface="Verdana" charset="0"/>
                <a:ea typeface="Verdana"/>
                <a:cs typeface="Verdana"/>
              </a:rPr>
              <a:t>30 skolas</a:t>
            </a:r>
            <a:endParaRPr lang="en-US" sz="1200">
              <a:solidFill>
                <a:srgbClr val="000000"/>
              </a:solidFill>
              <a:latin typeface="Verdana" charset="0"/>
              <a:ea typeface="Verdana"/>
              <a:cs typeface="Verdana"/>
            </a:endParaRPr>
          </a:p>
        </p:txBody>
      </p:sp>
      <p:sp>
        <p:nvSpPr>
          <p:cNvPr id="22543" name="Rectangle 21"/>
          <p:cNvSpPr>
            <a:spLocks noChangeArrowheads="1"/>
          </p:cNvSpPr>
          <p:nvPr>
            <p:custDataLst>
              <p:tags r:id="rId12"/>
            </p:custDataLst>
          </p:nvPr>
        </p:nvSpPr>
        <p:spPr bwMode="auto">
          <a:xfrm>
            <a:off x="392113" y="4451350"/>
            <a:ext cx="2000250" cy="287338"/>
          </a:xfrm>
          <a:prstGeom prst="rect">
            <a:avLst/>
          </a:prstGeom>
          <a:noFill/>
          <a:ln w="6350">
            <a:noFill/>
            <a:miter lim="800000"/>
            <a:headEnd/>
            <a:tailEnd/>
          </a:ln>
        </p:spPr>
        <p:txBody>
          <a:bodyPr wrap="none" lIns="45720" rIns="45720">
            <a:prstTxWarp prst="textNoShape">
              <a:avLst/>
            </a:prstTxWarp>
          </a:bodyPr>
          <a:lstStyle/>
          <a:p>
            <a:pPr marL="0" lvl="1" eaLnBrk="0" hangingPunct="0">
              <a:lnSpc>
                <a:spcPct val="80000"/>
              </a:lnSpc>
            </a:pPr>
            <a:r>
              <a:rPr lang="lv-LV" sz="1200">
                <a:solidFill>
                  <a:srgbClr val="000000"/>
                </a:solidFill>
                <a:latin typeface="Verdana" charset="0"/>
                <a:ea typeface="Verdana"/>
                <a:cs typeface="Verdana"/>
              </a:rPr>
              <a:t>60 skolas</a:t>
            </a:r>
            <a:endParaRPr lang="en-US" sz="1100">
              <a:solidFill>
                <a:srgbClr val="000000"/>
              </a:solidFill>
              <a:latin typeface="Verdana" charset="0"/>
              <a:ea typeface="Verdana"/>
              <a:cs typeface="Verdana"/>
            </a:endParaRPr>
          </a:p>
        </p:txBody>
      </p:sp>
      <p:sp>
        <p:nvSpPr>
          <p:cNvPr id="22544" name="Rectangle 22"/>
          <p:cNvSpPr>
            <a:spLocks noChangeArrowheads="1"/>
          </p:cNvSpPr>
          <p:nvPr>
            <p:custDataLst>
              <p:tags r:id="rId13"/>
            </p:custDataLst>
          </p:nvPr>
        </p:nvSpPr>
        <p:spPr bwMode="auto">
          <a:xfrm>
            <a:off x="392113" y="4729163"/>
            <a:ext cx="2000250" cy="288925"/>
          </a:xfrm>
          <a:prstGeom prst="rect">
            <a:avLst/>
          </a:prstGeom>
          <a:noFill/>
          <a:ln w="6350">
            <a:noFill/>
            <a:miter lim="800000"/>
            <a:headEnd/>
            <a:tailEnd/>
          </a:ln>
        </p:spPr>
        <p:txBody>
          <a:bodyPr wrap="none" lIns="45720" rIns="45720">
            <a:prstTxWarp prst="textNoShape">
              <a:avLst/>
            </a:prstTxWarp>
          </a:bodyPr>
          <a:lstStyle/>
          <a:p>
            <a:pPr marL="0" lvl="1" eaLnBrk="0" hangingPunct="0">
              <a:lnSpc>
                <a:spcPct val="80000"/>
              </a:lnSpc>
            </a:pPr>
            <a:r>
              <a:rPr lang="lv-LV" sz="1200">
                <a:solidFill>
                  <a:srgbClr val="000000"/>
                </a:solidFill>
                <a:latin typeface="Verdana" charset="0"/>
                <a:ea typeface="Verdana"/>
                <a:cs typeface="Verdana"/>
              </a:rPr>
              <a:t>90 skolas</a:t>
            </a:r>
            <a:endParaRPr lang="en-US" sz="1200">
              <a:solidFill>
                <a:srgbClr val="000000"/>
              </a:solidFill>
              <a:latin typeface="Verdana" charset="0"/>
              <a:ea typeface="Verdana"/>
              <a:cs typeface="Verdana"/>
            </a:endParaRPr>
          </a:p>
        </p:txBody>
      </p:sp>
      <p:sp>
        <p:nvSpPr>
          <p:cNvPr id="22545" name="Rectangle 23"/>
          <p:cNvSpPr>
            <a:spLocks noChangeArrowheads="1"/>
          </p:cNvSpPr>
          <p:nvPr>
            <p:custDataLst>
              <p:tags r:id="rId14"/>
            </p:custDataLst>
          </p:nvPr>
        </p:nvSpPr>
        <p:spPr bwMode="auto">
          <a:xfrm>
            <a:off x="392113" y="2127250"/>
            <a:ext cx="2000250" cy="288925"/>
          </a:xfrm>
          <a:prstGeom prst="rect">
            <a:avLst/>
          </a:prstGeom>
          <a:noFill/>
          <a:ln w="6350">
            <a:noFill/>
            <a:miter lim="800000"/>
            <a:headEnd/>
            <a:tailEnd/>
          </a:ln>
        </p:spPr>
        <p:txBody>
          <a:bodyPr wrap="none" lIns="45720" rIns="45720">
            <a:prstTxWarp prst="textNoShape">
              <a:avLst/>
            </a:prstTxWarp>
          </a:bodyPr>
          <a:lstStyle/>
          <a:p>
            <a:pPr marL="285750" indent="-285750" eaLnBrk="0" hangingPunct="0">
              <a:lnSpc>
                <a:spcPct val="80000"/>
              </a:lnSpc>
            </a:pPr>
            <a:r>
              <a:rPr lang="lv-LV" sz="1400" b="1">
                <a:solidFill>
                  <a:srgbClr val="000000"/>
                </a:solidFill>
                <a:latin typeface="Verdana" charset="0"/>
                <a:ea typeface="Verdana"/>
                <a:cs typeface="Verdana"/>
              </a:rPr>
              <a:t>Kursu veidošana</a:t>
            </a:r>
            <a:endParaRPr lang="en-US" sz="1400" b="1">
              <a:solidFill>
                <a:srgbClr val="000000"/>
              </a:solidFill>
              <a:latin typeface="Verdana" charset="0"/>
              <a:ea typeface="Verdana"/>
              <a:cs typeface="Verdana"/>
            </a:endParaRPr>
          </a:p>
        </p:txBody>
      </p:sp>
      <p:sp>
        <p:nvSpPr>
          <p:cNvPr id="22546" name="Rectangle 24"/>
          <p:cNvSpPr>
            <a:spLocks noChangeArrowheads="1"/>
          </p:cNvSpPr>
          <p:nvPr>
            <p:custDataLst>
              <p:tags r:id="rId15"/>
            </p:custDataLst>
          </p:nvPr>
        </p:nvSpPr>
        <p:spPr bwMode="auto">
          <a:xfrm>
            <a:off x="392113" y="3611563"/>
            <a:ext cx="2000250" cy="287337"/>
          </a:xfrm>
          <a:prstGeom prst="rect">
            <a:avLst/>
          </a:prstGeom>
          <a:noFill/>
          <a:ln w="6350">
            <a:noFill/>
            <a:miter lim="800000"/>
            <a:headEnd/>
            <a:tailEnd/>
          </a:ln>
        </p:spPr>
        <p:txBody>
          <a:bodyPr wrap="none" lIns="45720" rIns="45720">
            <a:prstTxWarp prst="textNoShape">
              <a:avLst/>
            </a:prstTxWarp>
          </a:bodyPr>
          <a:lstStyle/>
          <a:p>
            <a:pPr eaLnBrk="0" hangingPunct="0">
              <a:lnSpc>
                <a:spcPct val="80000"/>
              </a:lnSpc>
            </a:pPr>
            <a:r>
              <a:rPr lang="lv-LV" sz="1400" b="1">
                <a:solidFill>
                  <a:srgbClr val="000000"/>
                </a:solidFill>
                <a:latin typeface="Verdana" charset="0"/>
                <a:ea typeface="Verdana"/>
                <a:cs typeface="Verdana"/>
              </a:rPr>
              <a:t>Fakultatīvas skolas</a:t>
            </a:r>
            <a:endParaRPr lang="en-US" sz="1400" b="1">
              <a:solidFill>
                <a:srgbClr val="000000"/>
              </a:solidFill>
              <a:latin typeface="Verdana" charset="0"/>
              <a:ea typeface="Verdana"/>
              <a:cs typeface="Verdana"/>
            </a:endParaRPr>
          </a:p>
        </p:txBody>
      </p:sp>
      <p:sp>
        <p:nvSpPr>
          <p:cNvPr id="22547" name="Rectangle 25"/>
          <p:cNvSpPr>
            <a:spLocks noChangeArrowheads="1"/>
          </p:cNvSpPr>
          <p:nvPr>
            <p:custDataLst>
              <p:tags r:id="rId16"/>
            </p:custDataLst>
          </p:nvPr>
        </p:nvSpPr>
        <p:spPr bwMode="auto">
          <a:xfrm>
            <a:off x="392113" y="5076825"/>
            <a:ext cx="2000250" cy="287338"/>
          </a:xfrm>
          <a:prstGeom prst="rect">
            <a:avLst/>
          </a:prstGeom>
          <a:noFill/>
          <a:ln w="6350">
            <a:noFill/>
            <a:miter lim="800000"/>
            <a:headEnd/>
            <a:tailEnd/>
          </a:ln>
        </p:spPr>
        <p:txBody>
          <a:bodyPr wrap="none" lIns="45720" rIns="45720">
            <a:prstTxWarp prst="textNoShape">
              <a:avLst/>
            </a:prstTxWarp>
          </a:bodyPr>
          <a:lstStyle/>
          <a:p>
            <a:pPr eaLnBrk="0" hangingPunct="0">
              <a:lnSpc>
                <a:spcPct val="80000"/>
              </a:lnSpc>
            </a:pPr>
            <a:r>
              <a:rPr lang="lv-LV" sz="1400" b="1">
                <a:solidFill>
                  <a:srgbClr val="000000"/>
                </a:solidFill>
                <a:latin typeface="Verdana" charset="0"/>
                <a:ea typeface="Verdana"/>
                <a:cs typeface="Verdana"/>
              </a:rPr>
              <a:t>Skolotāju konference</a:t>
            </a:r>
            <a:endParaRPr lang="en-US" sz="1400" b="1">
              <a:solidFill>
                <a:srgbClr val="000000"/>
              </a:solidFill>
              <a:latin typeface="Verdana" charset="0"/>
              <a:ea typeface="Verdana"/>
              <a:cs typeface="Verdana"/>
            </a:endParaRPr>
          </a:p>
        </p:txBody>
      </p:sp>
      <p:sp>
        <p:nvSpPr>
          <p:cNvPr id="22548" name="Rectangle 26"/>
          <p:cNvSpPr>
            <a:spLocks noChangeArrowheads="1"/>
          </p:cNvSpPr>
          <p:nvPr>
            <p:custDataLst>
              <p:tags r:id="rId17"/>
            </p:custDataLst>
          </p:nvPr>
        </p:nvSpPr>
        <p:spPr bwMode="auto">
          <a:xfrm>
            <a:off x="392113" y="5357813"/>
            <a:ext cx="2000250" cy="287337"/>
          </a:xfrm>
          <a:prstGeom prst="rect">
            <a:avLst/>
          </a:prstGeom>
          <a:noFill/>
          <a:ln w="6350">
            <a:noFill/>
            <a:miter lim="800000"/>
            <a:headEnd/>
            <a:tailEnd/>
          </a:ln>
        </p:spPr>
        <p:txBody>
          <a:bodyPr lIns="45720" rIns="45720">
            <a:prstTxWarp prst="textNoShape">
              <a:avLst/>
            </a:prstTxWarp>
          </a:bodyPr>
          <a:lstStyle/>
          <a:p>
            <a:pPr marL="0" lvl="1" eaLnBrk="0" hangingPunct="0">
              <a:lnSpc>
                <a:spcPct val="80000"/>
              </a:lnSpc>
            </a:pPr>
            <a:r>
              <a:rPr lang="lv-LV" sz="1200">
                <a:solidFill>
                  <a:srgbClr val="000000"/>
                </a:solidFill>
                <a:latin typeface="Verdana" charset="0"/>
                <a:ea typeface="Verdana"/>
                <a:cs typeface="Verdana"/>
              </a:rPr>
              <a:t>Sagatavošanos</a:t>
            </a:r>
            <a:endParaRPr lang="en-US" sz="1200">
              <a:solidFill>
                <a:srgbClr val="000000"/>
              </a:solidFill>
              <a:latin typeface="Verdana" charset="0"/>
              <a:ea typeface="Verdana"/>
              <a:cs typeface="Verdana"/>
            </a:endParaRPr>
          </a:p>
        </p:txBody>
      </p:sp>
      <p:sp>
        <p:nvSpPr>
          <p:cNvPr id="22549" name="Rectangle 27"/>
          <p:cNvSpPr>
            <a:spLocks noChangeArrowheads="1"/>
          </p:cNvSpPr>
          <p:nvPr>
            <p:custDataLst>
              <p:tags r:id="rId18"/>
            </p:custDataLst>
          </p:nvPr>
        </p:nvSpPr>
        <p:spPr bwMode="auto">
          <a:xfrm>
            <a:off x="392113" y="5627688"/>
            <a:ext cx="2925762" cy="287337"/>
          </a:xfrm>
          <a:prstGeom prst="rect">
            <a:avLst/>
          </a:prstGeom>
          <a:noFill/>
          <a:ln w="6350">
            <a:noFill/>
            <a:miter lim="800000"/>
            <a:headEnd/>
            <a:tailEnd/>
          </a:ln>
        </p:spPr>
        <p:txBody>
          <a:bodyPr lIns="45720" rIns="45720">
            <a:prstTxWarp prst="textNoShape">
              <a:avLst/>
            </a:prstTxWarp>
          </a:bodyPr>
          <a:lstStyle/>
          <a:p>
            <a:pPr marL="0" lvl="1" eaLnBrk="0" hangingPunct="0">
              <a:lnSpc>
                <a:spcPct val="80000"/>
              </a:lnSpc>
            </a:pPr>
            <a:r>
              <a:rPr lang="lv-LV" sz="1200">
                <a:solidFill>
                  <a:srgbClr val="000000"/>
                </a:solidFill>
                <a:latin typeface="Verdana" charset="0"/>
                <a:ea typeface="Verdana"/>
                <a:cs typeface="Verdana"/>
              </a:rPr>
              <a:t>’13 gads</a:t>
            </a:r>
            <a:endParaRPr lang="en-US" sz="1200">
              <a:solidFill>
                <a:srgbClr val="000000"/>
              </a:solidFill>
              <a:latin typeface="Verdana" charset="0"/>
              <a:ea typeface="Verdana"/>
              <a:cs typeface="Verdana"/>
            </a:endParaRPr>
          </a:p>
        </p:txBody>
      </p:sp>
      <p:sp>
        <p:nvSpPr>
          <p:cNvPr id="45" name="Rectangle 41"/>
          <p:cNvSpPr>
            <a:spLocks noChangeArrowheads="1"/>
          </p:cNvSpPr>
          <p:nvPr>
            <p:custDataLst>
              <p:tags r:id="rId19"/>
            </p:custDataLst>
          </p:nvPr>
        </p:nvSpPr>
        <p:spPr bwMode="auto">
          <a:xfrm>
            <a:off x="4967288" y="5873750"/>
            <a:ext cx="509587" cy="200025"/>
          </a:xfrm>
          <a:prstGeom prst="rect">
            <a:avLst/>
          </a:prstGeom>
          <a:solidFill>
            <a:schemeClr val="accent6"/>
          </a:solidFill>
          <a:ln w="6350">
            <a:noFill/>
            <a:miter lim="800000"/>
            <a:headEnd/>
            <a:tailEnd/>
          </a:ln>
          <a:effectLst/>
        </p:spPr>
        <p:txBody>
          <a:bodyPr lIns="0" tIns="0" rIns="0" bIns="0">
            <a:prstTxWarp prst="textNoShape">
              <a:avLst/>
            </a:prstTxWarp>
            <a:spAutoFit/>
          </a:bodyPr>
          <a:lstStyle/>
          <a:p>
            <a:pPr algn="ctr" eaLnBrk="0" hangingPunct="0">
              <a:lnSpc>
                <a:spcPts val="1575"/>
              </a:lnSpc>
            </a:pPr>
            <a:r>
              <a:rPr lang="lv-LV" sz="1200" b="1">
                <a:solidFill>
                  <a:srgbClr val="FFFFFF"/>
                </a:solidFill>
                <a:latin typeface="Verdana" charset="0"/>
                <a:ea typeface="Verdana"/>
                <a:cs typeface="Verdana"/>
              </a:rPr>
              <a:t>250</a:t>
            </a:r>
            <a:endParaRPr lang="de-DE" sz="1200" b="1">
              <a:solidFill>
                <a:srgbClr val="FFFFFF"/>
              </a:solidFill>
              <a:latin typeface="Verdana" charset="0"/>
              <a:ea typeface="Verdana"/>
              <a:cs typeface="Verdana"/>
            </a:endParaRPr>
          </a:p>
        </p:txBody>
      </p:sp>
      <p:sp>
        <p:nvSpPr>
          <p:cNvPr id="22551" name="Line 48"/>
          <p:cNvSpPr>
            <a:spLocks noChangeShapeType="1"/>
          </p:cNvSpPr>
          <p:nvPr>
            <p:custDataLst>
              <p:tags r:id="rId20"/>
            </p:custDataLst>
          </p:nvPr>
        </p:nvSpPr>
        <p:spPr bwMode="auto">
          <a:xfrm>
            <a:off x="404813" y="2009775"/>
            <a:ext cx="8272462" cy="0"/>
          </a:xfrm>
          <a:prstGeom prst="line">
            <a:avLst/>
          </a:prstGeom>
          <a:noFill/>
          <a:ln w="12700">
            <a:solidFill>
              <a:srgbClr val="666666"/>
            </a:solidFill>
            <a:round/>
            <a:headEnd/>
            <a:tailEnd/>
          </a:ln>
        </p:spPr>
        <p:txBody>
          <a:bodyPr wrap="none" lIns="36000" tIns="36000" rIns="36000" bIns="36000" anchor="ctr">
            <a:prstTxWarp prst="textNoShape">
              <a:avLst/>
            </a:prstTxWarp>
          </a:bodyPr>
          <a:lstStyle/>
          <a:p>
            <a:endParaRPr lang="en-US">
              <a:solidFill>
                <a:srgbClr val="000000"/>
              </a:solidFill>
              <a:latin typeface="Verdana"/>
              <a:ea typeface="Verdana"/>
              <a:cs typeface="Verdana"/>
            </a:endParaRPr>
          </a:p>
        </p:txBody>
      </p:sp>
      <p:sp>
        <p:nvSpPr>
          <p:cNvPr id="22552" name="Rectangle 30"/>
          <p:cNvSpPr>
            <a:spLocks noChangeArrowheads="1"/>
          </p:cNvSpPr>
          <p:nvPr>
            <p:custDataLst>
              <p:tags r:id="rId21"/>
            </p:custDataLst>
          </p:nvPr>
        </p:nvSpPr>
        <p:spPr bwMode="auto">
          <a:xfrm>
            <a:off x="2844800" y="2212975"/>
            <a:ext cx="4295775" cy="198438"/>
          </a:xfrm>
          <a:prstGeom prst="rect">
            <a:avLst/>
          </a:prstGeom>
          <a:solidFill>
            <a:schemeClr val="accent3"/>
          </a:solidFill>
          <a:ln w="6350">
            <a:noFill/>
            <a:miter lim="800000"/>
            <a:headEnd/>
            <a:tailEnd/>
          </a:ln>
        </p:spPr>
        <p:txBody>
          <a:bodyPr lIns="45720" rIns="45720">
            <a:prstTxWarp prst="textNoShape">
              <a:avLst/>
            </a:prstTxWarp>
          </a:bodyPr>
          <a:lstStyle/>
          <a:p>
            <a:pPr eaLnBrk="0" hangingPunct="0">
              <a:lnSpc>
                <a:spcPct val="80000"/>
              </a:lnSpc>
            </a:pPr>
            <a:endParaRPr lang="de-DE" sz="1400" b="1">
              <a:solidFill>
                <a:srgbClr val="77AA99"/>
              </a:solidFill>
              <a:latin typeface="Verdana"/>
              <a:ea typeface="Verdana"/>
              <a:cs typeface="Verdana"/>
            </a:endParaRPr>
          </a:p>
        </p:txBody>
      </p:sp>
      <p:sp>
        <p:nvSpPr>
          <p:cNvPr id="35" name="Rectangle 31"/>
          <p:cNvSpPr>
            <a:spLocks noChangeArrowheads="1"/>
          </p:cNvSpPr>
          <p:nvPr>
            <p:custDataLst>
              <p:tags r:id="rId22"/>
            </p:custDataLst>
          </p:nvPr>
        </p:nvSpPr>
        <p:spPr bwMode="auto">
          <a:xfrm>
            <a:off x="2844800" y="2990850"/>
            <a:ext cx="519113" cy="271869"/>
          </a:xfrm>
          <a:prstGeom prst="rect">
            <a:avLst/>
          </a:prstGeom>
          <a:solidFill>
            <a:schemeClr val="accent3"/>
          </a:solidFill>
          <a:ln w="6350">
            <a:noFill/>
            <a:miter lim="800000"/>
            <a:headEnd/>
            <a:tailEnd/>
          </a:ln>
          <a:effectLst/>
        </p:spPr>
        <p:txBody>
          <a:bodyPr lIns="0" rIns="0" anchor="ctr">
            <a:prstTxWarp prst="textNoShape">
              <a:avLst/>
            </a:prstTxWarp>
            <a:spAutoFit/>
          </a:bodyPr>
          <a:lstStyle/>
          <a:p>
            <a:pPr eaLnBrk="0" hangingPunct="0">
              <a:lnSpc>
                <a:spcPct val="80000"/>
              </a:lnSpc>
            </a:pPr>
            <a:endParaRPr lang="de-DE" sz="1400" b="1">
              <a:solidFill>
                <a:srgbClr val="000000"/>
              </a:solidFill>
              <a:latin typeface="Verdana"/>
              <a:ea typeface="Verdana"/>
              <a:cs typeface="Verdana"/>
            </a:endParaRPr>
          </a:p>
        </p:txBody>
      </p:sp>
      <p:sp>
        <p:nvSpPr>
          <p:cNvPr id="36" name="Rectangle 32"/>
          <p:cNvSpPr>
            <a:spLocks noChangeArrowheads="1"/>
          </p:cNvSpPr>
          <p:nvPr>
            <p:custDataLst>
              <p:tags r:id="rId23"/>
            </p:custDataLst>
          </p:nvPr>
        </p:nvSpPr>
        <p:spPr bwMode="auto">
          <a:xfrm>
            <a:off x="4222750" y="3259138"/>
            <a:ext cx="254000" cy="271869"/>
          </a:xfrm>
          <a:prstGeom prst="rect">
            <a:avLst/>
          </a:prstGeom>
          <a:solidFill>
            <a:schemeClr val="accent3"/>
          </a:solidFill>
          <a:ln w="6350">
            <a:noFill/>
            <a:miter lim="800000"/>
            <a:headEnd/>
            <a:tailEnd/>
          </a:ln>
          <a:effectLst/>
        </p:spPr>
        <p:txBody>
          <a:bodyPr lIns="0" rIns="0" anchor="ctr">
            <a:prstTxWarp prst="textNoShape">
              <a:avLst/>
            </a:prstTxWarp>
            <a:spAutoFit/>
          </a:bodyPr>
          <a:lstStyle/>
          <a:p>
            <a:pPr eaLnBrk="0" hangingPunct="0">
              <a:lnSpc>
                <a:spcPct val="80000"/>
              </a:lnSpc>
            </a:pPr>
            <a:endParaRPr lang="de-DE" sz="1400" b="1">
              <a:solidFill>
                <a:srgbClr val="000000"/>
              </a:solidFill>
              <a:latin typeface="Verdana"/>
              <a:ea typeface="Verdana"/>
              <a:cs typeface="Verdana"/>
            </a:endParaRPr>
          </a:p>
        </p:txBody>
      </p:sp>
      <p:sp>
        <p:nvSpPr>
          <p:cNvPr id="38" name="Rectangle 34"/>
          <p:cNvSpPr>
            <a:spLocks noChangeArrowheads="1"/>
          </p:cNvSpPr>
          <p:nvPr>
            <p:custDataLst>
              <p:tags r:id="rId24"/>
            </p:custDataLst>
          </p:nvPr>
        </p:nvSpPr>
        <p:spPr bwMode="auto">
          <a:xfrm>
            <a:off x="2844800" y="3900334"/>
            <a:ext cx="350838" cy="271869"/>
          </a:xfrm>
          <a:prstGeom prst="rect">
            <a:avLst/>
          </a:prstGeom>
          <a:solidFill>
            <a:schemeClr val="accent4"/>
          </a:solidFill>
          <a:ln w="6350">
            <a:noFill/>
            <a:miter lim="800000"/>
            <a:headEnd/>
            <a:tailEnd/>
          </a:ln>
          <a:effectLst/>
        </p:spPr>
        <p:txBody>
          <a:bodyPr lIns="0" rIns="0" anchor="ctr">
            <a:prstTxWarp prst="textNoShape">
              <a:avLst/>
            </a:prstTxWarp>
            <a:spAutoFit/>
          </a:bodyPr>
          <a:lstStyle/>
          <a:p>
            <a:pPr eaLnBrk="0" hangingPunct="0">
              <a:lnSpc>
                <a:spcPct val="80000"/>
              </a:lnSpc>
            </a:pPr>
            <a:endParaRPr lang="de-DE" sz="1400" b="1">
              <a:solidFill>
                <a:srgbClr val="C00000"/>
              </a:solidFill>
              <a:latin typeface="Verdana"/>
              <a:ea typeface="Verdana"/>
              <a:cs typeface="Verdana"/>
            </a:endParaRPr>
          </a:p>
        </p:txBody>
      </p:sp>
      <p:sp>
        <p:nvSpPr>
          <p:cNvPr id="40" name="Rectangle 36"/>
          <p:cNvSpPr>
            <a:spLocks noChangeArrowheads="1"/>
          </p:cNvSpPr>
          <p:nvPr>
            <p:custDataLst>
              <p:tags r:id="rId25"/>
            </p:custDataLst>
          </p:nvPr>
        </p:nvSpPr>
        <p:spPr bwMode="auto">
          <a:xfrm>
            <a:off x="4967288" y="4495800"/>
            <a:ext cx="504825" cy="271869"/>
          </a:xfrm>
          <a:prstGeom prst="rect">
            <a:avLst/>
          </a:prstGeom>
          <a:solidFill>
            <a:schemeClr val="accent4"/>
          </a:solidFill>
          <a:ln w="6350">
            <a:noFill/>
            <a:miter lim="800000"/>
            <a:headEnd/>
            <a:tailEnd/>
          </a:ln>
          <a:effectLst/>
        </p:spPr>
        <p:txBody>
          <a:bodyPr lIns="0" rIns="0" anchor="ctr">
            <a:prstTxWarp prst="textNoShape">
              <a:avLst/>
            </a:prstTxWarp>
            <a:spAutoFit/>
          </a:bodyPr>
          <a:lstStyle/>
          <a:p>
            <a:pPr eaLnBrk="0" hangingPunct="0">
              <a:lnSpc>
                <a:spcPct val="80000"/>
              </a:lnSpc>
            </a:pPr>
            <a:endParaRPr lang="de-DE" sz="1400" b="1">
              <a:solidFill>
                <a:srgbClr val="000000"/>
              </a:solidFill>
              <a:latin typeface="Verdana"/>
              <a:ea typeface="Verdana"/>
              <a:cs typeface="Verdana"/>
            </a:endParaRPr>
          </a:p>
        </p:txBody>
      </p:sp>
      <p:sp>
        <p:nvSpPr>
          <p:cNvPr id="41" name="Rectangle 37"/>
          <p:cNvSpPr>
            <a:spLocks noChangeArrowheads="1"/>
          </p:cNvSpPr>
          <p:nvPr>
            <p:custDataLst>
              <p:tags r:id="rId26"/>
            </p:custDataLst>
          </p:nvPr>
        </p:nvSpPr>
        <p:spPr bwMode="auto">
          <a:xfrm>
            <a:off x="5594350" y="4795838"/>
            <a:ext cx="420688" cy="271869"/>
          </a:xfrm>
          <a:prstGeom prst="rect">
            <a:avLst/>
          </a:prstGeom>
          <a:solidFill>
            <a:schemeClr val="accent4"/>
          </a:solidFill>
          <a:ln w="6350">
            <a:noFill/>
            <a:miter lim="800000"/>
            <a:headEnd/>
            <a:tailEnd/>
          </a:ln>
          <a:effectLst/>
        </p:spPr>
        <p:txBody>
          <a:bodyPr lIns="0" rIns="0" anchor="ctr">
            <a:prstTxWarp prst="textNoShape">
              <a:avLst/>
            </a:prstTxWarp>
            <a:spAutoFit/>
          </a:bodyPr>
          <a:lstStyle/>
          <a:p>
            <a:pPr eaLnBrk="0" hangingPunct="0">
              <a:lnSpc>
                <a:spcPct val="80000"/>
              </a:lnSpc>
            </a:pPr>
            <a:endParaRPr lang="de-DE" sz="1400" b="1">
              <a:solidFill>
                <a:srgbClr val="000000"/>
              </a:solidFill>
              <a:latin typeface="Verdana"/>
              <a:ea typeface="Verdana"/>
              <a:cs typeface="Verdana"/>
            </a:endParaRPr>
          </a:p>
        </p:txBody>
      </p:sp>
      <p:sp>
        <p:nvSpPr>
          <p:cNvPr id="43" name="Rectangle 39"/>
          <p:cNvSpPr>
            <a:spLocks noChangeArrowheads="1"/>
          </p:cNvSpPr>
          <p:nvPr>
            <p:custDataLst>
              <p:tags r:id="rId27"/>
            </p:custDataLst>
          </p:nvPr>
        </p:nvSpPr>
        <p:spPr bwMode="auto">
          <a:xfrm>
            <a:off x="2846388" y="5386388"/>
            <a:ext cx="495300" cy="271869"/>
          </a:xfrm>
          <a:prstGeom prst="rect">
            <a:avLst/>
          </a:prstGeom>
          <a:solidFill>
            <a:schemeClr val="accent6"/>
          </a:solidFill>
          <a:ln w="6350">
            <a:noFill/>
            <a:miter lim="800000"/>
            <a:headEnd/>
            <a:tailEnd/>
          </a:ln>
          <a:effectLst/>
        </p:spPr>
        <p:txBody>
          <a:bodyPr lIns="0" rIns="0" anchor="ctr">
            <a:prstTxWarp prst="textNoShape">
              <a:avLst/>
            </a:prstTxWarp>
            <a:spAutoFit/>
          </a:bodyPr>
          <a:lstStyle/>
          <a:p>
            <a:pPr eaLnBrk="0" hangingPunct="0">
              <a:lnSpc>
                <a:spcPct val="80000"/>
              </a:lnSpc>
            </a:pPr>
            <a:endParaRPr lang="de-DE" sz="1400" b="1">
              <a:solidFill>
                <a:srgbClr val="000000"/>
              </a:solidFill>
              <a:latin typeface="Verdana"/>
              <a:ea typeface="Verdana"/>
              <a:cs typeface="Verdana"/>
            </a:endParaRPr>
          </a:p>
        </p:txBody>
      </p:sp>
      <p:sp>
        <p:nvSpPr>
          <p:cNvPr id="48" name="Rectangle 44"/>
          <p:cNvSpPr>
            <a:spLocks noChangeArrowheads="1"/>
          </p:cNvSpPr>
          <p:nvPr>
            <p:custDataLst>
              <p:tags r:id="rId28"/>
            </p:custDataLst>
          </p:nvPr>
        </p:nvSpPr>
        <p:spPr bwMode="auto">
          <a:xfrm>
            <a:off x="2844800" y="2454275"/>
            <a:ext cx="519113" cy="271869"/>
          </a:xfrm>
          <a:prstGeom prst="rect">
            <a:avLst/>
          </a:prstGeom>
          <a:solidFill>
            <a:schemeClr val="accent3"/>
          </a:solidFill>
          <a:ln w="6350">
            <a:noFill/>
            <a:miter lim="800000"/>
            <a:headEnd/>
            <a:tailEnd/>
          </a:ln>
          <a:effectLst/>
        </p:spPr>
        <p:txBody>
          <a:bodyPr lIns="0" rIns="0" anchor="ctr">
            <a:prstTxWarp prst="textNoShape">
              <a:avLst/>
            </a:prstTxWarp>
            <a:spAutoFit/>
          </a:bodyPr>
          <a:lstStyle/>
          <a:p>
            <a:pPr eaLnBrk="0" hangingPunct="0">
              <a:lnSpc>
                <a:spcPct val="80000"/>
              </a:lnSpc>
            </a:pPr>
            <a:endParaRPr lang="de-DE" sz="1400" b="1">
              <a:solidFill>
                <a:srgbClr val="000000"/>
              </a:solidFill>
              <a:latin typeface="Verdana"/>
              <a:ea typeface="Verdana"/>
              <a:cs typeface="Verdana"/>
            </a:endParaRPr>
          </a:p>
        </p:txBody>
      </p:sp>
      <p:sp>
        <p:nvSpPr>
          <p:cNvPr id="49" name="Rectangle 45"/>
          <p:cNvSpPr>
            <a:spLocks noChangeArrowheads="1"/>
          </p:cNvSpPr>
          <p:nvPr>
            <p:custDataLst>
              <p:tags r:id="rId29"/>
            </p:custDataLst>
          </p:nvPr>
        </p:nvSpPr>
        <p:spPr bwMode="auto">
          <a:xfrm>
            <a:off x="2844800" y="2722563"/>
            <a:ext cx="519113" cy="271869"/>
          </a:xfrm>
          <a:prstGeom prst="rect">
            <a:avLst/>
          </a:prstGeom>
          <a:solidFill>
            <a:schemeClr val="accent3"/>
          </a:solidFill>
          <a:ln w="6350">
            <a:noFill/>
            <a:miter lim="800000"/>
            <a:headEnd/>
            <a:tailEnd/>
          </a:ln>
          <a:effectLst/>
        </p:spPr>
        <p:txBody>
          <a:bodyPr lIns="0" rIns="0" anchor="ctr">
            <a:prstTxWarp prst="textNoShape">
              <a:avLst/>
            </a:prstTxWarp>
            <a:spAutoFit/>
          </a:bodyPr>
          <a:lstStyle/>
          <a:p>
            <a:pPr eaLnBrk="0" hangingPunct="0">
              <a:lnSpc>
                <a:spcPct val="80000"/>
              </a:lnSpc>
            </a:pPr>
            <a:endParaRPr lang="de-DE" sz="1400" b="1">
              <a:solidFill>
                <a:srgbClr val="000000"/>
              </a:solidFill>
              <a:latin typeface="Verdana"/>
              <a:ea typeface="Verdana"/>
              <a:cs typeface="Verdana"/>
            </a:endParaRPr>
          </a:p>
        </p:txBody>
      </p:sp>
      <p:sp>
        <p:nvSpPr>
          <p:cNvPr id="53" name="Rectangle 34"/>
          <p:cNvSpPr>
            <a:spLocks noChangeArrowheads="1"/>
          </p:cNvSpPr>
          <p:nvPr>
            <p:custDataLst>
              <p:tags r:id="rId30"/>
            </p:custDataLst>
          </p:nvPr>
        </p:nvSpPr>
        <p:spPr bwMode="auto">
          <a:xfrm>
            <a:off x="4219575" y="4195763"/>
            <a:ext cx="449263" cy="271869"/>
          </a:xfrm>
          <a:prstGeom prst="rect">
            <a:avLst/>
          </a:prstGeom>
          <a:solidFill>
            <a:schemeClr val="accent4"/>
          </a:solidFill>
          <a:ln w="6350">
            <a:noFill/>
            <a:miter lim="800000"/>
            <a:headEnd/>
            <a:tailEnd/>
          </a:ln>
          <a:effectLst/>
        </p:spPr>
        <p:txBody>
          <a:bodyPr lIns="0" rIns="0" anchor="ctr">
            <a:prstTxWarp prst="textNoShape">
              <a:avLst/>
            </a:prstTxWarp>
            <a:spAutoFit/>
          </a:bodyPr>
          <a:lstStyle/>
          <a:p>
            <a:pPr eaLnBrk="0" hangingPunct="0">
              <a:lnSpc>
                <a:spcPct val="80000"/>
              </a:lnSpc>
            </a:pPr>
            <a:endParaRPr lang="de-DE" sz="1400" b="1">
              <a:solidFill>
                <a:srgbClr val="000000"/>
              </a:solidFill>
              <a:latin typeface="Verdana"/>
              <a:ea typeface="Verdana"/>
              <a:cs typeface="Verdana"/>
            </a:endParaRPr>
          </a:p>
        </p:txBody>
      </p:sp>
      <p:sp>
        <p:nvSpPr>
          <p:cNvPr id="22562" name="Rectangle 27"/>
          <p:cNvSpPr>
            <a:spLocks noChangeArrowheads="1"/>
          </p:cNvSpPr>
          <p:nvPr>
            <p:custDataLst>
              <p:tags r:id="rId31"/>
            </p:custDataLst>
          </p:nvPr>
        </p:nvSpPr>
        <p:spPr bwMode="auto">
          <a:xfrm>
            <a:off x="392113" y="5875338"/>
            <a:ext cx="2925762" cy="288925"/>
          </a:xfrm>
          <a:prstGeom prst="rect">
            <a:avLst/>
          </a:prstGeom>
          <a:noFill/>
          <a:ln w="6350">
            <a:noFill/>
            <a:miter lim="800000"/>
            <a:headEnd/>
            <a:tailEnd/>
          </a:ln>
        </p:spPr>
        <p:txBody>
          <a:bodyPr lIns="45720" rIns="45720">
            <a:prstTxWarp prst="textNoShape">
              <a:avLst/>
            </a:prstTxWarp>
          </a:bodyPr>
          <a:lstStyle/>
          <a:p>
            <a:pPr marL="0" lvl="1" eaLnBrk="0" hangingPunct="0">
              <a:lnSpc>
                <a:spcPct val="80000"/>
              </a:lnSpc>
            </a:pPr>
            <a:r>
              <a:rPr lang="lv-LV" sz="1200">
                <a:solidFill>
                  <a:srgbClr val="000000"/>
                </a:solidFill>
                <a:latin typeface="Verdana" charset="0"/>
                <a:ea typeface="Verdana"/>
                <a:cs typeface="Verdana"/>
              </a:rPr>
              <a:t>’14 gads</a:t>
            </a:r>
            <a:endParaRPr lang="en-US" sz="1200">
              <a:solidFill>
                <a:srgbClr val="000000"/>
              </a:solidFill>
              <a:latin typeface="Verdana" charset="0"/>
              <a:ea typeface="Verdana"/>
              <a:cs typeface="Verdana"/>
            </a:endParaRPr>
          </a:p>
        </p:txBody>
      </p:sp>
      <p:sp>
        <p:nvSpPr>
          <p:cNvPr id="50" name="Rectangle 41"/>
          <p:cNvSpPr>
            <a:spLocks noChangeArrowheads="1"/>
          </p:cNvSpPr>
          <p:nvPr>
            <p:custDataLst>
              <p:tags r:id="rId32"/>
            </p:custDataLst>
          </p:nvPr>
        </p:nvSpPr>
        <p:spPr bwMode="auto">
          <a:xfrm>
            <a:off x="3590925" y="5640388"/>
            <a:ext cx="509588" cy="200025"/>
          </a:xfrm>
          <a:prstGeom prst="rect">
            <a:avLst/>
          </a:prstGeom>
          <a:solidFill>
            <a:schemeClr val="accent6"/>
          </a:solidFill>
          <a:ln w="6350">
            <a:noFill/>
            <a:miter lim="800000"/>
            <a:headEnd/>
            <a:tailEnd/>
          </a:ln>
          <a:effectLst/>
        </p:spPr>
        <p:txBody>
          <a:bodyPr lIns="0" tIns="0" rIns="0" bIns="0">
            <a:prstTxWarp prst="textNoShape">
              <a:avLst/>
            </a:prstTxWarp>
            <a:spAutoFit/>
          </a:bodyPr>
          <a:lstStyle/>
          <a:p>
            <a:pPr algn="ctr" eaLnBrk="0" hangingPunct="0">
              <a:lnSpc>
                <a:spcPts val="1575"/>
              </a:lnSpc>
            </a:pPr>
            <a:r>
              <a:rPr lang="ru-RU" sz="1200" b="1">
                <a:solidFill>
                  <a:srgbClr val="FFFFFF"/>
                </a:solidFill>
                <a:latin typeface="Verdana" charset="0"/>
                <a:ea typeface="Verdana"/>
                <a:cs typeface="Verdana"/>
              </a:rPr>
              <a:t>1</a:t>
            </a:r>
            <a:r>
              <a:rPr lang="lv-LV" sz="1200" b="1">
                <a:solidFill>
                  <a:srgbClr val="FFFFFF"/>
                </a:solidFill>
                <a:latin typeface="Verdana" charset="0"/>
                <a:ea typeface="Verdana"/>
                <a:cs typeface="Verdana"/>
              </a:rPr>
              <a:t>50</a:t>
            </a:r>
            <a:endParaRPr lang="de-DE" sz="1200" b="1">
              <a:solidFill>
                <a:srgbClr val="FFFFFF"/>
              </a:solidFill>
              <a:latin typeface="Verdana" charset="0"/>
              <a:ea typeface="Verdana"/>
              <a:cs typeface="Verdana"/>
            </a:endParaRPr>
          </a:p>
        </p:txBody>
      </p:sp>
      <p:sp>
        <p:nvSpPr>
          <p:cNvPr id="22564" name="Line 4"/>
          <p:cNvSpPr>
            <a:spLocks noChangeShapeType="1"/>
          </p:cNvSpPr>
          <p:nvPr>
            <p:custDataLst>
              <p:tags r:id="rId33"/>
            </p:custDataLst>
          </p:nvPr>
        </p:nvSpPr>
        <p:spPr bwMode="auto">
          <a:xfrm>
            <a:off x="4217988" y="2009775"/>
            <a:ext cx="0" cy="4117975"/>
          </a:xfrm>
          <a:prstGeom prst="line">
            <a:avLst/>
          </a:prstGeom>
          <a:noFill/>
          <a:ln w="12700">
            <a:solidFill>
              <a:srgbClr val="666666"/>
            </a:solidFill>
            <a:prstDash val="sysDot"/>
            <a:round/>
            <a:headEnd/>
            <a:tailEnd/>
          </a:ln>
        </p:spPr>
        <p:txBody>
          <a:bodyPr wrap="none" lIns="36000" tIns="36000" rIns="36000" bIns="36000" anchor="ctr">
            <a:prstTxWarp prst="textNoShape">
              <a:avLst/>
            </a:prstTxWarp>
          </a:bodyPr>
          <a:lstStyle/>
          <a:p>
            <a:endParaRPr lang="en-US">
              <a:solidFill>
                <a:srgbClr val="000000"/>
              </a:solidFill>
              <a:latin typeface="Verdana"/>
              <a:ea typeface="Verdana"/>
              <a:cs typeface="Verdana"/>
            </a:endParaRPr>
          </a:p>
        </p:txBody>
      </p:sp>
      <p:sp>
        <p:nvSpPr>
          <p:cNvPr id="22565" name="Line 5"/>
          <p:cNvSpPr>
            <a:spLocks noChangeShapeType="1"/>
          </p:cNvSpPr>
          <p:nvPr>
            <p:custDataLst>
              <p:tags r:id="rId34"/>
            </p:custDataLst>
          </p:nvPr>
        </p:nvSpPr>
        <p:spPr bwMode="auto">
          <a:xfrm>
            <a:off x="5589588" y="2009775"/>
            <a:ext cx="0" cy="4117975"/>
          </a:xfrm>
          <a:prstGeom prst="line">
            <a:avLst/>
          </a:prstGeom>
          <a:noFill/>
          <a:ln w="12700">
            <a:solidFill>
              <a:srgbClr val="666666"/>
            </a:solidFill>
            <a:prstDash val="sysDot"/>
            <a:round/>
            <a:headEnd/>
            <a:tailEnd/>
          </a:ln>
        </p:spPr>
        <p:txBody>
          <a:bodyPr wrap="none" lIns="36000" tIns="36000" rIns="36000" bIns="36000" anchor="ctr">
            <a:prstTxWarp prst="textNoShape">
              <a:avLst/>
            </a:prstTxWarp>
          </a:bodyPr>
          <a:lstStyle/>
          <a:p>
            <a:endParaRPr lang="en-US">
              <a:solidFill>
                <a:srgbClr val="000000"/>
              </a:solidFill>
              <a:latin typeface="Verdana"/>
              <a:ea typeface="Verdana"/>
              <a:cs typeface="Verdana"/>
            </a:endParaRPr>
          </a:p>
        </p:txBody>
      </p:sp>
      <p:sp>
        <p:nvSpPr>
          <p:cNvPr id="22566" name="Line 6"/>
          <p:cNvSpPr>
            <a:spLocks noChangeShapeType="1"/>
          </p:cNvSpPr>
          <p:nvPr>
            <p:custDataLst>
              <p:tags r:id="rId35"/>
            </p:custDataLst>
          </p:nvPr>
        </p:nvSpPr>
        <p:spPr bwMode="auto">
          <a:xfrm>
            <a:off x="6961188" y="2009775"/>
            <a:ext cx="0" cy="4117975"/>
          </a:xfrm>
          <a:prstGeom prst="line">
            <a:avLst/>
          </a:prstGeom>
          <a:noFill/>
          <a:ln w="12700">
            <a:solidFill>
              <a:srgbClr val="666666"/>
            </a:solidFill>
            <a:prstDash val="sysDot"/>
            <a:round/>
            <a:headEnd/>
            <a:tailEnd/>
          </a:ln>
        </p:spPr>
        <p:txBody>
          <a:bodyPr wrap="none" lIns="36000" tIns="36000" rIns="36000" bIns="36000" anchor="ctr">
            <a:prstTxWarp prst="textNoShape">
              <a:avLst/>
            </a:prstTxWarp>
          </a:bodyPr>
          <a:lstStyle/>
          <a:p>
            <a:endParaRPr lang="en-US">
              <a:solidFill>
                <a:srgbClr val="000000"/>
              </a:solidFill>
              <a:latin typeface="Verdana"/>
              <a:ea typeface="Verdana"/>
              <a:cs typeface="Verdana"/>
            </a:endParaRPr>
          </a:p>
        </p:txBody>
      </p:sp>
      <p:sp>
        <p:nvSpPr>
          <p:cNvPr id="22567" name="Line 4"/>
          <p:cNvSpPr>
            <a:spLocks noChangeShapeType="1"/>
          </p:cNvSpPr>
          <p:nvPr>
            <p:custDataLst>
              <p:tags r:id="rId36"/>
            </p:custDataLst>
          </p:nvPr>
        </p:nvSpPr>
        <p:spPr bwMode="auto">
          <a:xfrm>
            <a:off x="2844800" y="2009775"/>
            <a:ext cx="0" cy="4117975"/>
          </a:xfrm>
          <a:prstGeom prst="line">
            <a:avLst/>
          </a:prstGeom>
          <a:noFill/>
          <a:ln w="12700">
            <a:solidFill>
              <a:srgbClr val="666666"/>
            </a:solidFill>
            <a:prstDash val="sysDot"/>
            <a:round/>
            <a:headEnd/>
            <a:tailEnd/>
          </a:ln>
        </p:spPr>
        <p:txBody>
          <a:bodyPr wrap="none" lIns="36000" tIns="36000" rIns="36000" bIns="36000" anchor="ctr">
            <a:prstTxWarp prst="textNoShape">
              <a:avLst/>
            </a:prstTxWarp>
          </a:bodyPr>
          <a:lstStyle/>
          <a:p>
            <a:endParaRPr lang="en-US">
              <a:solidFill>
                <a:srgbClr val="000000"/>
              </a:solidFill>
              <a:latin typeface="Verdana"/>
              <a:ea typeface="Verdana"/>
              <a:cs typeface="Verdana"/>
            </a:endParaRPr>
          </a:p>
        </p:txBody>
      </p:sp>
      <p:sp>
        <p:nvSpPr>
          <p:cNvPr id="2" name="TextBox 1"/>
          <p:cNvSpPr txBox="1"/>
          <p:nvPr/>
        </p:nvSpPr>
        <p:spPr>
          <a:xfrm>
            <a:off x="3379787" y="3851602"/>
            <a:ext cx="3760788" cy="369332"/>
          </a:xfrm>
          <a:prstGeom prst="rect">
            <a:avLst/>
          </a:prstGeom>
          <a:noFill/>
        </p:spPr>
        <p:txBody>
          <a:bodyPr wrap="square" rtlCol="0">
            <a:spAutoFit/>
          </a:bodyPr>
          <a:lstStyle/>
          <a:p>
            <a:r>
              <a:rPr lang="lv-LV" b="1" dirty="0" smtClean="0">
                <a:solidFill>
                  <a:srgbClr val="C00000"/>
                </a:solidFill>
              </a:rPr>
              <a:t>Uz šodienu ir 100 pieteikumi</a:t>
            </a:r>
            <a:endParaRPr lang="en-US" b="1" dirty="0">
              <a:solidFill>
                <a:srgbClr val="C00000"/>
              </a:solidFill>
            </a:endParaRPr>
          </a:p>
        </p:txBody>
      </p:sp>
      <p:sp>
        <p:nvSpPr>
          <p:cNvPr id="42" name="TextBox 41"/>
          <p:cNvSpPr txBox="1"/>
          <p:nvPr/>
        </p:nvSpPr>
        <p:spPr>
          <a:xfrm>
            <a:off x="4099309" y="5545989"/>
            <a:ext cx="3760788" cy="369332"/>
          </a:xfrm>
          <a:prstGeom prst="rect">
            <a:avLst/>
          </a:prstGeom>
          <a:noFill/>
        </p:spPr>
        <p:txBody>
          <a:bodyPr wrap="square" rtlCol="0">
            <a:spAutoFit/>
          </a:bodyPr>
          <a:lstStyle/>
          <a:p>
            <a:r>
              <a:rPr lang="lv-LV" b="1" dirty="0" smtClean="0">
                <a:solidFill>
                  <a:srgbClr val="C00000"/>
                </a:solidFill>
              </a:rPr>
              <a:t>Konferencē ir 370 dalībnieki</a:t>
            </a:r>
            <a:endParaRPr lang="en-US" b="1" dirty="0">
              <a:solidFill>
                <a:srgbClr val="C00000"/>
              </a:solidFill>
            </a:endParaRPr>
          </a:p>
        </p:txBody>
      </p:sp>
    </p:spTree>
    <p:extLst>
      <p:ext uri="{BB962C8B-B14F-4D97-AF65-F5344CB8AC3E}">
        <p14:creationId xmlns:p14="http://schemas.microsoft.com/office/powerpoint/2010/main" val="19427630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lv-LV" sz="1600" b="1" dirty="0" smtClean="0"/>
              <a:t>Pilota fāzes loma</a:t>
            </a:r>
          </a:p>
          <a:p>
            <a:pPr lvl="1"/>
            <a:r>
              <a:rPr lang="lv-LV" sz="1400" dirty="0" smtClean="0"/>
              <a:t>Dod iespēju satura autoriem un projekta komanda pieslīpēt materiālu</a:t>
            </a:r>
          </a:p>
          <a:p>
            <a:pPr lvl="1"/>
            <a:r>
              <a:rPr lang="lv-LV" sz="1400" dirty="0" smtClean="0"/>
              <a:t>Dod iespēju skolām sākt ātrāk</a:t>
            </a:r>
          </a:p>
          <a:p>
            <a:r>
              <a:rPr lang="lv-LV" sz="1600" b="1" dirty="0" smtClean="0"/>
              <a:t>Uzdevums</a:t>
            </a:r>
          </a:p>
          <a:p>
            <a:pPr lvl="1"/>
            <a:r>
              <a:rPr lang="lv-LV" sz="1400" dirty="0" smtClean="0"/>
              <a:t>Nodrošināt atpakaļsaiti, lai projekta komandai izveidotos faktoloģiskais viedoklis par programmas kvalitāti</a:t>
            </a:r>
          </a:p>
          <a:p>
            <a:pPr lvl="1"/>
            <a:r>
              <a:rPr lang="lv-LV" sz="1400" dirty="0" smtClean="0"/>
              <a:t>Veikt izmaiņas saturā un sistēmā</a:t>
            </a:r>
          </a:p>
          <a:p>
            <a:r>
              <a:rPr lang="lv-LV" sz="1800" b="1" dirty="0" smtClean="0"/>
              <a:t>Prasības skolām</a:t>
            </a:r>
          </a:p>
          <a:p>
            <a:pPr lvl="1"/>
            <a:r>
              <a:rPr lang="lv-LV" sz="1400" dirty="0" smtClean="0"/>
              <a:t>Piedalīties iknedēļas 1 stundas nākamas lekcijas pārskatos, izmantojot Skype. Pirms pārskata lekcijas iepazīties ar materiālu, sagatavot jautājumus</a:t>
            </a:r>
          </a:p>
          <a:p>
            <a:pPr lvl="1"/>
            <a:r>
              <a:rPr lang="lv-LV" sz="1400" dirty="0" smtClean="0"/>
              <a:t>Pēc novadītas lekcijas aizpildīt anketu par lekciju; anketa ir nepieciešama, lai komanda uzlabot saturu un sistēmu</a:t>
            </a:r>
          </a:p>
          <a:p>
            <a:r>
              <a:rPr lang="lv-LV" sz="1800" b="1" dirty="0" smtClean="0"/>
              <a:t>Prasības organizatoriem</a:t>
            </a:r>
          </a:p>
          <a:p>
            <a:pPr lvl="1"/>
            <a:r>
              <a:rPr lang="lv-LV" sz="1400" dirty="0" smtClean="0"/>
              <a:t>Laicīgi gatavot nodarbības materiālus un nedēļu pirms lekcijas novadīt pārskata lekciju</a:t>
            </a:r>
          </a:p>
          <a:p>
            <a:pPr lvl="1"/>
            <a:r>
              <a:rPr lang="lv-LV" sz="1400" dirty="0" smtClean="0"/>
              <a:t>Apkopot anketās saņemto informāciju un informēt dalībniekus par vidējo, anonimizēto viedokli</a:t>
            </a:r>
          </a:p>
          <a:p>
            <a:pPr lvl="1"/>
            <a:endParaRPr lang="en-US" sz="1400" dirty="0"/>
          </a:p>
        </p:txBody>
      </p:sp>
      <p:sp>
        <p:nvSpPr>
          <p:cNvPr id="3" name="Title 2"/>
          <p:cNvSpPr>
            <a:spLocks noGrp="1"/>
          </p:cNvSpPr>
          <p:nvPr>
            <p:ph type="title"/>
          </p:nvPr>
        </p:nvSpPr>
        <p:spPr/>
        <p:txBody>
          <a:bodyPr/>
          <a:lstStyle/>
          <a:p>
            <a:r>
              <a:rPr lang="lv-LV" dirty="0" smtClean="0"/>
              <a:t>Pilota fāzes organizācija</a:t>
            </a:r>
            <a:endParaRPr lang="en-US" dirty="0"/>
          </a:p>
        </p:txBody>
      </p:sp>
    </p:spTree>
    <p:extLst>
      <p:ext uri="{BB962C8B-B14F-4D97-AF65-F5344CB8AC3E}">
        <p14:creationId xmlns:p14="http://schemas.microsoft.com/office/powerpoint/2010/main" val="5851246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lv-LV" dirty="0" smtClean="0"/>
              <a:t>Plānotas tuvākas aktivitātes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45688409"/>
              </p:ext>
            </p:extLst>
          </p:nvPr>
        </p:nvGraphicFramePr>
        <p:xfrm>
          <a:off x="499240" y="1933029"/>
          <a:ext cx="8108731" cy="1670097"/>
        </p:xfrm>
        <a:graphic>
          <a:graphicData uri="http://schemas.openxmlformats.org/drawingml/2006/table">
            <a:tbl>
              <a:tblPr firstRow="1" bandRow="1">
                <a:tableStyleId>{5C22544A-7EE6-4342-B048-85BDC9FD1C3A}</a:tableStyleId>
              </a:tblPr>
              <a:tblGrid>
                <a:gridCol w="2243960"/>
                <a:gridCol w="5864771"/>
              </a:tblGrid>
              <a:tr h="258991">
                <a:tc>
                  <a:txBody>
                    <a:bodyPr/>
                    <a:lstStyle/>
                    <a:p>
                      <a:r>
                        <a:rPr lang="lv-LV" dirty="0" smtClean="0"/>
                        <a:t>Datums</a:t>
                      </a:r>
                      <a:endParaRPr lang="en-US" dirty="0"/>
                    </a:p>
                  </a:txBody>
                  <a:tcPr/>
                </a:tc>
                <a:tc>
                  <a:txBody>
                    <a:bodyPr/>
                    <a:lstStyle/>
                    <a:p>
                      <a:r>
                        <a:rPr lang="lv-LV" dirty="0" smtClean="0"/>
                        <a:t>Aktivitāte</a:t>
                      </a:r>
                      <a:endParaRPr lang="en-US" dirty="0"/>
                    </a:p>
                  </a:txBody>
                  <a:tcPr/>
                </a:tc>
              </a:tr>
              <a:tr h="258991">
                <a:tc>
                  <a:txBody>
                    <a:bodyPr/>
                    <a:lstStyle/>
                    <a:p>
                      <a:r>
                        <a:rPr lang="lv-LV" dirty="0" smtClean="0"/>
                        <a:t>29.Aug-06.Sep</a:t>
                      </a:r>
                      <a:endParaRPr lang="en-US" dirty="0"/>
                    </a:p>
                  </a:txBody>
                  <a:tcPr/>
                </a:tc>
                <a:tc>
                  <a:txBody>
                    <a:bodyPr/>
                    <a:lstStyle/>
                    <a:p>
                      <a:r>
                        <a:rPr lang="lv-LV" dirty="0" smtClean="0"/>
                        <a:t>Pirmā</a:t>
                      </a:r>
                      <a:r>
                        <a:rPr lang="lv-LV" baseline="0" dirty="0" smtClean="0"/>
                        <a:t> pārskata lekcija pilota skolām</a:t>
                      </a:r>
                      <a:endParaRPr lang="en-US" dirty="0"/>
                    </a:p>
                  </a:txBody>
                  <a:tcPr/>
                </a:tc>
              </a:tr>
              <a:tr h="412921">
                <a:tc>
                  <a:txBody>
                    <a:bodyPr/>
                    <a:lstStyle/>
                    <a:p>
                      <a:r>
                        <a:rPr lang="lv-LV" dirty="0" smtClean="0"/>
                        <a:t>01.Oct</a:t>
                      </a:r>
                      <a:endParaRPr lang="en-US" dirty="0"/>
                    </a:p>
                  </a:txBody>
                  <a:tcPr/>
                </a:tc>
                <a:tc>
                  <a:txBody>
                    <a:bodyPr/>
                    <a:lstStyle/>
                    <a:p>
                      <a:r>
                        <a:rPr lang="lv-LV" dirty="0" smtClean="0"/>
                        <a:t>Rudens</a:t>
                      </a:r>
                      <a:r>
                        <a:rPr lang="lv-LV" baseline="0" dirty="0" smtClean="0"/>
                        <a:t> tālizglitības grupa</a:t>
                      </a:r>
                      <a:endParaRPr lang="en-US" dirty="0"/>
                    </a:p>
                  </a:txBody>
                  <a:tcPr/>
                </a:tc>
              </a:tr>
              <a:tr h="525656">
                <a:tc>
                  <a:txBody>
                    <a:bodyPr/>
                    <a:lstStyle/>
                    <a:p>
                      <a:r>
                        <a:rPr lang="lv-LV" dirty="0" smtClean="0"/>
                        <a:t>01.Dec</a:t>
                      </a:r>
                      <a:endParaRPr lang="en-US" dirty="0"/>
                    </a:p>
                  </a:txBody>
                  <a:tcPr/>
                </a:tc>
                <a:tc>
                  <a:txBody>
                    <a:bodyPr/>
                    <a:lstStyle/>
                    <a:p>
                      <a:r>
                        <a:rPr lang="lv-LV" dirty="0" smtClean="0"/>
                        <a:t>Otrā</a:t>
                      </a:r>
                      <a:r>
                        <a:rPr lang="lv-LV" baseline="0" dirty="0" smtClean="0"/>
                        <a:t> semestra saturs</a:t>
                      </a:r>
                      <a:endParaRPr lang="en-US" dirty="0"/>
                    </a:p>
                  </a:txBody>
                  <a:tcPr/>
                </a:tc>
              </a:tr>
            </a:tbl>
          </a:graphicData>
        </a:graphic>
      </p:graphicFrame>
    </p:spTree>
    <p:extLst>
      <p:ext uri="{BB962C8B-B14F-4D97-AF65-F5344CB8AC3E}">
        <p14:creationId xmlns:p14="http://schemas.microsoft.com/office/powerpoint/2010/main" val="40419335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0" name="Rectangle 12"/>
          <p:cNvSpPr>
            <a:spLocks noGrp="1" noChangeArrowheads="1"/>
          </p:cNvSpPr>
          <p:nvPr>
            <p:ph type="ctrTitle"/>
          </p:nvPr>
        </p:nvSpPr>
        <p:spPr>
          <a:xfrm>
            <a:off x="296862" y="5013325"/>
            <a:ext cx="6408738" cy="1008063"/>
          </a:xfrm>
        </p:spPr>
        <p:txBody>
          <a:bodyPr lIns="36000" rIns="36000"/>
          <a:lstStyle/>
          <a:p>
            <a:r>
              <a:rPr lang="lv-LV" dirty="0" smtClean="0"/>
              <a:t>Darba tirgus tendences</a:t>
            </a:r>
            <a:endParaRPr lang="ru-RU" b="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lv-LV" dirty="0" smtClean="0"/>
              <a:t>Kur palika visi tīkla administratori?</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310169"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819285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lv-LV" dirty="0" smtClean="0"/>
              <a:t>Kur palika tīkla administratori?</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2843" y="2128345"/>
            <a:ext cx="7354149" cy="40920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45197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lv-LV" dirty="0" smtClean="0"/>
              <a:t>Paldies mr. Snoudenam</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6905" y="1826569"/>
            <a:ext cx="5384417" cy="45780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925953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lv-LV" dirty="0" smtClean="0"/>
              <a:t>Atgriežamies pie fundamentālām zināšanām</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046895020"/>
              </p:ext>
            </p:extLst>
          </p:nvPr>
        </p:nvGraphicFramePr>
        <p:xfrm>
          <a:off x="1382111" y="1885731"/>
          <a:ext cx="6096000" cy="2225040"/>
        </p:xfrm>
        <a:graphic>
          <a:graphicData uri="http://schemas.openxmlformats.org/drawingml/2006/table">
            <a:tbl>
              <a:tblPr firstRow="1" bandRow="1">
                <a:tableStyleId>{5C22544A-7EE6-4342-B048-85BDC9FD1C3A}</a:tableStyleId>
              </a:tblPr>
              <a:tblGrid>
                <a:gridCol w="3048000"/>
                <a:gridCol w="3048000"/>
              </a:tblGrid>
              <a:tr h="370840">
                <a:tc>
                  <a:txBody>
                    <a:bodyPr/>
                    <a:lstStyle/>
                    <a:p>
                      <a:r>
                        <a:rPr lang="lv-LV" dirty="0" smtClean="0"/>
                        <a:t>Laika periods </a:t>
                      </a:r>
                      <a:endParaRPr lang="en-US" dirty="0"/>
                    </a:p>
                  </a:txBody>
                  <a:tcPr/>
                </a:tc>
                <a:tc>
                  <a:txBody>
                    <a:bodyPr/>
                    <a:lstStyle/>
                    <a:p>
                      <a:r>
                        <a:rPr lang="lv-LV" dirty="0" smtClean="0"/>
                        <a:t>Profesija</a:t>
                      </a:r>
                      <a:endParaRPr lang="en-US" dirty="0"/>
                    </a:p>
                  </a:txBody>
                  <a:tcPr/>
                </a:tc>
              </a:tr>
              <a:tr h="370840">
                <a:tc>
                  <a:txBody>
                    <a:bodyPr/>
                    <a:lstStyle/>
                    <a:p>
                      <a:r>
                        <a:rPr lang="lv-LV" dirty="0" smtClean="0"/>
                        <a:t>1997-1999</a:t>
                      </a:r>
                      <a:endParaRPr lang="en-US" dirty="0"/>
                    </a:p>
                  </a:txBody>
                  <a:tcPr/>
                </a:tc>
                <a:tc>
                  <a:txBody>
                    <a:bodyPr/>
                    <a:lstStyle/>
                    <a:p>
                      <a:r>
                        <a:rPr lang="lv-LV" dirty="0" smtClean="0"/>
                        <a:t>Tīkla</a:t>
                      </a:r>
                      <a:r>
                        <a:rPr lang="lv-LV" baseline="0" dirty="0" smtClean="0"/>
                        <a:t> administrators</a:t>
                      </a:r>
                      <a:endParaRPr lang="en-US" dirty="0"/>
                    </a:p>
                  </a:txBody>
                  <a:tcPr/>
                </a:tc>
              </a:tr>
              <a:tr h="370840">
                <a:tc>
                  <a:txBody>
                    <a:bodyPr/>
                    <a:lstStyle/>
                    <a:p>
                      <a:r>
                        <a:rPr lang="lv-LV" dirty="0" smtClean="0"/>
                        <a:t>1998-2001</a:t>
                      </a:r>
                      <a:endParaRPr lang="en-US" dirty="0"/>
                    </a:p>
                  </a:txBody>
                  <a:tcPr/>
                </a:tc>
                <a:tc>
                  <a:txBody>
                    <a:bodyPr/>
                    <a:lstStyle/>
                    <a:p>
                      <a:r>
                        <a:rPr lang="lv-LV" dirty="0" smtClean="0"/>
                        <a:t>Programmētājs</a:t>
                      </a:r>
                      <a:endParaRPr lang="en-US" dirty="0"/>
                    </a:p>
                  </a:txBody>
                  <a:tcPr/>
                </a:tc>
              </a:tr>
              <a:tr h="370840">
                <a:tc>
                  <a:txBody>
                    <a:bodyPr/>
                    <a:lstStyle/>
                    <a:p>
                      <a:r>
                        <a:rPr lang="lv-LV" dirty="0" smtClean="0"/>
                        <a:t>1999-2003</a:t>
                      </a:r>
                      <a:endParaRPr lang="en-US" dirty="0"/>
                    </a:p>
                  </a:txBody>
                  <a:tcPr/>
                </a:tc>
                <a:tc>
                  <a:txBody>
                    <a:bodyPr/>
                    <a:lstStyle/>
                    <a:p>
                      <a:r>
                        <a:rPr lang="lv-LV" dirty="0" smtClean="0"/>
                        <a:t>Projektētājs</a:t>
                      </a:r>
                      <a:endParaRPr lang="en-US" dirty="0"/>
                    </a:p>
                  </a:txBody>
                  <a:tcPr/>
                </a:tc>
              </a:tr>
              <a:tr h="370840">
                <a:tc>
                  <a:txBody>
                    <a:bodyPr/>
                    <a:lstStyle/>
                    <a:p>
                      <a:r>
                        <a:rPr lang="lv-LV" dirty="0" smtClean="0"/>
                        <a:t>2000-2007</a:t>
                      </a:r>
                      <a:endParaRPr lang="en-US" dirty="0"/>
                    </a:p>
                  </a:txBody>
                  <a:tcPr/>
                </a:tc>
                <a:tc>
                  <a:txBody>
                    <a:bodyPr/>
                    <a:lstStyle/>
                    <a:p>
                      <a:r>
                        <a:rPr lang="lv-LV" dirty="0" smtClean="0"/>
                        <a:t>Projektu vadītājs</a:t>
                      </a:r>
                      <a:endParaRPr lang="en-US" dirty="0"/>
                    </a:p>
                  </a:txBody>
                  <a:tcPr/>
                </a:tc>
              </a:tr>
              <a:tr h="370840">
                <a:tc>
                  <a:txBody>
                    <a:bodyPr/>
                    <a:lstStyle/>
                    <a:p>
                      <a:r>
                        <a:rPr lang="lv-LV" dirty="0" smtClean="0"/>
                        <a:t>2007-2009</a:t>
                      </a:r>
                      <a:endParaRPr lang="en-US" dirty="0"/>
                    </a:p>
                  </a:txBody>
                  <a:tcPr/>
                </a:tc>
                <a:tc>
                  <a:txBody>
                    <a:bodyPr/>
                    <a:lstStyle/>
                    <a:p>
                      <a:r>
                        <a:rPr lang="lv-LV" dirty="0" smtClean="0"/>
                        <a:t>Uzņēmuma vadītājs</a:t>
                      </a:r>
                      <a:endParaRPr lang="en-US" dirty="0"/>
                    </a:p>
                  </a:txBody>
                  <a:tcPr/>
                </a:tc>
              </a:tr>
            </a:tbl>
          </a:graphicData>
        </a:graphic>
      </p:graphicFrame>
      <p:sp>
        <p:nvSpPr>
          <p:cNvPr id="6" name="TextBox 5"/>
          <p:cNvSpPr txBox="1"/>
          <p:nvPr/>
        </p:nvSpPr>
        <p:spPr>
          <a:xfrm>
            <a:off x="378370" y="4918848"/>
            <a:ext cx="2325350" cy="461665"/>
          </a:xfrm>
          <a:prstGeom prst="rect">
            <a:avLst/>
          </a:prstGeom>
          <a:noFill/>
        </p:spPr>
        <p:txBody>
          <a:bodyPr wrap="square" rtlCol="0">
            <a:spAutoFit/>
          </a:bodyPr>
          <a:lstStyle/>
          <a:p>
            <a:pPr algn="ctr"/>
            <a:r>
              <a:rPr lang="lv-LV" sz="2400" dirty="0" smtClean="0">
                <a:solidFill>
                  <a:srgbClr val="FF0000"/>
                </a:solidFill>
                <a:latin typeface="Balloon XBd TL" pitchFamily="66" charset="0"/>
              </a:rPr>
              <a:t>matemātika</a:t>
            </a:r>
            <a:endParaRPr lang="en-US" sz="2400" dirty="0">
              <a:solidFill>
                <a:srgbClr val="FF0000"/>
              </a:solidFill>
              <a:latin typeface="Balloon XBd TL" pitchFamily="66" charset="0"/>
            </a:endParaRPr>
          </a:p>
        </p:txBody>
      </p:sp>
      <p:sp>
        <p:nvSpPr>
          <p:cNvPr id="8" name="TextBox 7"/>
          <p:cNvSpPr txBox="1"/>
          <p:nvPr/>
        </p:nvSpPr>
        <p:spPr>
          <a:xfrm>
            <a:off x="1182476" y="5677070"/>
            <a:ext cx="2325350" cy="461665"/>
          </a:xfrm>
          <a:prstGeom prst="rect">
            <a:avLst/>
          </a:prstGeom>
          <a:noFill/>
        </p:spPr>
        <p:txBody>
          <a:bodyPr wrap="square" rtlCol="0">
            <a:spAutoFit/>
          </a:bodyPr>
          <a:lstStyle/>
          <a:p>
            <a:pPr algn="ctr"/>
            <a:r>
              <a:rPr lang="lv-LV" sz="2400" dirty="0" smtClean="0">
                <a:solidFill>
                  <a:srgbClr val="FF0000"/>
                </a:solidFill>
                <a:latin typeface="Balloon XBd TL" pitchFamily="66" charset="0"/>
              </a:rPr>
              <a:t>Fizika</a:t>
            </a:r>
            <a:endParaRPr lang="en-US" sz="2400" dirty="0">
              <a:solidFill>
                <a:srgbClr val="FF0000"/>
              </a:solidFill>
              <a:latin typeface="Balloon XBd TL" pitchFamily="66" charset="0"/>
            </a:endParaRPr>
          </a:p>
        </p:txBody>
      </p:sp>
      <p:sp>
        <p:nvSpPr>
          <p:cNvPr id="9" name="TextBox 8"/>
          <p:cNvSpPr txBox="1"/>
          <p:nvPr/>
        </p:nvSpPr>
        <p:spPr>
          <a:xfrm>
            <a:off x="6637282" y="4918848"/>
            <a:ext cx="2325350" cy="461665"/>
          </a:xfrm>
          <a:prstGeom prst="rect">
            <a:avLst/>
          </a:prstGeom>
          <a:noFill/>
        </p:spPr>
        <p:txBody>
          <a:bodyPr wrap="square" rtlCol="0">
            <a:spAutoFit/>
          </a:bodyPr>
          <a:lstStyle/>
          <a:p>
            <a:pPr algn="ctr"/>
            <a:r>
              <a:rPr lang="lv-LV" sz="2400" dirty="0" smtClean="0">
                <a:solidFill>
                  <a:srgbClr val="FF0000"/>
                </a:solidFill>
                <a:latin typeface="Balloon XBd TL" pitchFamily="66" charset="0"/>
              </a:rPr>
              <a:t>Valodas</a:t>
            </a:r>
            <a:endParaRPr lang="en-US" sz="2400" dirty="0">
              <a:solidFill>
                <a:srgbClr val="FF0000"/>
              </a:solidFill>
              <a:latin typeface="Balloon XBd TL" pitchFamily="66" charset="0"/>
            </a:endParaRPr>
          </a:p>
        </p:txBody>
      </p:sp>
      <p:sp>
        <p:nvSpPr>
          <p:cNvPr id="10" name="TextBox 9"/>
          <p:cNvSpPr txBox="1"/>
          <p:nvPr/>
        </p:nvSpPr>
        <p:spPr>
          <a:xfrm>
            <a:off x="3507826" y="4918848"/>
            <a:ext cx="2325350" cy="461665"/>
          </a:xfrm>
          <a:prstGeom prst="rect">
            <a:avLst/>
          </a:prstGeom>
          <a:noFill/>
        </p:spPr>
        <p:txBody>
          <a:bodyPr wrap="square" rtlCol="0">
            <a:spAutoFit/>
          </a:bodyPr>
          <a:lstStyle/>
          <a:p>
            <a:pPr algn="ctr"/>
            <a:r>
              <a:rPr lang="lv-LV" sz="2400" dirty="0" smtClean="0">
                <a:solidFill>
                  <a:srgbClr val="FF0000"/>
                </a:solidFill>
                <a:latin typeface="Balloon XBd TL" pitchFamily="66" charset="0"/>
              </a:rPr>
              <a:t>Psiholoģija</a:t>
            </a:r>
            <a:endParaRPr lang="en-US" sz="2400" dirty="0">
              <a:solidFill>
                <a:srgbClr val="FF0000"/>
              </a:solidFill>
              <a:latin typeface="Balloon XBd TL" pitchFamily="66" charset="0"/>
            </a:endParaRPr>
          </a:p>
        </p:txBody>
      </p:sp>
      <p:sp>
        <p:nvSpPr>
          <p:cNvPr id="11" name="TextBox 10"/>
          <p:cNvSpPr txBox="1"/>
          <p:nvPr/>
        </p:nvSpPr>
        <p:spPr>
          <a:xfrm>
            <a:off x="5636171" y="5677070"/>
            <a:ext cx="2325350" cy="461665"/>
          </a:xfrm>
          <a:prstGeom prst="rect">
            <a:avLst/>
          </a:prstGeom>
          <a:noFill/>
        </p:spPr>
        <p:txBody>
          <a:bodyPr wrap="square" rtlCol="0">
            <a:spAutoFit/>
          </a:bodyPr>
          <a:lstStyle/>
          <a:p>
            <a:pPr algn="ctr"/>
            <a:r>
              <a:rPr lang="lv-LV" sz="2400" dirty="0" smtClean="0">
                <a:solidFill>
                  <a:srgbClr val="FF0000"/>
                </a:solidFill>
                <a:latin typeface="Balloon XBd TL" pitchFamily="66" charset="0"/>
              </a:rPr>
              <a:t>Socioloģija</a:t>
            </a:r>
            <a:endParaRPr lang="en-US" sz="2400" dirty="0">
              <a:solidFill>
                <a:srgbClr val="FF0000"/>
              </a:solidFill>
              <a:latin typeface="Balloon XBd TL" pitchFamily="66" charset="0"/>
            </a:endParaRPr>
          </a:p>
        </p:txBody>
      </p:sp>
    </p:spTree>
    <p:extLst>
      <p:ext uri="{BB962C8B-B14F-4D97-AF65-F5344CB8AC3E}">
        <p14:creationId xmlns:p14="http://schemas.microsoft.com/office/powerpoint/2010/main" val="19046775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lv-LV" dirty="0" smtClean="0"/>
              <a:t>Automātiskās mašīnas ir jau lietošanā</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3469" y="1617090"/>
            <a:ext cx="3368901" cy="27184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540468" y="1683631"/>
            <a:ext cx="4146331" cy="2585323"/>
          </a:xfrm>
          <a:prstGeom prst="rect">
            <a:avLst/>
          </a:prstGeom>
          <a:noFill/>
        </p:spPr>
        <p:txBody>
          <a:bodyPr wrap="square" rtlCol="0" anchor="ctr">
            <a:spAutoFit/>
          </a:bodyPr>
          <a:lstStyle/>
          <a:p>
            <a:pPr marL="285750" indent="-285750">
              <a:buFont typeface="Arial" pitchFamily="34" charset="0"/>
              <a:buChar char="•"/>
            </a:pPr>
            <a:r>
              <a:rPr lang="lv-LV" dirty="0" smtClean="0"/>
              <a:t>Pieder Rio Tinto, kas ir Anglijas-Austrālijas kalnrūpniecības uzņēmums</a:t>
            </a:r>
          </a:p>
          <a:p>
            <a:pPr marL="285750" indent="-285750">
              <a:buFont typeface="Arial" pitchFamily="34" charset="0"/>
              <a:buChar char="•"/>
            </a:pPr>
            <a:r>
              <a:rPr lang="lv-LV" dirty="0" smtClean="0"/>
              <a:t>Programma tika uzsākta 2008.gadā</a:t>
            </a:r>
          </a:p>
          <a:p>
            <a:pPr marL="285750" indent="-285750">
              <a:buFont typeface="Arial" pitchFamily="34" charset="0"/>
              <a:buChar char="•"/>
            </a:pPr>
            <a:r>
              <a:rPr lang="lv-LV" dirty="0" smtClean="0"/>
              <a:t>Plāns ir pāriet no 10 līdz 150 mašīnām 10 gados</a:t>
            </a:r>
          </a:p>
          <a:p>
            <a:pPr marL="285750" indent="-285750">
              <a:buFont typeface="Arial" pitchFamily="34" charset="0"/>
              <a:buChar char="•"/>
            </a:pPr>
            <a:r>
              <a:rPr lang="lv-LV" dirty="0" smtClean="0"/>
              <a:t>Neviena incidenta pirmajos 3 gados</a:t>
            </a:r>
          </a:p>
          <a:p>
            <a:pPr marL="285750" indent="-285750">
              <a:buFont typeface="Arial" pitchFamily="34" charset="0"/>
              <a:buChar char="•"/>
            </a:pPr>
            <a:r>
              <a:rPr lang="lv-LV" b="1" dirty="0" smtClean="0"/>
              <a:t>Viens no pamata iemesliem ir lielas šoferu algu prasības</a:t>
            </a:r>
          </a:p>
        </p:txBody>
      </p:sp>
      <p:sp>
        <p:nvSpPr>
          <p:cNvPr id="5" name="TextBox 4"/>
          <p:cNvSpPr txBox="1"/>
          <p:nvPr/>
        </p:nvSpPr>
        <p:spPr>
          <a:xfrm>
            <a:off x="573469" y="5013434"/>
            <a:ext cx="7813786" cy="954107"/>
          </a:xfrm>
          <a:prstGeom prst="rect">
            <a:avLst/>
          </a:prstGeom>
          <a:noFill/>
        </p:spPr>
        <p:txBody>
          <a:bodyPr wrap="square" rtlCol="0">
            <a:spAutoFit/>
          </a:bodyPr>
          <a:lstStyle/>
          <a:p>
            <a:r>
              <a:rPr lang="lv-LV" sz="2800" b="1" dirty="0" smtClean="0">
                <a:solidFill>
                  <a:schemeClr val="accent1">
                    <a:lumMod val="75000"/>
                  </a:schemeClr>
                </a:solidFill>
              </a:rPr>
              <a:t>Kāds būs pamata iemesls pārejai uz automātiskām mašīnām?</a:t>
            </a:r>
            <a:endParaRPr lang="en-US" sz="2800" b="1" dirty="0">
              <a:solidFill>
                <a:schemeClr val="accent1">
                  <a:lumMod val="75000"/>
                </a:schemeClr>
              </a:solidFill>
            </a:endParaRPr>
          </a:p>
        </p:txBody>
      </p:sp>
    </p:spTree>
    <p:extLst>
      <p:ext uri="{BB962C8B-B14F-4D97-AF65-F5344CB8AC3E}">
        <p14:creationId xmlns:p14="http://schemas.microsoft.com/office/powerpoint/2010/main" val="10278553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lv-LV" dirty="0" smtClean="0"/>
              <a:t>Vai tiešām viss ir tik slikti?</a:t>
            </a: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929" y="2039992"/>
            <a:ext cx="5610225" cy="3219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2680" y="2386844"/>
            <a:ext cx="2028825" cy="752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2679" y="4154389"/>
            <a:ext cx="2001393" cy="7171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198048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lv-LV" dirty="0" smtClean="0"/>
              <a:t>Kas notiks ar ražošanu?</a:t>
            </a:r>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901" y="1656221"/>
            <a:ext cx="4262167" cy="24743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901" y="4593676"/>
            <a:ext cx="6602758" cy="17913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267879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lv-LV" dirty="0" smtClean="0"/>
              <a:t>Kāpēc e-biļete vairos darba vietas?</a:t>
            </a:r>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024" y="1493117"/>
            <a:ext cx="6629400" cy="4533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83324" y="6227379"/>
            <a:ext cx="6117021" cy="369332"/>
          </a:xfrm>
          <a:prstGeom prst="rect">
            <a:avLst/>
          </a:prstGeom>
          <a:noFill/>
        </p:spPr>
        <p:txBody>
          <a:bodyPr wrap="square" rtlCol="0">
            <a:spAutoFit/>
          </a:bodyPr>
          <a:lstStyle/>
          <a:p>
            <a:r>
              <a:rPr lang="lv-LV" dirty="0" smtClean="0"/>
              <a:t>Latvijas valdības budžeta ieņēmumi ir ~7miljardi EUR</a:t>
            </a:r>
            <a:endParaRPr lang="en-US" dirty="0"/>
          </a:p>
        </p:txBody>
      </p:sp>
    </p:spTree>
    <p:extLst>
      <p:ext uri="{BB962C8B-B14F-4D97-AF65-F5344CB8AC3E}">
        <p14:creationId xmlns:p14="http://schemas.microsoft.com/office/powerpoint/2010/main" val="22922865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Darbinieku</a:t>
            </a:r>
            <a:r>
              <a:rPr lang="en-US" dirty="0" smtClean="0"/>
              <a:t> </a:t>
            </a:r>
            <a:r>
              <a:rPr lang="en-US" dirty="0" err="1" smtClean="0"/>
              <a:t>pieprasījums</a:t>
            </a:r>
            <a:endParaRPr lang="en-US" dirty="0"/>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851422128"/>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11" name="TextBox 10"/>
          <p:cNvSpPr txBox="1"/>
          <p:nvPr/>
        </p:nvSpPr>
        <p:spPr>
          <a:xfrm>
            <a:off x="2539911" y="6242482"/>
            <a:ext cx="4596899" cy="307777"/>
          </a:xfrm>
          <a:prstGeom prst="rect">
            <a:avLst/>
          </a:prstGeom>
          <a:noFill/>
        </p:spPr>
        <p:txBody>
          <a:bodyPr wrap="none" rtlCol="0">
            <a:spAutoFit/>
          </a:bodyPr>
          <a:lstStyle/>
          <a:p>
            <a:r>
              <a:rPr lang="en-US" sz="1400" dirty="0" err="1" smtClean="0">
                <a:solidFill>
                  <a:srgbClr val="FF0000"/>
                </a:solidFill>
              </a:rPr>
              <a:t>Avots</a:t>
            </a:r>
            <a:r>
              <a:rPr lang="en-US" sz="1400" dirty="0" smtClean="0">
                <a:solidFill>
                  <a:srgbClr val="FF0000"/>
                </a:solidFill>
              </a:rPr>
              <a:t>: </a:t>
            </a:r>
            <a:r>
              <a:rPr lang="en-US" sz="1400" dirty="0" smtClean="0">
                <a:solidFill>
                  <a:srgbClr val="FF0000"/>
                </a:solidFill>
                <a:hlinkClick r:id="rId3"/>
              </a:rPr>
              <a:t>www.cv.lv</a:t>
            </a:r>
            <a:r>
              <a:rPr lang="en-US" sz="1400" dirty="0">
                <a:solidFill>
                  <a:srgbClr val="FF0000"/>
                </a:solidFill>
              </a:rPr>
              <a:t> </a:t>
            </a:r>
            <a:r>
              <a:rPr lang="en-US" sz="1400" dirty="0" smtClean="0">
                <a:solidFill>
                  <a:srgbClr val="FF0000"/>
                </a:solidFill>
              </a:rPr>
              <a:t>(2012.gada </a:t>
            </a:r>
            <a:r>
              <a:rPr lang="en-US" sz="1400" dirty="0" err="1" smtClean="0">
                <a:solidFill>
                  <a:srgbClr val="FF0000"/>
                </a:solidFill>
              </a:rPr>
              <a:t>augusts</a:t>
            </a:r>
            <a:r>
              <a:rPr lang="en-US" sz="1400" dirty="0" smtClean="0">
                <a:solidFill>
                  <a:srgbClr val="FF0000"/>
                </a:solidFill>
              </a:rPr>
              <a:t> - 2013.gada </a:t>
            </a:r>
            <a:r>
              <a:rPr lang="en-US" sz="1400" dirty="0" err="1" smtClean="0">
                <a:solidFill>
                  <a:srgbClr val="FF0000"/>
                </a:solidFill>
              </a:rPr>
              <a:t>jūlijs</a:t>
            </a:r>
            <a:r>
              <a:rPr lang="en-US" sz="1400" dirty="0" smtClean="0">
                <a:solidFill>
                  <a:srgbClr val="FF0000"/>
                </a:solidFill>
              </a:rPr>
              <a:t>)</a:t>
            </a:r>
          </a:p>
        </p:txBody>
      </p:sp>
    </p:spTree>
    <p:extLst>
      <p:ext uri="{BB962C8B-B14F-4D97-AF65-F5344CB8AC3E}">
        <p14:creationId xmlns:p14="http://schemas.microsoft.com/office/powerpoint/2010/main" val="12399168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a:spcBef>
                <a:spcPts val="600"/>
              </a:spcBef>
              <a:spcAft>
                <a:spcPts val="600"/>
              </a:spcAft>
            </a:pPr>
            <a:r>
              <a:rPr lang="en-US" b="1" dirty="0" smtClean="0"/>
              <a:t>Accenture Technology Vision 2013</a:t>
            </a:r>
          </a:p>
          <a:p>
            <a:pPr>
              <a:spcBef>
                <a:spcPts val="600"/>
              </a:spcBef>
              <a:spcAft>
                <a:spcPts val="600"/>
              </a:spcAft>
            </a:pPr>
            <a:endParaRPr lang="en-US" dirty="0" smtClean="0"/>
          </a:p>
        </p:txBody>
      </p:sp>
    </p:spTree>
    <p:extLst>
      <p:ext uri="{BB962C8B-B14F-4D97-AF65-F5344CB8AC3E}">
        <p14:creationId xmlns:p14="http://schemas.microsoft.com/office/powerpoint/2010/main" val="2969702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Picture 8" descr="13-0237U_Cityscape_RGB_PPT.jpg"/>
          <p:cNvPicPr>
            <a:picLocks noChangeAspect="1"/>
          </p:cNvPicPr>
          <p:nvPr/>
        </p:nvPicPr>
        <p:blipFill>
          <a:blip r:embed="rId3" cstate="print"/>
          <a:stretch>
            <a:fillRect/>
          </a:stretch>
        </p:blipFill>
        <p:spPr>
          <a:xfrm>
            <a:off x="0" y="0"/>
            <a:ext cx="9144000" cy="6858000"/>
          </a:xfrm>
          <a:prstGeom prst="rect">
            <a:avLst/>
          </a:prstGeom>
        </p:spPr>
      </p:pic>
      <p:sp>
        <p:nvSpPr>
          <p:cNvPr id="4" name="Footer Placeholder 3"/>
          <p:cNvSpPr>
            <a:spLocks noGrp="1"/>
          </p:cNvSpPr>
          <p:nvPr>
            <p:ph type="ftr" sz="quarter" idx="10"/>
          </p:nvPr>
        </p:nvSpPr>
        <p:spPr/>
        <p:txBody>
          <a:bodyPr/>
          <a:lstStyle/>
          <a:p>
            <a:pPr>
              <a:defRPr/>
            </a:pPr>
            <a:r>
              <a:rPr lang="en-AU" dirty="0" smtClean="0">
                <a:solidFill>
                  <a:srgbClr val="FFFFFF"/>
                </a:solidFill>
              </a:rPr>
              <a:t>Copyright © 2013 Accenture. All rights reserved.</a:t>
            </a:r>
            <a:endParaRPr lang="en-AU" dirty="0">
              <a:solidFill>
                <a:srgbClr val="FFFFFF"/>
              </a:solidFill>
            </a:endParaRPr>
          </a:p>
        </p:txBody>
      </p:sp>
      <p:sp>
        <p:nvSpPr>
          <p:cNvPr id="5" name="Slide Number Placeholder 4"/>
          <p:cNvSpPr>
            <a:spLocks noGrp="1"/>
          </p:cNvSpPr>
          <p:nvPr>
            <p:ph type="sldNum" sz="quarter" idx="11"/>
          </p:nvPr>
        </p:nvSpPr>
        <p:spPr/>
        <p:txBody>
          <a:bodyPr/>
          <a:lstStyle/>
          <a:p>
            <a:pPr>
              <a:defRPr/>
            </a:pPr>
            <a:fld id="{A5A2BA00-05EE-413C-A5B1-73A36E5A4397}" type="slidenum">
              <a:rPr lang="en-AU" smtClean="0">
                <a:solidFill>
                  <a:srgbClr val="FFFFFF"/>
                </a:solidFill>
              </a:rPr>
              <a:pPr>
                <a:defRPr/>
              </a:pPr>
              <a:t>26</a:t>
            </a:fld>
            <a:endParaRPr lang="en-AU" dirty="0">
              <a:solidFill>
                <a:srgbClr val="FFFFFF"/>
              </a:solidFill>
            </a:endParaRPr>
          </a:p>
        </p:txBody>
      </p:sp>
      <p:sp>
        <p:nvSpPr>
          <p:cNvPr id="2" name="Title 1"/>
          <p:cNvSpPr>
            <a:spLocks noGrp="1"/>
          </p:cNvSpPr>
          <p:nvPr>
            <p:ph type="title" idx="4294967295"/>
          </p:nvPr>
        </p:nvSpPr>
        <p:spPr>
          <a:xfrm>
            <a:off x="381214" y="1354408"/>
            <a:ext cx="8493843" cy="643766"/>
          </a:xfrm>
        </p:spPr>
        <p:txBody>
          <a:bodyPr anchor="t" anchorCtr="0">
            <a:spAutoFit/>
          </a:bodyPr>
          <a:lstStyle/>
          <a:p>
            <a:r>
              <a:rPr lang="en-US" sz="3600" b="0" i="1" dirty="0" smtClean="0">
                <a:solidFill>
                  <a:schemeClr val="bg1"/>
                </a:solidFill>
              </a:rPr>
              <a:t>Every Business Is a Digital Business</a:t>
            </a:r>
            <a:endParaRPr lang="en-US" sz="3600" b="0" i="1" dirty="0">
              <a:solidFill>
                <a:schemeClr val="bg1"/>
              </a:solidFill>
            </a:endParaRPr>
          </a:p>
        </p:txBody>
      </p:sp>
      <p:sp>
        <p:nvSpPr>
          <p:cNvPr id="10" name="TextBox 9"/>
          <p:cNvSpPr txBox="1"/>
          <p:nvPr/>
        </p:nvSpPr>
        <p:spPr>
          <a:xfrm>
            <a:off x="399145" y="443124"/>
            <a:ext cx="8491467" cy="692497"/>
          </a:xfrm>
          <a:prstGeom prst="rect">
            <a:avLst/>
          </a:prstGeom>
          <a:noFill/>
        </p:spPr>
        <p:txBody>
          <a:bodyPr wrap="square" rtlCol="0">
            <a:spAutoFit/>
          </a:bodyPr>
          <a:lstStyle/>
          <a:p>
            <a:r>
              <a:rPr lang="en-US" sz="3900" b="1" dirty="0" smtClean="0">
                <a:solidFill>
                  <a:srgbClr val="FFFFFF"/>
                </a:solidFill>
                <a:latin typeface="Arial" pitchFamily="34" charset="0"/>
                <a:ea typeface="+mn-ea"/>
                <a:cs typeface="Arial" pitchFamily="34" charset="0"/>
              </a:rPr>
              <a:t>Accenture Technology Vision 2013</a:t>
            </a:r>
            <a:endParaRPr lang="en-US" sz="3900" b="1" dirty="0">
              <a:solidFill>
                <a:srgbClr val="FFFFFF"/>
              </a:solidFill>
              <a:latin typeface="Arial" pitchFamily="34" charset="0"/>
              <a:ea typeface="+mn-ea"/>
              <a:cs typeface="Arial" pitchFamily="34" charset="0"/>
            </a:endParaRPr>
          </a:p>
        </p:txBody>
      </p:sp>
    </p:spTree>
    <p:extLst>
      <p:ext uri="{BB962C8B-B14F-4D97-AF65-F5344CB8AC3E}">
        <p14:creationId xmlns:p14="http://schemas.microsoft.com/office/powerpoint/2010/main" val="1045261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par>
                          <p:cTn id="8" fill="hold">
                            <p:stCondLst>
                              <p:cond delay="1000"/>
                            </p:stCondLst>
                            <p:childTnLst>
                              <p:par>
                                <p:cTn id="9" presetID="10" presetClass="entr" presetSubtype="0" fill="hold" grpId="0" nodeType="afterEffect">
                                  <p:stCondLst>
                                    <p:cond delay="5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13-0237U_GrayBack_RGB_PPT.jpg"/>
          <p:cNvPicPr>
            <a:picLocks noChangeAspect="1"/>
          </p:cNvPicPr>
          <p:nvPr/>
        </p:nvPicPr>
        <p:blipFill>
          <a:blip r:embed="rId3" cstate="print"/>
          <a:stretch>
            <a:fillRect/>
          </a:stretch>
        </p:blipFill>
        <p:spPr>
          <a:xfrm>
            <a:off x="0" y="0"/>
            <a:ext cx="9144000" cy="6858000"/>
          </a:xfrm>
          <a:prstGeom prst="rect">
            <a:avLst/>
          </a:prstGeom>
        </p:spPr>
      </p:pic>
      <p:sp>
        <p:nvSpPr>
          <p:cNvPr id="4" name="Footer Placeholder 3"/>
          <p:cNvSpPr>
            <a:spLocks noGrp="1"/>
          </p:cNvSpPr>
          <p:nvPr>
            <p:ph type="ftr" sz="quarter" idx="10"/>
          </p:nvPr>
        </p:nvSpPr>
        <p:spPr/>
        <p:txBody>
          <a:bodyPr/>
          <a:lstStyle/>
          <a:p>
            <a:pPr>
              <a:defRPr/>
            </a:pPr>
            <a:r>
              <a:rPr lang="en-AU" dirty="0" smtClean="0">
                <a:solidFill>
                  <a:srgbClr val="FFFFFF"/>
                </a:solidFill>
              </a:rPr>
              <a:t>Copyright © 2013 Accenture. All rights reserved.</a:t>
            </a:r>
            <a:endParaRPr lang="en-AU" dirty="0">
              <a:solidFill>
                <a:srgbClr val="FFFFFF"/>
              </a:solidFill>
            </a:endParaRPr>
          </a:p>
        </p:txBody>
      </p:sp>
      <p:sp>
        <p:nvSpPr>
          <p:cNvPr id="5" name="Slide Number Placeholder 4"/>
          <p:cNvSpPr>
            <a:spLocks noGrp="1"/>
          </p:cNvSpPr>
          <p:nvPr>
            <p:ph type="sldNum" sz="quarter" idx="11"/>
          </p:nvPr>
        </p:nvSpPr>
        <p:spPr/>
        <p:txBody>
          <a:bodyPr/>
          <a:lstStyle/>
          <a:p>
            <a:pPr>
              <a:defRPr/>
            </a:pPr>
            <a:fld id="{A5A2BA00-05EE-413C-A5B1-73A36E5A4397}" type="slidenum">
              <a:rPr lang="en-AU" smtClean="0">
                <a:solidFill>
                  <a:srgbClr val="FFFFFF"/>
                </a:solidFill>
              </a:rPr>
              <a:pPr>
                <a:defRPr/>
              </a:pPr>
              <a:t>27</a:t>
            </a:fld>
            <a:endParaRPr lang="en-AU" dirty="0">
              <a:solidFill>
                <a:srgbClr val="FFFFFF"/>
              </a:solidFill>
            </a:endParaRPr>
          </a:p>
        </p:txBody>
      </p:sp>
      <p:sp>
        <p:nvSpPr>
          <p:cNvPr id="7" name="TextBox 6"/>
          <p:cNvSpPr txBox="1"/>
          <p:nvPr/>
        </p:nvSpPr>
        <p:spPr>
          <a:xfrm>
            <a:off x="399142" y="3258264"/>
            <a:ext cx="3256644" cy="1569660"/>
          </a:xfrm>
          <a:prstGeom prst="rect">
            <a:avLst/>
          </a:prstGeom>
          <a:noFill/>
        </p:spPr>
        <p:txBody>
          <a:bodyPr wrap="square" rtlCol="0">
            <a:spAutoFit/>
          </a:bodyPr>
          <a:lstStyle/>
          <a:p>
            <a:r>
              <a:rPr lang="lv-LV" sz="3200" dirty="0" smtClean="0">
                <a:solidFill>
                  <a:srgbClr val="FFFFFF"/>
                </a:solidFill>
                <a:latin typeface="Arial" pitchFamily="34" charset="0"/>
                <a:ea typeface="+mn-ea"/>
                <a:cs typeface="Arial" pitchFamily="34" charset="0"/>
              </a:rPr>
              <a:t>Aizvietojam</a:t>
            </a:r>
          </a:p>
          <a:p>
            <a:r>
              <a:rPr lang="lv-LV" sz="3200" dirty="0" smtClean="0">
                <a:solidFill>
                  <a:srgbClr val="FFFFFF"/>
                </a:solidFill>
                <a:latin typeface="Arial" pitchFamily="34" charset="0"/>
                <a:ea typeface="+mn-ea"/>
                <a:cs typeface="Arial" pitchFamily="34" charset="0"/>
              </a:rPr>
              <a:t>tranzakcijas </a:t>
            </a:r>
          </a:p>
          <a:p>
            <a:r>
              <a:rPr lang="lv-LV" sz="3200" dirty="0" smtClean="0">
                <a:solidFill>
                  <a:srgbClr val="FFFFFF"/>
                </a:solidFill>
                <a:latin typeface="Arial" pitchFamily="34" charset="0"/>
                <a:ea typeface="+mn-ea"/>
                <a:cs typeface="Arial" pitchFamily="34" charset="0"/>
              </a:rPr>
              <a:t>ar saskarsmi</a:t>
            </a:r>
            <a:endParaRPr lang="en-US" sz="3200" dirty="0">
              <a:solidFill>
                <a:srgbClr val="FFFFFF"/>
              </a:solidFill>
              <a:latin typeface="Arial" pitchFamily="34" charset="0"/>
              <a:ea typeface="+mn-ea"/>
              <a:cs typeface="Arial" pitchFamily="34" charset="0"/>
            </a:endParaRPr>
          </a:p>
        </p:txBody>
      </p:sp>
      <p:sp>
        <p:nvSpPr>
          <p:cNvPr id="10" name="TextBox 9"/>
          <p:cNvSpPr txBox="1"/>
          <p:nvPr/>
        </p:nvSpPr>
        <p:spPr>
          <a:xfrm>
            <a:off x="390180" y="2064811"/>
            <a:ext cx="5987143" cy="1200329"/>
          </a:xfrm>
          <a:prstGeom prst="rect">
            <a:avLst/>
          </a:prstGeom>
          <a:noFill/>
        </p:spPr>
        <p:txBody>
          <a:bodyPr wrap="square" rtlCol="0" anchor="b" anchorCtr="0">
            <a:spAutoFit/>
          </a:bodyPr>
          <a:lstStyle/>
          <a:p>
            <a:r>
              <a:rPr lang="lv-LV" sz="3600" b="1" dirty="0" smtClean="0">
                <a:solidFill>
                  <a:srgbClr val="359B4C"/>
                </a:solidFill>
                <a:latin typeface="Arial" pitchFamily="34" charset="0"/>
                <a:ea typeface="+mn-ea"/>
                <a:cs typeface="Arial" pitchFamily="34" charset="0"/>
              </a:rPr>
              <a:t>Mērogojamas</a:t>
            </a:r>
          </a:p>
          <a:p>
            <a:r>
              <a:rPr lang="lv-LV" sz="3600" b="1" dirty="0" smtClean="0">
                <a:solidFill>
                  <a:srgbClr val="359B4C"/>
                </a:solidFill>
                <a:latin typeface="Arial" pitchFamily="34" charset="0"/>
                <a:ea typeface="+mn-ea"/>
                <a:cs typeface="Arial" pitchFamily="34" charset="0"/>
              </a:rPr>
              <a:t>attiecības</a:t>
            </a:r>
            <a:endParaRPr lang="en-US" sz="3600" b="1" dirty="0">
              <a:solidFill>
                <a:srgbClr val="359B4C"/>
              </a:solidFill>
              <a:latin typeface="Arial" pitchFamily="34" charset="0"/>
              <a:ea typeface="+mn-ea"/>
              <a:cs typeface="Arial" pitchFamily="34" charset="0"/>
            </a:endParaRPr>
          </a:p>
        </p:txBody>
      </p:sp>
      <p:pic>
        <p:nvPicPr>
          <p:cNvPr id="9" name="Picture 8" descr="01_relationship_at_scale_RGB_EG.png"/>
          <p:cNvPicPr>
            <a:picLocks noChangeAspect="1"/>
          </p:cNvPicPr>
          <p:nvPr/>
        </p:nvPicPr>
        <p:blipFill>
          <a:blip r:embed="rId4" cstate="print"/>
          <a:stretch>
            <a:fillRect/>
          </a:stretch>
        </p:blipFill>
        <p:spPr>
          <a:xfrm>
            <a:off x="3654425" y="1601788"/>
            <a:ext cx="5054600" cy="3487699"/>
          </a:xfrm>
          <a:prstGeom prst="rect">
            <a:avLst/>
          </a:prstGeom>
        </p:spPr>
      </p:pic>
    </p:spTree>
    <p:extLst>
      <p:ext uri="{BB962C8B-B14F-4D97-AF65-F5344CB8AC3E}">
        <p14:creationId xmlns:p14="http://schemas.microsoft.com/office/powerpoint/2010/main" val="3531301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000"/>
                                        <p:tgtEl>
                                          <p:spTgt spid="9"/>
                                        </p:tgtEl>
                                      </p:cBhvr>
                                    </p:animEffect>
                                  </p:childTnLst>
                                </p:cTn>
                              </p:par>
                            </p:childTnLst>
                          </p:cTn>
                        </p:par>
                        <p:par>
                          <p:cTn id="11" fill="hold">
                            <p:stCondLst>
                              <p:cond delay="1000"/>
                            </p:stCondLst>
                            <p:childTnLst>
                              <p:par>
                                <p:cTn id="12" presetID="10" presetClass="entr" presetSubtype="0" fill="hold" grpId="0" nodeType="afterEffect">
                                  <p:stCondLst>
                                    <p:cond delay="50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lv-LV" dirty="0" err="1" smtClean="0"/>
              <a:t>Move</a:t>
            </a:r>
            <a:r>
              <a:rPr lang="lv-LV" dirty="0" smtClean="0"/>
              <a:t> </a:t>
            </a:r>
            <a:r>
              <a:rPr lang="lv-LV" dirty="0" err="1" smtClean="0"/>
              <a:t>beyond</a:t>
            </a:r>
            <a:r>
              <a:rPr lang="lv-LV" dirty="0" smtClean="0"/>
              <a:t> e-</a:t>
            </a:r>
            <a:r>
              <a:rPr lang="lv-LV" dirty="0" err="1" smtClean="0"/>
              <a:t>commerce</a:t>
            </a:r>
            <a:r>
              <a:rPr lang="lv-LV" dirty="0" smtClean="0"/>
              <a:t> </a:t>
            </a:r>
            <a:r>
              <a:rPr lang="lv-LV" dirty="0" err="1" smtClean="0"/>
              <a:t>and</a:t>
            </a:r>
            <a:r>
              <a:rPr lang="lv-LV" dirty="0" smtClean="0"/>
              <a:t> </a:t>
            </a:r>
            <a:r>
              <a:rPr lang="lv-LV" dirty="0" err="1" smtClean="0"/>
              <a:t>marketing</a:t>
            </a:r>
            <a:endParaRPr lang="en-US" dirty="0"/>
          </a:p>
        </p:txBody>
      </p:sp>
      <p:sp>
        <p:nvSpPr>
          <p:cNvPr id="5" name="Content Placeholder 4"/>
          <p:cNvSpPr>
            <a:spLocks noGrp="1"/>
          </p:cNvSpPr>
          <p:nvPr>
            <p:ph idx="1"/>
          </p:nvPr>
        </p:nvSpPr>
        <p:spPr/>
        <p:txBody>
          <a:bodyPr anchor="ctr"/>
          <a:lstStyle/>
          <a:p>
            <a:r>
              <a:rPr lang="en-US" b="1" dirty="0" smtClean="0"/>
              <a:t>Industrialization replaced craftsmanship </a:t>
            </a:r>
            <a:r>
              <a:rPr lang="en-US" dirty="0" smtClean="0"/>
              <a:t>with production, never again did we enjoy the same relationship we had with the corner shop with the newly born big service providers and mass producers</a:t>
            </a:r>
          </a:p>
          <a:p>
            <a:r>
              <a:rPr lang="en-US" dirty="0" smtClean="0"/>
              <a:t>The first wave of CRM solutions was focused on making it </a:t>
            </a:r>
            <a:r>
              <a:rPr lang="en-US" b="1" dirty="0" smtClean="0"/>
              <a:t>technically possible and economically viable </a:t>
            </a:r>
            <a:r>
              <a:rPr lang="en-US" dirty="0" smtClean="0"/>
              <a:t>to keep track of so many clients</a:t>
            </a:r>
          </a:p>
          <a:p>
            <a:r>
              <a:rPr lang="en-US" dirty="0" smtClean="0"/>
              <a:t>Now with </a:t>
            </a:r>
            <a:r>
              <a:rPr lang="lv-LV" b="1" dirty="0" smtClean="0"/>
              <a:t>D</a:t>
            </a:r>
            <a:r>
              <a:rPr lang="en-US" b="1" dirty="0" err="1" smtClean="0"/>
              <a:t>igital</a:t>
            </a:r>
            <a:r>
              <a:rPr lang="en-US" b="1" dirty="0" smtClean="0"/>
              <a:t> Personas</a:t>
            </a:r>
            <a:r>
              <a:rPr lang="en-US" dirty="0" smtClean="0"/>
              <a:t> of the consumers visible through social networks and algorithms becoming ever stronger in</a:t>
            </a:r>
            <a:r>
              <a:rPr lang="en-US" b="1" dirty="0" smtClean="0"/>
              <a:t> translating likes and visits into wishes and intents</a:t>
            </a:r>
          </a:p>
          <a:p>
            <a:r>
              <a:rPr lang="en-US" dirty="0" smtClean="0"/>
              <a:t>We can create personalized service propositions, customize every experience, now we can move to </a:t>
            </a:r>
            <a:r>
              <a:rPr lang="en-US" b="1" dirty="0" smtClean="0"/>
              <a:t>mass personalization of services</a:t>
            </a:r>
            <a:r>
              <a:rPr lang="en-US" dirty="0" smtClean="0"/>
              <a:t>; </a:t>
            </a:r>
          </a:p>
          <a:p>
            <a:r>
              <a:rPr lang="en-US" dirty="0" smtClean="0"/>
              <a:t>Earlier it was only the </a:t>
            </a:r>
            <a:r>
              <a:rPr lang="en-US" b="1" dirty="0" smtClean="0"/>
              <a:t>corner shop owner </a:t>
            </a:r>
            <a:r>
              <a:rPr lang="en-US" dirty="0" smtClean="0"/>
              <a:t>who could propose you your favorite brand of wine, today it can also by Maxima ( our local analogue of </a:t>
            </a:r>
            <a:r>
              <a:rPr lang="en-US" dirty="0" err="1" smtClean="0"/>
              <a:t>Wallmart</a:t>
            </a:r>
            <a:r>
              <a:rPr lang="en-US" dirty="0" smtClean="0"/>
              <a:t>)</a:t>
            </a:r>
          </a:p>
          <a:p>
            <a:r>
              <a:rPr lang="en-US" dirty="0" smtClean="0"/>
              <a:t>We can start creating </a:t>
            </a:r>
            <a:r>
              <a:rPr lang="en-US" b="1" dirty="0" smtClean="0"/>
              <a:t>digital relationships</a:t>
            </a:r>
            <a:r>
              <a:rPr lang="lv-LV" b="1" dirty="0" smtClean="0"/>
              <a:t>, </a:t>
            </a:r>
            <a:r>
              <a:rPr lang="en-US" dirty="0" smtClean="0"/>
              <a:t>instead of </a:t>
            </a:r>
            <a:r>
              <a:rPr lang="en-US" dirty="0" err="1" smtClean="0"/>
              <a:t>multipyling</a:t>
            </a:r>
            <a:r>
              <a:rPr lang="en-US" dirty="0" smtClean="0"/>
              <a:t> transactions</a:t>
            </a:r>
            <a:endParaRPr lang="en-US" b="1" dirty="0"/>
          </a:p>
        </p:txBody>
      </p:sp>
      <p:sp>
        <p:nvSpPr>
          <p:cNvPr id="2" name="Footer Placeholder 1"/>
          <p:cNvSpPr>
            <a:spLocks noGrp="1"/>
          </p:cNvSpPr>
          <p:nvPr>
            <p:ph type="ftr" sz="quarter" idx="10"/>
          </p:nvPr>
        </p:nvSpPr>
        <p:spPr/>
        <p:txBody>
          <a:bodyPr/>
          <a:lstStyle/>
          <a:p>
            <a:pPr>
              <a:defRPr/>
            </a:pPr>
            <a:r>
              <a:rPr lang="en-US" smtClean="0"/>
              <a:t>Copyright © 2013 Accenture. All rights reserved.</a:t>
            </a:r>
            <a:endParaRPr lang="en-AU" dirty="0"/>
          </a:p>
        </p:txBody>
      </p:sp>
      <p:sp>
        <p:nvSpPr>
          <p:cNvPr id="3" name="Slide Number Placeholder 2"/>
          <p:cNvSpPr>
            <a:spLocks noGrp="1"/>
          </p:cNvSpPr>
          <p:nvPr>
            <p:ph type="sldNum" sz="quarter" idx="11"/>
          </p:nvPr>
        </p:nvSpPr>
        <p:spPr/>
        <p:txBody>
          <a:bodyPr/>
          <a:lstStyle/>
          <a:p>
            <a:pPr>
              <a:defRPr/>
            </a:pPr>
            <a:fld id="{8F84147D-5597-4657-B2C4-45EE24B35427}" type="slidenum">
              <a:rPr lang="en-AU" smtClean="0"/>
              <a:pPr>
                <a:defRPr/>
              </a:pPr>
              <a:t>28</a:t>
            </a:fld>
            <a:endParaRPr lang="en-AU"/>
          </a:p>
        </p:txBody>
      </p:sp>
    </p:spTree>
    <p:extLst>
      <p:ext uri="{BB962C8B-B14F-4D97-AF65-F5344CB8AC3E}">
        <p14:creationId xmlns:p14="http://schemas.microsoft.com/office/powerpoint/2010/main" val="1436021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Consumers aren’t just buyers</a:t>
            </a:r>
            <a:endParaRPr lang="en-US" dirty="0"/>
          </a:p>
        </p:txBody>
      </p:sp>
      <p:sp>
        <p:nvSpPr>
          <p:cNvPr id="3" name="Content Placeholder 2"/>
          <p:cNvSpPr>
            <a:spLocks noGrp="1"/>
          </p:cNvSpPr>
          <p:nvPr>
            <p:ph idx="1"/>
          </p:nvPr>
        </p:nvSpPr>
        <p:spPr>
          <a:xfrm>
            <a:off x="213705" y="1385047"/>
            <a:ext cx="8842375" cy="5177431"/>
          </a:xfrm>
        </p:spPr>
        <p:txBody>
          <a:bodyPr anchor="ctr"/>
          <a:lstStyle/>
          <a:p>
            <a:r>
              <a:rPr lang="en-US" dirty="0" smtClean="0"/>
              <a:t>These digital relationships will enable consumers to become your advertisers</a:t>
            </a:r>
          </a:p>
          <a:p>
            <a:r>
              <a:rPr lang="en-US" dirty="0" smtClean="0"/>
              <a:t>There are numerous portals where people can hail or brag about you</a:t>
            </a:r>
          </a:p>
          <a:p>
            <a:r>
              <a:rPr lang="en-US" dirty="0" smtClean="0"/>
              <a:t>The good old days of ads and focus groups are going away</a:t>
            </a:r>
          </a:p>
          <a:p>
            <a:r>
              <a:rPr lang="en-US" dirty="0" smtClean="0"/>
              <a:t>The </a:t>
            </a:r>
            <a:r>
              <a:rPr lang="en-US" b="1" dirty="0" smtClean="0"/>
              <a:t>electronic channels we established to save costs, should now be used to form relationships</a:t>
            </a:r>
          </a:p>
          <a:p>
            <a:r>
              <a:rPr lang="en-US" dirty="0" smtClean="0"/>
              <a:t>The new mobile &amp; social platforms are not there to push the message the way we did on the internet through ads</a:t>
            </a:r>
          </a:p>
          <a:p>
            <a:r>
              <a:rPr lang="en-US" dirty="0" smtClean="0"/>
              <a:t>It will be a new relationship, </a:t>
            </a:r>
            <a:r>
              <a:rPr lang="en-US" b="1" dirty="0" smtClean="0"/>
              <a:t>based on service and value</a:t>
            </a:r>
          </a:p>
          <a:p>
            <a:r>
              <a:rPr lang="en-US" b="1" dirty="0" smtClean="0"/>
              <a:t>Deeper interaction should lead to better and more insights</a:t>
            </a:r>
          </a:p>
          <a:p>
            <a:r>
              <a:rPr lang="en-US" dirty="0" smtClean="0"/>
              <a:t>People can move quickly and entirely digitally from awareness to recommendation</a:t>
            </a:r>
          </a:p>
          <a:p>
            <a:pPr lvl="1"/>
            <a:r>
              <a:rPr lang="en-US" b="1" dirty="0" smtClean="0"/>
              <a:t>This new level of customer intimacy allows to compress the sales cycle</a:t>
            </a:r>
          </a:p>
          <a:p>
            <a:pPr lvl="1"/>
            <a:r>
              <a:rPr lang="en-US" b="1" dirty="0" smtClean="0"/>
              <a:t>It can also increase impulse purchases</a:t>
            </a:r>
            <a:endParaRPr lang="en-US" b="1" dirty="0"/>
          </a:p>
        </p:txBody>
      </p:sp>
      <p:sp>
        <p:nvSpPr>
          <p:cNvPr id="4" name="Footer Placeholder 3"/>
          <p:cNvSpPr>
            <a:spLocks noGrp="1"/>
          </p:cNvSpPr>
          <p:nvPr>
            <p:ph type="ftr" sz="quarter" idx="10"/>
          </p:nvPr>
        </p:nvSpPr>
        <p:spPr/>
        <p:txBody>
          <a:bodyPr/>
          <a:lstStyle/>
          <a:p>
            <a:pPr>
              <a:defRPr/>
            </a:pPr>
            <a:r>
              <a:rPr lang="en-AU" smtClean="0"/>
              <a:t>Copyright © 2013 Accenture. All rights reserved.</a:t>
            </a:r>
            <a:endParaRPr lang="en-AU" dirty="0"/>
          </a:p>
        </p:txBody>
      </p:sp>
      <p:sp>
        <p:nvSpPr>
          <p:cNvPr id="5" name="Slide Number Placeholder 4"/>
          <p:cNvSpPr>
            <a:spLocks noGrp="1"/>
          </p:cNvSpPr>
          <p:nvPr>
            <p:ph type="sldNum" sz="quarter" idx="11"/>
          </p:nvPr>
        </p:nvSpPr>
        <p:spPr/>
        <p:txBody>
          <a:bodyPr/>
          <a:lstStyle/>
          <a:p>
            <a:pPr>
              <a:defRPr/>
            </a:pPr>
            <a:fld id="{A5A2BA00-05EE-413C-A5B1-73A36E5A4397}" type="slidenum">
              <a:rPr lang="en-AU" smtClean="0"/>
              <a:pPr>
                <a:defRPr/>
              </a:pPr>
              <a:t>29</a:t>
            </a:fld>
            <a:endParaRPr lang="en-AU"/>
          </a:p>
        </p:txBody>
      </p:sp>
    </p:spTree>
    <p:extLst>
      <p:ext uri="{BB962C8B-B14F-4D97-AF65-F5344CB8AC3E}">
        <p14:creationId xmlns:p14="http://schemas.microsoft.com/office/powerpoint/2010/main" val="2508289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13-0237U_GrayBack_RGB_PPT.jpg"/>
          <p:cNvPicPr>
            <a:picLocks noChangeAspect="1"/>
          </p:cNvPicPr>
          <p:nvPr/>
        </p:nvPicPr>
        <p:blipFill>
          <a:blip r:embed="rId3" cstate="print"/>
          <a:stretch>
            <a:fillRect/>
          </a:stretch>
        </p:blipFill>
        <p:spPr>
          <a:xfrm>
            <a:off x="0" y="0"/>
            <a:ext cx="9144000" cy="6858000"/>
          </a:xfrm>
          <a:prstGeom prst="rect">
            <a:avLst/>
          </a:prstGeom>
        </p:spPr>
      </p:pic>
      <p:sp>
        <p:nvSpPr>
          <p:cNvPr id="4" name="Footer Placeholder 3"/>
          <p:cNvSpPr>
            <a:spLocks noGrp="1"/>
          </p:cNvSpPr>
          <p:nvPr>
            <p:ph type="ftr" sz="quarter" idx="10"/>
          </p:nvPr>
        </p:nvSpPr>
        <p:spPr/>
        <p:txBody>
          <a:bodyPr/>
          <a:lstStyle/>
          <a:p>
            <a:pPr>
              <a:defRPr/>
            </a:pPr>
            <a:r>
              <a:rPr lang="en-AU" dirty="0" smtClean="0">
                <a:solidFill>
                  <a:srgbClr val="FFFFFF"/>
                </a:solidFill>
              </a:rPr>
              <a:t>Copyright © 2013 Accenture. All rights reserved.</a:t>
            </a:r>
            <a:endParaRPr lang="en-AU" dirty="0">
              <a:solidFill>
                <a:srgbClr val="FFFFFF"/>
              </a:solidFill>
            </a:endParaRPr>
          </a:p>
        </p:txBody>
      </p:sp>
      <p:sp>
        <p:nvSpPr>
          <p:cNvPr id="5" name="Slide Number Placeholder 4"/>
          <p:cNvSpPr>
            <a:spLocks noGrp="1"/>
          </p:cNvSpPr>
          <p:nvPr>
            <p:ph type="sldNum" sz="quarter" idx="11"/>
          </p:nvPr>
        </p:nvSpPr>
        <p:spPr/>
        <p:txBody>
          <a:bodyPr/>
          <a:lstStyle/>
          <a:p>
            <a:pPr>
              <a:defRPr/>
            </a:pPr>
            <a:fld id="{A5A2BA00-05EE-413C-A5B1-73A36E5A4397}" type="slidenum">
              <a:rPr lang="en-AU" smtClean="0">
                <a:solidFill>
                  <a:srgbClr val="FFFFFF"/>
                </a:solidFill>
              </a:rPr>
              <a:pPr>
                <a:defRPr/>
              </a:pPr>
              <a:t>30</a:t>
            </a:fld>
            <a:endParaRPr lang="en-AU" dirty="0">
              <a:solidFill>
                <a:srgbClr val="FFFFFF"/>
              </a:solidFill>
            </a:endParaRPr>
          </a:p>
        </p:txBody>
      </p:sp>
      <p:sp>
        <p:nvSpPr>
          <p:cNvPr id="13" name="TextBox 12"/>
          <p:cNvSpPr txBox="1"/>
          <p:nvPr/>
        </p:nvSpPr>
        <p:spPr>
          <a:xfrm>
            <a:off x="399142" y="3258264"/>
            <a:ext cx="3256644" cy="2554545"/>
          </a:xfrm>
          <a:prstGeom prst="rect">
            <a:avLst/>
          </a:prstGeom>
          <a:noFill/>
        </p:spPr>
        <p:txBody>
          <a:bodyPr wrap="square" rtlCol="0">
            <a:spAutoFit/>
          </a:bodyPr>
          <a:lstStyle/>
          <a:p>
            <a:r>
              <a:rPr lang="lv-LV" sz="3200" dirty="0" smtClean="0">
                <a:solidFill>
                  <a:srgbClr val="FFFFFF"/>
                </a:solidFill>
                <a:latin typeface="Arial" pitchFamily="34" charset="0"/>
                <a:ea typeface="+mn-ea"/>
                <a:cs typeface="Arial" pitchFamily="34" charset="0"/>
              </a:rPr>
              <a:t>Uzdod sev svarīgāko </a:t>
            </a:r>
          </a:p>
          <a:p>
            <a:r>
              <a:rPr lang="lv-LV" sz="3200" dirty="0" smtClean="0">
                <a:solidFill>
                  <a:srgbClr val="FFFFFF"/>
                </a:solidFill>
                <a:latin typeface="Arial" pitchFamily="34" charset="0"/>
                <a:ea typeface="+mn-ea"/>
                <a:cs typeface="Arial" pitchFamily="34" charset="0"/>
              </a:rPr>
              <a:t>Jautājumu</a:t>
            </a:r>
          </a:p>
          <a:p>
            <a:r>
              <a:rPr lang="lv-LV" sz="3200" dirty="0" smtClean="0">
                <a:solidFill>
                  <a:srgbClr val="FFFFFF"/>
                </a:solidFill>
                <a:latin typeface="Arial" pitchFamily="34" charset="0"/>
                <a:ea typeface="+mn-ea"/>
                <a:cs typeface="Arial" pitchFamily="34" charset="0"/>
              </a:rPr>
              <a:t>tad noprojektē </a:t>
            </a:r>
          </a:p>
          <a:p>
            <a:r>
              <a:rPr lang="lv-LV" sz="3200" dirty="0" smtClean="0">
                <a:solidFill>
                  <a:srgbClr val="FFFFFF"/>
                </a:solidFill>
                <a:latin typeface="Arial" pitchFamily="34" charset="0"/>
                <a:ea typeface="+mn-ea"/>
                <a:cs typeface="Arial" pitchFamily="34" charset="0"/>
              </a:rPr>
              <a:t>sistēmu</a:t>
            </a:r>
            <a:endParaRPr lang="en-US" sz="3200" dirty="0" smtClean="0">
              <a:solidFill>
                <a:srgbClr val="FFFFFF"/>
              </a:solidFill>
              <a:latin typeface="Arial" pitchFamily="34" charset="0"/>
              <a:ea typeface="+mn-ea"/>
              <a:cs typeface="Arial" pitchFamily="34" charset="0"/>
            </a:endParaRPr>
          </a:p>
        </p:txBody>
      </p:sp>
      <p:sp>
        <p:nvSpPr>
          <p:cNvPr id="14" name="TextBox 13"/>
          <p:cNvSpPr txBox="1"/>
          <p:nvPr/>
        </p:nvSpPr>
        <p:spPr>
          <a:xfrm>
            <a:off x="390180" y="2064811"/>
            <a:ext cx="3264245" cy="1200329"/>
          </a:xfrm>
          <a:prstGeom prst="rect">
            <a:avLst/>
          </a:prstGeom>
          <a:noFill/>
        </p:spPr>
        <p:txBody>
          <a:bodyPr wrap="square" rtlCol="0" anchor="b" anchorCtr="0">
            <a:spAutoFit/>
          </a:bodyPr>
          <a:lstStyle/>
          <a:p>
            <a:r>
              <a:rPr lang="lv-LV" sz="3600" b="1" dirty="0" smtClean="0">
                <a:solidFill>
                  <a:srgbClr val="EEAA00"/>
                </a:solidFill>
                <a:latin typeface="Arial" pitchFamily="34" charset="0"/>
                <a:ea typeface="+mn-ea"/>
                <a:cs typeface="Arial" pitchFamily="34" charset="0"/>
              </a:rPr>
              <a:t>Projektēt </a:t>
            </a:r>
          </a:p>
          <a:p>
            <a:r>
              <a:rPr lang="lv-LV" sz="3600" b="1" dirty="0" smtClean="0">
                <a:solidFill>
                  <a:srgbClr val="EEAA00"/>
                </a:solidFill>
                <a:latin typeface="Arial" pitchFamily="34" charset="0"/>
                <a:ea typeface="+mn-ea"/>
                <a:cs typeface="Arial" pitchFamily="34" charset="0"/>
              </a:rPr>
              <a:t>analītikai</a:t>
            </a:r>
            <a:endParaRPr lang="en-US" sz="3600" b="1" dirty="0">
              <a:solidFill>
                <a:srgbClr val="EEAA00"/>
              </a:solidFill>
              <a:latin typeface="Arial" pitchFamily="34" charset="0"/>
              <a:ea typeface="+mn-ea"/>
              <a:cs typeface="Arial" pitchFamily="34" charset="0"/>
            </a:endParaRPr>
          </a:p>
        </p:txBody>
      </p:sp>
      <p:pic>
        <p:nvPicPr>
          <p:cNvPr id="15" name="Picture 14" descr="02_design_for_analytics_RGB_CY.png"/>
          <p:cNvPicPr>
            <a:picLocks noChangeAspect="1"/>
          </p:cNvPicPr>
          <p:nvPr/>
        </p:nvPicPr>
        <p:blipFill>
          <a:blip r:embed="rId4" cstate="print"/>
          <a:stretch>
            <a:fillRect/>
          </a:stretch>
        </p:blipFill>
        <p:spPr>
          <a:xfrm>
            <a:off x="3236259" y="1788309"/>
            <a:ext cx="5472767" cy="3095707"/>
          </a:xfrm>
          <a:prstGeom prst="rect">
            <a:avLst/>
          </a:prstGeom>
        </p:spPr>
      </p:pic>
    </p:spTree>
    <p:extLst>
      <p:ext uri="{BB962C8B-B14F-4D97-AF65-F5344CB8AC3E}">
        <p14:creationId xmlns:p14="http://schemas.microsoft.com/office/powerpoint/2010/main" val="3636485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1000"/>
                                        <p:tgtEl>
                                          <p:spTgt spid="15"/>
                                        </p:tgtEl>
                                      </p:cBhvr>
                                    </p:animEffect>
                                  </p:childTnLst>
                                </p:cTn>
                              </p:par>
                            </p:childTnLst>
                          </p:cTn>
                        </p:par>
                        <p:par>
                          <p:cTn id="11" fill="hold">
                            <p:stCondLst>
                              <p:cond delay="1000"/>
                            </p:stCondLst>
                            <p:childTnLst>
                              <p:par>
                                <p:cTn id="12" presetID="10" presetClass="entr" presetSubtype="0" fill="hold" grpId="0" nodeType="afterEffect">
                                  <p:stCondLst>
                                    <p:cond delay="50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It is all about right data</a:t>
            </a:r>
            <a:endParaRPr lang="en-US" dirty="0"/>
          </a:p>
        </p:txBody>
      </p:sp>
      <p:sp>
        <p:nvSpPr>
          <p:cNvPr id="5" name="Content Placeholder 4"/>
          <p:cNvSpPr>
            <a:spLocks noGrp="1"/>
          </p:cNvSpPr>
          <p:nvPr>
            <p:ph idx="1"/>
          </p:nvPr>
        </p:nvSpPr>
        <p:spPr>
          <a:xfrm>
            <a:off x="213705" y="1398494"/>
            <a:ext cx="8842375" cy="5163984"/>
          </a:xfrm>
        </p:spPr>
        <p:txBody>
          <a:bodyPr/>
          <a:lstStyle/>
          <a:p>
            <a:r>
              <a:rPr lang="en-US" dirty="0" smtClean="0"/>
              <a:t>If you have enough data, you can discern trends, patterns and opportunities. Today enterprises are flooded with data. We’ve learned to get it, store it and even have to tools to analyze it. </a:t>
            </a:r>
          </a:p>
          <a:p>
            <a:r>
              <a:rPr lang="en-US" dirty="0" smtClean="0"/>
              <a:t>The opportunity, which is currently a problem, is in availability of right data</a:t>
            </a:r>
          </a:p>
          <a:p>
            <a:r>
              <a:rPr lang="en-US" dirty="0" smtClean="0"/>
              <a:t>Applications where designed to provide functionality, not data. Applications capture whatever they have. But IT &amp; Business never asked the question – what do we need to know? Want to know what did we always dreamt to know about our consumers. This is a fundamental shift in mindset. </a:t>
            </a:r>
          </a:p>
          <a:p>
            <a:r>
              <a:rPr lang="en-US" dirty="0" smtClean="0"/>
              <a:t>We have to design our systems to get this data. This will become the first part of </a:t>
            </a:r>
            <a:r>
              <a:rPr lang="en-US" b="1" u="sng" dirty="0" smtClean="0"/>
              <a:t>Data Supply Chain</a:t>
            </a:r>
            <a:r>
              <a:rPr lang="en-US" dirty="0" smtClean="0"/>
              <a:t>!</a:t>
            </a:r>
          </a:p>
          <a:p>
            <a:r>
              <a:rPr lang="en-US" dirty="0" smtClean="0"/>
              <a:t>We are </a:t>
            </a:r>
            <a:r>
              <a:rPr lang="en-US" b="1" u="sng" dirty="0" smtClean="0"/>
              <a:t>not just grabbing </a:t>
            </a:r>
            <a:r>
              <a:rPr lang="en-US" dirty="0" smtClean="0"/>
              <a:t>the data, we are </a:t>
            </a:r>
            <a:r>
              <a:rPr lang="en-US" b="1" u="sng" dirty="0" smtClean="0"/>
              <a:t>quantifying reality around</a:t>
            </a:r>
            <a:r>
              <a:rPr lang="en-US" dirty="0" smtClean="0"/>
              <a:t> us.</a:t>
            </a:r>
          </a:p>
          <a:p>
            <a:r>
              <a:rPr lang="en-US" dirty="0" smtClean="0"/>
              <a:t>For example UPS used its GPS data to understand that left turns prolong the journey. Any driver knows it intuitively, but they saw it from their data. So, they re-wrote the routing algorithms to maximally avoid those left turns and saved </a:t>
            </a:r>
            <a:r>
              <a:rPr lang="en-US" b="1" u="sng" dirty="0" smtClean="0"/>
              <a:t>9 million gallons</a:t>
            </a:r>
          </a:p>
          <a:p>
            <a:endParaRPr lang="en-US" dirty="0"/>
          </a:p>
        </p:txBody>
      </p:sp>
      <p:sp>
        <p:nvSpPr>
          <p:cNvPr id="2" name="Footer Placeholder 1"/>
          <p:cNvSpPr>
            <a:spLocks noGrp="1"/>
          </p:cNvSpPr>
          <p:nvPr>
            <p:ph type="ftr" sz="quarter" idx="10"/>
          </p:nvPr>
        </p:nvSpPr>
        <p:spPr/>
        <p:txBody>
          <a:bodyPr/>
          <a:lstStyle/>
          <a:p>
            <a:pPr>
              <a:defRPr/>
            </a:pPr>
            <a:r>
              <a:rPr lang="en-US" smtClean="0"/>
              <a:t>Copyright © 2013 Accenture. All rights reserved.</a:t>
            </a:r>
            <a:endParaRPr lang="en-AU" dirty="0"/>
          </a:p>
        </p:txBody>
      </p:sp>
      <p:sp>
        <p:nvSpPr>
          <p:cNvPr id="3" name="Slide Number Placeholder 2"/>
          <p:cNvSpPr>
            <a:spLocks noGrp="1"/>
          </p:cNvSpPr>
          <p:nvPr>
            <p:ph type="sldNum" sz="quarter" idx="11"/>
          </p:nvPr>
        </p:nvSpPr>
        <p:spPr/>
        <p:txBody>
          <a:bodyPr/>
          <a:lstStyle/>
          <a:p>
            <a:pPr>
              <a:defRPr/>
            </a:pPr>
            <a:fld id="{8F84147D-5597-4657-B2C4-45EE24B35427}" type="slidenum">
              <a:rPr lang="en-AU" smtClean="0"/>
              <a:pPr>
                <a:defRPr/>
              </a:pPr>
              <a:t>31</a:t>
            </a:fld>
            <a:endParaRPr lang="en-AU"/>
          </a:p>
        </p:txBody>
      </p:sp>
    </p:spTree>
    <p:extLst>
      <p:ext uri="{BB962C8B-B14F-4D97-AF65-F5344CB8AC3E}">
        <p14:creationId xmlns:p14="http://schemas.microsoft.com/office/powerpoint/2010/main" val="685269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Creating the supply Chain</a:t>
            </a:r>
            <a:endParaRPr lang="en-US" dirty="0"/>
          </a:p>
        </p:txBody>
      </p:sp>
      <p:sp>
        <p:nvSpPr>
          <p:cNvPr id="3" name="Content Placeholder 2"/>
          <p:cNvSpPr>
            <a:spLocks noGrp="1"/>
          </p:cNvSpPr>
          <p:nvPr>
            <p:ph idx="1"/>
          </p:nvPr>
        </p:nvSpPr>
        <p:spPr/>
        <p:txBody>
          <a:bodyPr/>
          <a:lstStyle/>
          <a:p>
            <a:r>
              <a:rPr lang="en-US" dirty="0" smtClean="0"/>
              <a:t>There is a newly growing </a:t>
            </a:r>
            <a:r>
              <a:rPr lang="en-US" b="1" u="sng" dirty="0" smtClean="0"/>
              <a:t>market for data </a:t>
            </a:r>
            <a:r>
              <a:rPr lang="en-US" dirty="0" smtClean="0"/>
              <a:t>and all enterprises should look at the possibilities and pricing to buy; we should also work with our partners to adopt the same philosophy and also come with the data</a:t>
            </a:r>
          </a:p>
          <a:p>
            <a:r>
              <a:rPr lang="en-US" b="1" dirty="0" smtClean="0"/>
              <a:t>Foresight: you have to build in a feedback loop </a:t>
            </a:r>
            <a:r>
              <a:rPr lang="en-US" dirty="0" smtClean="0"/>
              <a:t>into your process, so that providing data becomes profitable for consumers; aim for creating virtuous cycles;</a:t>
            </a:r>
          </a:p>
          <a:p>
            <a:r>
              <a:rPr lang="en-US" dirty="0" smtClean="0"/>
              <a:t>Finally – relationships at scale and design for analytics – should result in a better ability </a:t>
            </a:r>
            <a:r>
              <a:rPr lang="en-US" b="1" dirty="0" smtClean="0"/>
              <a:t>to build business process around insights</a:t>
            </a:r>
            <a:r>
              <a:rPr lang="en-US" dirty="0" smtClean="0"/>
              <a:t>. Not around processes and efficiency. The next point makes it even more important.</a:t>
            </a:r>
            <a:endParaRPr lang="en-US" dirty="0"/>
          </a:p>
        </p:txBody>
      </p:sp>
      <p:sp>
        <p:nvSpPr>
          <p:cNvPr id="4" name="Footer Placeholder 3"/>
          <p:cNvSpPr>
            <a:spLocks noGrp="1"/>
          </p:cNvSpPr>
          <p:nvPr>
            <p:ph type="ftr" sz="quarter" idx="10"/>
          </p:nvPr>
        </p:nvSpPr>
        <p:spPr/>
        <p:txBody>
          <a:bodyPr/>
          <a:lstStyle/>
          <a:p>
            <a:pPr>
              <a:defRPr/>
            </a:pPr>
            <a:r>
              <a:rPr lang="en-AU" smtClean="0"/>
              <a:t>Copyright © 2013 Accenture. All rights reserved.</a:t>
            </a:r>
            <a:endParaRPr lang="en-AU" dirty="0"/>
          </a:p>
        </p:txBody>
      </p:sp>
      <p:sp>
        <p:nvSpPr>
          <p:cNvPr id="5" name="Slide Number Placeholder 4"/>
          <p:cNvSpPr>
            <a:spLocks noGrp="1"/>
          </p:cNvSpPr>
          <p:nvPr>
            <p:ph type="sldNum" sz="quarter" idx="11"/>
          </p:nvPr>
        </p:nvSpPr>
        <p:spPr/>
        <p:txBody>
          <a:bodyPr/>
          <a:lstStyle/>
          <a:p>
            <a:pPr>
              <a:defRPr/>
            </a:pPr>
            <a:fld id="{A5A2BA00-05EE-413C-A5B1-73A36E5A4397}" type="slidenum">
              <a:rPr lang="en-AU" smtClean="0"/>
              <a:pPr>
                <a:defRPr/>
              </a:pPr>
              <a:t>32</a:t>
            </a:fld>
            <a:endParaRPr lang="en-AU"/>
          </a:p>
        </p:txBody>
      </p:sp>
    </p:spTree>
    <p:extLst>
      <p:ext uri="{BB962C8B-B14F-4D97-AF65-F5344CB8AC3E}">
        <p14:creationId xmlns:p14="http://schemas.microsoft.com/office/powerpoint/2010/main" val="2538316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13-0237U_GrayBack_RGB_PPT.jpg"/>
          <p:cNvPicPr>
            <a:picLocks noChangeAspect="1"/>
          </p:cNvPicPr>
          <p:nvPr/>
        </p:nvPicPr>
        <p:blipFill>
          <a:blip r:embed="rId3" cstate="print"/>
          <a:stretch>
            <a:fillRect/>
          </a:stretch>
        </p:blipFill>
        <p:spPr>
          <a:xfrm>
            <a:off x="0" y="0"/>
            <a:ext cx="9144000" cy="6858000"/>
          </a:xfrm>
          <a:prstGeom prst="rect">
            <a:avLst/>
          </a:prstGeom>
        </p:spPr>
      </p:pic>
      <p:sp>
        <p:nvSpPr>
          <p:cNvPr id="3" name="Footer Placeholder 2"/>
          <p:cNvSpPr>
            <a:spLocks noGrp="1"/>
          </p:cNvSpPr>
          <p:nvPr>
            <p:ph type="ftr" sz="quarter" idx="10"/>
          </p:nvPr>
        </p:nvSpPr>
        <p:spPr/>
        <p:txBody>
          <a:bodyPr/>
          <a:lstStyle/>
          <a:p>
            <a:pPr>
              <a:defRPr/>
            </a:pPr>
            <a:r>
              <a:rPr lang="en-AU" dirty="0" smtClean="0">
                <a:solidFill>
                  <a:srgbClr val="FFFFFF"/>
                </a:solidFill>
              </a:rPr>
              <a:t>Copyright © 2013 Accenture. All rights reserved.</a:t>
            </a:r>
            <a:endParaRPr lang="en-AU" dirty="0">
              <a:solidFill>
                <a:srgbClr val="FFFFFF"/>
              </a:solidFill>
            </a:endParaRPr>
          </a:p>
        </p:txBody>
      </p:sp>
      <p:sp>
        <p:nvSpPr>
          <p:cNvPr id="4" name="Slide Number Placeholder 3"/>
          <p:cNvSpPr>
            <a:spLocks noGrp="1"/>
          </p:cNvSpPr>
          <p:nvPr>
            <p:ph type="sldNum" sz="quarter" idx="11"/>
          </p:nvPr>
        </p:nvSpPr>
        <p:spPr/>
        <p:txBody>
          <a:bodyPr/>
          <a:lstStyle/>
          <a:p>
            <a:pPr>
              <a:defRPr/>
            </a:pPr>
            <a:fld id="{79653CD6-9FC7-4D24-A948-08A388A8D688}" type="slidenum">
              <a:rPr lang="en-AU" smtClean="0">
                <a:solidFill>
                  <a:srgbClr val="FFFFFF"/>
                </a:solidFill>
              </a:rPr>
              <a:pPr>
                <a:defRPr/>
              </a:pPr>
              <a:t>33</a:t>
            </a:fld>
            <a:endParaRPr lang="en-AU" dirty="0">
              <a:solidFill>
                <a:srgbClr val="FFFFFF"/>
              </a:solidFill>
            </a:endParaRPr>
          </a:p>
        </p:txBody>
      </p:sp>
      <p:sp>
        <p:nvSpPr>
          <p:cNvPr id="7" name="TextBox 6"/>
          <p:cNvSpPr txBox="1"/>
          <p:nvPr/>
        </p:nvSpPr>
        <p:spPr>
          <a:xfrm>
            <a:off x="399141" y="3258264"/>
            <a:ext cx="3374999" cy="1569660"/>
          </a:xfrm>
          <a:prstGeom prst="rect">
            <a:avLst/>
          </a:prstGeom>
          <a:noFill/>
        </p:spPr>
        <p:txBody>
          <a:bodyPr wrap="square" rtlCol="0">
            <a:spAutoFit/>
          </a:bodyPr>
          <a:lstStyle/>
          <a:p>
            <a:r>
              <a:rPr lang="lv-LV" sz="3200" dirty="0" smtClean="0">
                <a:solidFill>
                  <a:srgbClr val="FFFFFF"/>
                </a:solidFill>
                <a:latin typeface="Arial" pitchFamily="34" charset="0"/>
                <a:ea typeface="+mn-ea"/>
                <a:cs typeface="Arial" pitchFamily="34" charset="0"/>
              </a:rPr>
              <a:t>Pieskaņot lēmumu un aktivitāšu ātrumu</a:t>
            </a:r>
            <a:endParaRPr lang="en-US" sz="3200" dirty="0" smtClean="0">
              <a:solidFill>
                <a:srgbClr val="FFFFFF"/>
              </a:solidFill>
              <a:latin typeface="Arial" pitchFamily="34" charset="0"/>
              <a:ea typeface="+mn-ea"/>
              <a:cs typeface="Arial" pitchFamily="34" charset="0"/>
            </a:endParaRPr>
          </a:p>
        </p:txBody>
      </p:sp>
      <p:sp>
        <p:nvSpPr>
          <p:cNvPr id="8" name="TextBox 7"/>
          <p:cNvSpPr txBox="1"/>
          <p:nvPr/>
        </p:nvSpPr>
        <p:spPr>
          <a:xfrm>
            <a:off x="390180" y="2618809"/>
            <a:ext cx="3264245" cy="646331"/>
          </a:xfrm>
          <a:prstGeom prst="rect">
            <a:avLst/>
          </a:prstGeom>
          <a:noFill/>
        </p:spPr>
        <p:txBody>
          <a:bodyPr wrap="square" rtlCol="0" anchor="b" anchorCtr="0">
            <a:spAutoFit/>
          </a:bodyPr>
          <a:lstStyle/>
          <a:p>
            <a:r>
              <a:rPr lang="lv-LV" sz="3600" b="1" dirty="0" smtClean="0">
                <a:solidFill>
                  <a:srgbClr val="2F539C"/>
                </a:solidFill>
                <a:latin typeface="Arial" pitchFamily="34" charset="0"/>
                <a:ea typeface="+mn-ea"/>
                <a:cs typeface="Arial" pitchFamily="34" charset="0"/>
              </a:rPr>
              <a:t>Datu ātrums</a:t>
            </a:r>
            <a:endParaRPr lang="en-US" sz="3600" b="1" dirty="0">
              <a:solidFill>
                <a:srgbClr val="2F539C"/>
              </a:solidFill>
              <a:latin typeface="Arial" pitchFamily="34" charset="0"/>
              <a:ea typeface="+mn-ea"/>
              <a:cs typeface="Arial" pitchFamily="34" charset="0"/>
            </a:endParaRPr>
          </a:p>
        </p:txBody>
      </p:sp>
      <p:pic>
        <p:nvPicPr>
          <p:cNvPr id="10" name="Picture 9" descr="03_data_velocity_RGB_DV.png"/>
          <p:cNvPicPr>
            <a:picLocks noChangeAspect="1"/>
          </p:cNvPicPr>
          <p:nvPr/>
        </p:nvPicPr>
        <p:blipFill>
          <a:blip r:embed="rId4" cstate="print"/>
          <a:srcRect b="35769"/>
          <a:stretch>
            <a:fillRect/>
          </a:stretch>
        </p:blipFill>
        <p:spPr>
          <a:xfrm>
            <a:off x="4596576" y="1353671"/>
            <a:ext cx="4112448" cy="4132729"/>
          </a:xfrm>
          <a:prstGeom prst="rect">
            <a:avLst/>
          </a:prstGeom>
        </p:spPr>
      </p:pic>
    </p:spTree>
    <p:extLst>
      <p:ext uri="{BB962C8B-B14F-4D97-AF65-F5344CB8AC3E}">
        <p14:creationId xmlns:p14="http://schemas.microsoft.com/office/powerpoint/2010/main" val="2902692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000"/>
                                        <p:tgtEl>
                                          <p:spTgt spid="10"/>
                                        </p:tgtEl>
                                      </p:cBhvr>
                                    </p:animEffect>
                                  </p:childTnLst>
                                </p:cTn>
                              </p:par>
                            </p:childTnLst>
                          </p:cTn>
                        </p:par>
                        <p:par>
                          <p:cTn id="11" fill="hold">
                            <p:stCondLst>
                              <p:cond delay="1000"/>
                            </p:stCondLst>
                            <p:childTnLst>
                              <p:par>
                                <p:cTn id="12" presetID="10" presetClass="entr" presetSubtype="0" fill="hold" grpId="0" nodeType="afterEffect">
                                  <p:stCondLst>
                                    <p:cond delay="50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The sliding window of opportunity</a:t>
            </a:r>
            <a:endParaRPr lang="en-US" dirty="0"/>
          </a:p>
        </p:txBody>
      </p:sp>
      <p:sp>
        <p:nvSpPr>
          <p:cNvPr id="5" name="Content Placeholder 4"/>
          <p:cNvSpPr>
            <a:spLocks noGrp="1"/>
          </p:cNvSpPr>
          <p:nvPr>
            <p:ph idx="1"/>
          </p:nvPr>
        </p:nvSpPr>
        <p:spPr/>
        <p:txBody>
          <a:bodyPr/>
          <a:lstStyle/>
          <a:p>
            <a:r>
              <a:rPr lang="en-US" dirty="0" smtClean="0"/>
              <a:t>When the data revolution came about, it was characterized with three Vs – variety, volume, velocity</a:t>
            </a:r>
          </a:p>
          <a:p>
            <a:r>
              <a:rPr lang="en-US" dirty="0" smtClean="0"/>
              <a:t>When we learned to measure the world in just about a real time, we understood that our previous understanding was an approximation</a:t>
            </a:r>
          </a:p>
          <a:p>
            <a:r>
              <a:rPr lang="en-US" dirty="0" smtClean="0"/>
              <a:t>Today, once we are able to measure – we should take advantage of it, otherwise the competition will</a:t>
            </a:r>
          </a:p>
          <a:p>
            <a:r>
              <a:rPr lang="en-US" dirty="0" smtClean="0"/>
              <a:t>This is why we are saying that data should produce actionable insights, we should match the velocity of the data towards our ability to respond as companies</a:t>
            </a:r>
          </a:p>
          <a:p>
            <a:r>
              <a:rPr lang="en-US" dirty="0" smtClean="0"/>
              <a:t>Take electricity company as an example, if they see a surge of electric car registrations which is an external data point, they should expect a higher demand for electricity, which also means the need to invest in the last mile </a:t>
            </a:r>
          </a:p>
          <a:p>
            <a:r>
              <a:rPr lang="en-US" dirty="0" smtClean="0"/>
              <a:t>The precisions of what we know about the state of things was defined by how often we run a batch job to understand say the status of our warehouse</a:t>
            </a:r>
            <a:endParaRPr lang="en-US" dirty="0"/>
          </a:p>
        </p:txBody>
      </p:sp>
      <p:sp>
        <p:nvSpPr>
          <p:cNvPr id="2" name="Footer Placeholder 1"/>
          <p:cNvSpPr>
            <a:spLocks noGrp="1"/>
          </p:cNvSpPr>
          <p:nvPr>
            <p:ph type="ftr" sz="quarter" idx="10"/>
          </p:nvPr>
        </p:nvSpPr>
        <p:spPr/>
        <p:txBody>
          <a:bodyPr/>
          <a:lstStyle/>
          <a:p>
            <a:pPr>
              <a:defRPr/>
            </a:pPr>
            <a:r>
              <a:rPr lang="en-US" smtClean="0"/>
              <a:t>Copyright © 2013 Accenture. All rights reserved.</a:t>
            </a:r>
            <a:endParaRPr lang="en-AU" dirty="0"/>
          </a:p>
        </p:txBody>
      </p:sp>
      <p:sp>
        <p:nvSpPr>
          <p:cNvPr id="3" name="Slide Number Placeholder 2"/>
          <p:cNvSpPr>
            <a:spLocks noGrp="1"/>
          </p:cNvSpPr>
          <p:nvPr>
            <p:ph type="sldNum" sz="quarter" idx="11"/>
          </p:nvPr>
        </p:nvSpPr>
        <p:spPr/>
        <p:txBody>
          <a:bodyPr/>
          <a:lstStyle/>
          <a:p>
            <a:pPr>
              <a:defRPr/>
            </a:pPr>
            <a:fld id="{8F84147D-5597-4657-B2C4-45EE24B35427}" type="slidenum">
              <a:rPr lang="en-AU" smtClean="0"/>
              <a:pPr>
                <a:defRPr/>
              </a:pPr>
              <a:t>34</a:t>
            </a:fld>
            <a:endParaRPr lang="en-AU"/>
          </a:p>
        </p:txBody>
      </p:sp>
    </p:spTree>
    <p:extLst>
      <p:ext uri="{BB962C8B-B14F-4D97-AF65-F5344CB8AC3E}">
        <p14:creationId xmlns:p14="http://schemas.microsoft.com/office/powerpoint/2010/main" val="2525026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Analyses and recognition</a:t>
            </a:r>
            <a:endParaRPr lang="en-US" dirty="0"/>
          </a:p>
        </p:txBody>
      </p:sp>
      <p:sp>
        <p:nvSpPr>
          <p:cNvPr id="3" name="Content Placeholder 2"/>
          <p:cNvSpPr>
            <a:spLocks noGrp="1"/>
          </p:cNvSpPr>
          <p:nvPr>
            <p:ph idx="1"/>
          </p:nvPr>
        </p:nvSpPr>
        <p:spPr/>
        <p:txBody>
          <a:bodyPr/>
          <a:lstStyle/>
          <a:p>
            <a:r>
              <a:rPr lang="en-US" dirty="0" smtClean="0"/>
              <a:t>We are getting better than ever in teaching machines to derive actionable insights from data. We are also getting better at presenting the data to the best known pattern recognition machine – the person. Pie-charts and Bar-graphs are the ancient and basic compared to new approaches from </a:t>
            </a:r>
            <a:r>
              <a:rPr lang="en-US" dirty="0" err="1" smtClean="0"/>
              <a:t>Tableu</a:t>
            </a:r>
            <a:r>
              <a:rPr lang="en-US" dirty="0" smtClean="0"/>
              <a:t> Software and the likes. </a:t>
            </a:r>
          </a:p>
          <a:p>
            <a:r>
              <a:rPr lang="en-US" dirty="0" smtClean="0"/>
              <a:t>An interesting development is data analyses technologies that operate on streams rather than pots of data</a:t>
            </a:r>
          </a:p>
          <a:p>
            <a:r>
              <a:rPr lang="en-US" dirty="0" smtClean="0"/>
              <a:t>When the world is continuously unstable, it is not longer volatile. Rather we now understand that it was never stable, we just the impression it is. </a:t>
            </a:r>
            <a:endParaRPr lang="en-US" dirty="0"/>
          </a:p>
        </p:txBody>
      </p:sp>
      <p:sp>
        <p:nvSpPr>
          <p:cNvPr id="4" name="Footer Placeholder 3"/>
          <p:cNvSpPr>
            <a:spLocks noGrp="1"/>
          </p:cNvSpPr>
          <p:nvPr>
            <p:ph type="ftr" sz="quarter" idx="10"/>
          </p:nvPr>
        </p:nvSpPr>
        <p:spPr/>
        <p:txBody>
          <a:bodyPr/>
          <a:lstStyle/>
          <a:p>
            <a:pPr>
              <a:defRPr/>
            </a:pPr>
            <a:r>
              <a:rPr lang="en-AU" smtClean="0"/>
              <a:t>Copyright © 2013 Accenture. All rights reserved.</a:t>
            </a:r>
            <a:endParaRPr lang="en-AU" dirty="0"/>
          </a:p>
        </p:txBody>
      </p:sp>
      <p:sp>
        <p:nvSpPr>
          <p:cNvPr id="5" name="Slide Number Placeholder 4"/>
          <p:cNvSpPr>
            <a:spLocks noGrp="1"/>
          </p:cNvSpPr>
          <p:nvPr>
            <p:ph type="sldNum" sz="quarter" idx="11"/>
          </p:nvPr>
        </p:nvSpPr>
        <p:spPr/>
        <p:txBody>
          <a:bodyPr/>
          <a:lstStyle/>
          <a:p>
            <a:pPr>
              <a:defRPr/>
            </a:pPr>
            <a:fld id="{A5A2BA00-05EE-413C-A5B1-73A36E5A4397}" type="slidenum">
              <a:rPr lang="en-AU" smtClean="0"/>
              <a:pPr>
                <a:defRPr/>
              </a:pPr>
              <a:t>35</a:t>
            </a:fld>
            <a:endParaRPr lang="en-AU"/>
          </a:p>
        </p:txBody>
      </p:sp>
    </p:spTree>
    <p:extLst>
      <p:ext uri="{BB962C8B-B14F-4D97-AF65-F5344CB8AC3E}">
        <p14:creationId xmlns:p14="http://schemas.microsoft.com/office/powerpoint/2010/main" val="3404435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13-0237U_GrayBack_RGB_PPT.jpg"/>
          <p:cNvPicPr>
            <a:picLocks noChangeAspect="1"/>
          </p:cNvPicPr>
          <p:nvPr/>
        </p:nvPicPr>
        <p:blipFill>
          <a:blip r:embed="rId3" cstate="print"/>
          <a:stretch>
            <a:fillRect/>
          </a:stretch>
        </p:blipFill>
        <p:spPr>
          <a:xfrm>
            <a:off x="0" y="0"/>
            <a:ext cx="9144000" cy="6858000"/>
          </a:xfrm>
          <a:prstGeom prst="rect">
            <a:avLst/>
          </a:prstGeom>
        </p:spPr>
      </p:pic>
      <p:sp>
        <p:nvSpPr>
          <p:cNvPr id="2" name="Footer Placeholder 1"/>
          <p:cNvSpPr>
            <a:spLocks noGrp="1"/>
          </p:cNvSpPr>
          <p:nvPr>
            <p:ph type="ftr" sz="quarter" idx="10"/>
          </p:nvPr>
        </p:nvSpPr>
        <p:spPr/>
        <p:txBody>
          <a:bodyPr/>
          <a:lstStyle/>
          <a:p>
            <a:pPr>
              <a:defRPr/>
            </a:pPr>
            <a:r>
              <a:rPr lang="en-US" dirty="0" smtClean="0">
                <a:solidFill>
                  <a:srgbClr val="FFFFFF"/>
                </a:solidFill>
              </a:rPr>
              <a:t>Copyright © 2013 Accenture. All rights reserved.</a:t>
            </a:r>
            <a:endParaRPr lang="en-AU" dirty="0">
              <a:solidFill>
                <a:srgbClr val="FFFFFF"/>
              </a:solidFill>
            </a:endParaRPr>
          </a:p>
        </p:txBody>
      </p:sp>
      <p:sp>
        <p:nvSpPr>
          <p:cNvPr id="3" name="Slide Number Placeholder 2"/>
          <p:cNvSpPr>
            <a:spLocks noGrp="1"/>
          </p:cNvSpPr>
          <p:nvPr>
            <p:ph type="sldNum" sz="quarter" idx="11"/>
          </p:nvPr>
        </p:nvSpPr>
        <p:spPr/>
        <p:txBody>
          <a:bodyPr/>
          <a:lstStyle/>
          <a:p>
            <a:pPr>
              <a:defRPr/>
            </a:pPr>
            <a:fld id="{8F84147D-5597-4657-B2C4-45EE24B35427}" type="slidenum">
              <a:rPr lang="en-AU" smtClean="0">
                <a:solidFill>
                  <a:srgbClr val="FFFFFF"/>
                </a:solidFill>
              </a:rPr>
              <a:pPr>
                <a:defRPr/>
              </a:pPr>
              <a:t>36</a:t>
            </a:fld>
            <a:endParaRPr lang="en-AU" dirty="0">
              <a:solidFill>
                <a:srgbClr val="FFFFFF"/>
              </a:solidFill>
            </a:endParaRPr>
          </a:p>
        </p:txBody>
      </p:sp>
      <p:sp>
        <p:nvSpPr>
          <p:cNvPr id="8" name="TextBox 7"/>
          <p:cNvSpPr txBox="1"/>
          <p:nvPr/>
        </p:nvSpPr>
        <p:spPr>
          <a:xfrm>
            <a:off x="399141" y="3258264"/>
            <a:ext cx="3374999" cy="1569660"/>
          </a:xfrm>
          <a:prstGeom prst="rect">
            <a:avLst/>
          </a:prstGeom>
          <a:noFill/>
        </p:spPr>
        <p:txBody>
          <a:bodyPr wrap="square" rtlCol="0">
            <a:spAutoFit/>
          </a:bodyPr>
          <a:lstStyle/>
          <a:p>
            <a:r>
              <a:rPr lang="lv-LV" sz="3200" dirty="0" smtClean="0">
                <a:solidFill>
                  <a:srgbClr val="FFFFFF"/>
                </a:solidFill>
                <a:latin typeface="Arial" pitchFamily="34" charset="0"/>
                <a:ea typeface="+mn-ea"/>
                <a:cs typeface="Arial" pitchFamily="34" charset="0"/>
              </a:rPr>
              <a:t>Sadarbība ir daļa </a:t>
            </a:r>
          </a:p>
          <a:p>
            <a:r>
              <a:rPr lang="lv-LV" sz="3200" dirty="0" smtClean="0">
                <a:solidFill>
                  <a:srgbClr val="FFFFFF"/>
                </a:solidFill>
                <a:latin typeface="Arial" pitchFamily="34" charset="0"/>
                <a:ea typeface="+mn-ea"/>
                <a:cs typeface="Arial" pitchFamily="34" charset="0"/>
              </a:rPr>
              <a:t>no biznesa procesa</a:t>
            </a:r>
            <a:endParaRPr lang="en-US" sz="3200" dirty="0" smtClean="0">
              <a:solidFill>
                <a:srgbClr val="FFFFFF"/>
              </a:solidFill>
              <a:latin typeface="Arial" pitchFamily="34" charset="0"/>
              <a:ea typeface="+mn-ea"/>
              <a:cs typeface="Arial" pitchFamily="34" charset="0"/>
            </a:endParaRPr>
          </a:p>
        </p:txBody>
      </p:sp>
      <p:sp>
        <p:nvSpPr>
          <p:cNvPr id="11" name="TextBox 10"/>
          <p:cNvSpPr txBox="1"/>
          <p:nvPr/>
        </p:nvSpPr>
        <p:spPr>
          <a:xfrm>
            <a:off x="390180" y="2064811"/>
            <a:ext cx="3264245" cy="1200329"/>
          </a:xfrm>
          <a:prstGeom prst="rect">
            <a:avLst/>
          </a:prstGeom>
          <a:noFill/>
        </p:spPr>
        <p:txBody>
          <a:bodyPr wrap="square" rtlCol="0" anchor="b" anchorCtr="0">
            <a:spAutoFit/>
          </a:bodyPr>
          <a:lstStyle/>
          <a:p>
            <a:r>
              <a:rPr lang="lv-LV" sz="3600" b="1" dirty="0" smtClean="0">
                <a:solidFill>
                  <a:srgbClr val="DD4411"/>
                </a:solidFill>
                <a:latin typeface="Arial" pitchFamily="34" charset="0"/>
                <a:ea typeface="+mn-ea"/>
                <a:cs typeface="Arial" pitchFamily="34" charset="0"/>
              </a:rPr>
              <a:t>Plastiskā </a:t>
            </a:r>
          </a:p>
          <a:p>
            <a:r>
              <a:rPr lang="lv-LV" sz="3600" b="1" dirty="0" smtClean="0">
                <a:solidFill>
                  <a:srgbClr val="DD4411"/>
                </a:solidFill>
                <a:latin typeface="Arial" pitchFamily="34" charset="0"/>
                <a:ea typeface="+mn-ea"/>
                <a:cs typeface="Arial" pitchFamily="34" charset="0"/>
              </a:rPr>
              <a:t>sadarbība</a:t>
            </a:r>
            <a:endParaRPr lang="en-US" sz="3600" b="1" dirty="0">
              <a:solidFill>
                <a:srgbClr val="DD4411"/>
              </a:solidFill>
              <a:latin typeface="Arial" pitchFamily="34" charset="0"/>
              <a:ea typeface="+mn-ea"/>
              <a:cs typeface="Arial" pitchFamily="34" charset="0"/>
            </a:endParaRPr>
          </a:p>
        </p:txBody>
      </p:sp>
      <p:pic>
        <p:nvPicPr>
          <p:cNvPr id="12" name="Picture 11" descr="04_seamless_collaboration_RGB_DO_YO.png"/>
          <p:cNvPicPr>
            <a:picLocks noChangeAspect="1"/>
          </p:cNvPicPr>
          <p:nvPr/>
        </p:nvPicPr>
        <p:blipFill>
          <a:blip r:embed="rId4" cstate="print"/>
          <a:stretch>
            <a:fillRect/>
          </a:stretch>
        </p:blipFill>
        <p:spPr>
          <a:xfrm>
            <a:off x="3532095" y="2319166"/>
            <a:ext cx="5334000" cy="2485700"/>
          </a:xfrm>
          <a:prstGeom prst="rect">
            <a:avLst/>
          </a:prstGeom>
        </p:spPr>
      </p:pic>
    </p:spTree>
    <p:extLst>
      <p:ext uri="{BB962C8B-B14F-4D97-AF65-F5344CB8AC3E}">
        <p14:creationId xmlns:p14="http://schemas.microsoft.com/office/powerpoint/2010/main" val="1883687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1000"/>
                                        <p:tgtEl>
                                          <p:spTgt spid="12"/>
                                        </p:tgtEl>
                                      </p:cBhvr>
                                    </p:animEffect>
                                  </p:childTnLst>
                                </p:cTn>
                              </p:par>
                            </p:childTnLst>
                          </p:cTn>
                        </p:par>
                        <p:par>
                          <p:cTn id="11" fill="hold">
                            <p:stCondLst>
                              <p:cond delay="1000"/>
                            </p:stCondLst>
                            <p:childTnLst>
                              <p:par>
                                <p:cTn id="12" presetID="10" presetClass="entr" presetSubtype="0" fill="hold" grpId="0" nodeType="afterEffect">
                                  <p:stCondLst>
                                    <p:cond delay="5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Social networking breathed live into collaboration</a:t>
            </a:r>
            <a:endParaRPr lang="en-US" dirty="0"/>
          </a:p>
        </p:txBody>
      </p:sp>
      <p:sp>
        <p:nvSpPr>
          <p:cNvPr id="5" name="Content Placeholder 4"/>
          <p:cNvSpPr>
            <a:spLocks noGrp="1"/>
          </p:cNvSpPr>
          <p:nvPr>
            <p:ph idx="1"/>
          </p:nvPr>
        </p:nvSpPr>
        <p:spPr/>
        <p:txBody>
          <a:bodyPr/>
          <a:lstStyle/>
          <a:p>
            <a:r>
              <a:rPr lang="en-US" dirty="0" smtClean="0"/>
              <a:t>Enterprises are always pushing to improve collaboration in their companies</a:t>
            </a:r>
          </a:p>
          <a:p>
            <a:r>
              <a:rPr lang="en-US" dirty="0" smtClean="0"/>
              <a:t>At the same time, e-mail, a very transactional way to communicate is still a fading but main vehicle; another way to communicate is through an ERP solution which is very structured, but hardly engaging</a:t>
            </a:r>
          </a:p>
          <a:p>
            <a:r>
              <a:rPr lang="en-US" dirty="0" smtClean="0"/>
              <a:t>Enterprises were very successful in getting the new channels used with external customers</a:t>
            </a:r>
          </a:p>
          <a:p>
            <a:r>
              <a:rPr lang="en-US" dirty="0" smtClean="0"/>
              <a:t>But the real change in the enterprise world is still ahead of us. If you don’t want to wait than technologies like Oracle Social Relationship Management tool or Yammer provide for a great experimentation tool.</a:t>
            </a:r>
          </a:p>
          <a:p>
            <a:r>
              <a:rPr lang="en-US" dirty="0" smtClean="0"/>
              <a:t>Collaboration has become the process. An anecdotal example a vice president for IT who sees on chatter that one of the sales people tries to approach a prospect at a company where the VP knows the CIO.</a:t>
            </a:r>
          </a:p>
          <a:p>
            <a:r>
              <a:rPr lang="en-US" dirty="0" smtClean="0"/>
              <a:t>We need to tie </a:t>
            </a:r>
            <a:r>
              <a:rPr lang="en-US" dirty="0" err="1" smtClean="0"/>
              <a:t>colloboration</a:t>
            </a:r>
            <a:r>
              <a:rPr lang="en-US" dirty="0" smtClean="0"/>
              <a:t> to specific activities to make this job easier.</a:t>
            </a:r>
          </a:p>
        </p:txBody>
      </p:sp>
      <p:sp>
        <p:nvSpPr>
          <p:cNvPr id="2" name="Footer Placeholder 1"/>
          <p:cNvSpPr>
            <a:spLocks noGrp="1"/>
          </p:cNvSpPr>
          <p:nvPr>
            <p:ph type="ftr" sz="quarter" idx="10"/>
          </p:nvPr>
        </p:nvSpPr>
        <p:spPr/>
        <p:txBody>
          <a:bodyPr/>
          <a:lstStyle/>
          <a:p>
            <a:pPr>
              <a:defRPr/>
            </a:pPr>
            <a:r>
              <a:rPr lang="en-US" smtClean="0"/>
              <a:t>Copyright © 2013 Accenture. All rights reserved.</a:t>
            </a:r>
            <a:endParaRPr lang="en-AU" dirty="0"/>
          </a:p>
        </p:txBody>
      </p:sp>
      <p:sp>
        <p:nvSpPr>
          <p:cNvPr id="3" name="Slide Number Placeholder 2"/>
          <p:cNvSpPr>
            <a:spLocks noGrp="1"/>
          </p:cNvSpPr>
          <p:nvPr>
            <p:ph type="sldNum" sz="quarter" idx="11"/>
          </p:nvPr>
        </p:nvSpPr>
        <p:spPr/>
        <p:txBody>
          <a:bodyPr/>
          <a:lstStyle/>
          <a:p>
            <a:pPr>
              <a:defRPr/>
            </a:pPr>
            <a:fld id="{8F84147D-5597-4657-B2C4-45EE24B35427}" type="slidenum">
              <a:rPr lang="en-AU" smtClean="0"/>
              <a:pPr>
                <a:defRPr/>
              </a:pPr>
              <a:t>37</a:t>
            </a:fld>
            <a:endParaRPr lang="en-AU"/>
          </a:p>
        </p:txBody>
      </p:sp>
    </p:spTree>
    <p:extLst>
      <p:ext uri="{BB962C8B-B14F-4D97-AF65-F5344CB8AC3E}">
        <p14:creationId xmlns:p14="http://schemas.microsoft.com/office/powerpoint/2010/main" val="1591444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13-0237U_GrayBack_RGB_PPT.jpg"/>
          <p:cNvPicPr>
            <a:picLocks noChangeAspect="1"/>
          </p:cNvPicPr>
          <p:nvPr/>
        </p:nvPicPr>
        <p:blipFill>
          <a:blip r:embed="rId3" cstate="print"/>
          <a:stretch>
            <a:fillRect/>
          </a:stretch>
        </p:blipFill>
        <p:spPr>
          <a:xfrm>
            <a:off x="0" y="0"/>
            <a:ext cx="9144000" cy="6858000"/>
          </a:xfrm>
          <a:prstGeom prst="rect">
            <a:avLst/>
          </a:prstGeom>
        </p:spPr>
      </p:pic>
      <p:sp>
        <p:nvSpPr>
          <p:cNvPr id="4" name="Footer Placeholder 3"/>
          <p:cNvSpPr>
            <a:spLocks noGrp="1"/>
          </p:cNvSpPr>
          <p:nvPr>
            <p:ph type="ftr" sz="quarter" idx="10"/>
          </p:nvPr>
        </p:nvSpPr>
        <p:spPr/>
        <p:txBody>
          <a:bodyPr/>
          <a:lstStyle/>
          <a:p>
            <a:pPr>
              <a:defRPr/>
            </a:pPr>
            <a:r>
              <a:rPr lang="en-AU" dirty="0" smtClean="0">
                <a:solidFill>
                  <a:srgbClr val="FFFFFF"/>
                </a:solidFill>
              </a:rPr>
              <a:t>Copyright © 2013 Accenture. All rights reserved.</a:t>
            </a:r>
            <a:endParaRPr lang="en-AU" dirty="0">
              <a:solidFill>
                <a:srgbClr val="FFFFFF"/>
              </a:solidFill>
            </a:endParaRPr>
          </a:p>
        </p:txBody>
      </p:sp>
      <p:sp>
        <p:nvSpPr>
          <p:cNvPr id="5" name="Slide Number Placeholder 4"/>
          <p:cNvSpPr>
            <a:spLocks noGrp="1"/>
          </p:cNvSpPr>
          <p:nvPr>
            <p:ph type="sldNum" sz="quarter" idx="11"/>
          </p:nvPr>
        </p:nvSpPr>
        <p:spPr/>
        <p:txBody>
          <a:bodyPr/>
          <a:lstStyle/>
          <a:p>
            <a:pPr>
              <a:defRPr/>
            </a:pPr>
            <a:fld id="{A5A2BA00-05EE-413C-A5B1-73A36E5A4397}" type="slidenum">
              <a:rPr lang="en-AU" smtClean="0">
                <a:solidFill>
                  <a:srgbClr val="FFFFFF"/>
                </a:solidFill>
              </a:rPr>
              <a:pPr>
                <a:defRPr/>
              </a:pPr>
              <a:t>38</a:t>
            </a:fld>
            <a:endParaRPr lang="en-AU" dirty="0">
              <a:solidFill>
                <a:srgbClr val="FFFFFF"/>
              </a:solidFill>
            </a:endParaRPr>
          </a:p>
        </p:txBody>
      </p:sp>
      <p:sp>
        <p:nvSpPr>
          <p:cNvPr id="7" name="TextBox 6"/>
          <p:cNvSpPr txBox="1"/>
          <p:nvPr/>
        </p:nvSpPr>
        <p:spPr>
          <a:xfrm>
            <a:off x="399141" y="3258264"/>
            <a:ext cx="3374999" cy="1077218"/>
          </a:xfrm>
          <a:prstGeom prst="rect">
            <a:avLst/>
          </a:prstGeom>
          <a:noFill/>
        </p:spPr>
        <p:txBody>
          <a:bodyPr wrap="square" rtlCol="0">
            <a:spAutoFit/>
          </a:bodyPr>
          <a:lstStyle/>
          <a:p>
            <a:r>
              <a:rPr lang="lv-LV" sz="3200" dirty="0" smtClean="0">
                <a:solidFill>
                  <a:srgbClr val="FFFFFF"/>
                </a:solidFill>
                <a:latin typeface="Arial" pitchFamily="34" charset="0"/>
                <a:ea typeface="+mn-ea"/>
                <a:cs typeface="Arial" pitchFamily="34" charset="0"/>
              </a:rPr>
              <a:t>Vēl plastiskāki</a:t>
            </a:r>
          </a:p>
          <a:p>
            <a:endParaRPr lang="en-US" sz="3200" dirty="0" smtClean="0">
              <a:solidFill>
                <a:srgbClr val="FFFFFF"/>
              </a:solidFill>
              <a:latin typeface="Arial" pitchFamily="34" charset="0"/>
              <a:ea typeface="+mn-ea"/>
              <a:cs typeface="Arial" pitchFamily="34" charset="0"/>
            </a:endParaRPr>
          </a:p>
        </p:txBody>
      </p:sp>
      <p:sp>
        <p:nvSpPr>
          <p:cNvPr id="9" name="TextBox 8"/>
          <p:cNvSpPr txBox="1"/>
          <p:nvPr/>
        </p:nvSpPr>
        <p:spPr>
          <a:xfrm>
            <a:off x="390180" y="2064811"/>
            <a:ext cx="4083208" cy="1200329"/>
          </a:xfrm>
          <a:prstGeom prst="rect">
            <a:avLst/>
          </a:prstGeom>
          <a:noFill/>
        </p:spPr>
        <p:txBody>
          <a:bodyPr wrap="square" rtlCol="0" anchor="b" anchorCtr="0">
            <a:spAutoFit/>
          </a:bodyPr>
          <a:lstStyle/>
          <a:p>
            <a:r>
              <a:rPr lang="lv-LV" sz="3600" b="1" dirty="0" smtClean="0">
                <a:solidFill>
                  <a:srgbClr val="AA1133"/>
                </a:solidFill>
                <a:latin typeface="Arial" pitchFamily="34" charset="0"/>
                <a:ea typeface="+mn-ea"/>
                <a:cs typeface="Arial" pitchFamily="34" charset="0"/>
              </a:rPr>
              <a:t>Programatūras definētie tīkli</a:t>
            </a:r>
            <a:endParaRPr lang="en-US" sz="3600" b="1" dirty="0" smtClean="0">
              <a:solidFill>
                <a:srgbClr val="AA1133"/>
              </a:solidFill>
              <a:latin typeface="Arial" pitchFamily="34" charset="0"/>
              <a:ea typeface="+mn-ea"/>
              <a:cs typeface="Arial" pitchFamily="34" charset="0"/>
            </a:endParaRPr>
          </a:p>
        </p:txBody>
      </p:sp>
      <p:pic>
        <p:nvPicPr>
          <p:cNvPr id="10" name="Picture 9" descr="05_software-defined_networking_RGB_CR.png"/>
          <p:cNvPicPr>
            <a:picLocks noChangeAspect="1"/>
          </p:cNvPicPr>
          <p:nvPr/>
        </p:nvPicPr>
        <p:blipFill>
          <a:blip r:embed="rId4" cstate="print"/>
          <a:stretch>
            <a:fillRect/>
          </a:stretch>
        </p:blipFill>
        <p:spPr>
          <a:xfrm>
            <a:off x="4594227" y="1271398"/>
            <a:ext cx="4114798" cy="4114800"/>
          </a:xfrm>
          <a:prstGeom prst="rect">
            <a:avLst/>
          </a:prstGeom>
        </p:spPr>
      </p:pic>
    </p:spTree>
    <p:extLst>
      <p:ext uri="{BB962C8B-B14F-4D97-AF65-F5344CB8AC3E}">
        <p14:creationId xmlns:p14="http://schemas.microsoft.com/office/powerpoint/2010/main" val="1952785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000"/>
                                        <p:tgtEl>
                                          <p:spTgt spid="10"/>
                                        </p:tgtEl>
                                      </p:cBhvr>
                                    </p:animEffect>
                                  </p:childTnLst>
                                </p:cTn>
                              </p:par>
                            </p:childTnLst>
                          </p:cTn>
                        </p:par>
                        <p:par>
                          <p:cTn id="11" fill="hold">
                            <p:stCondLst>
                              <p:cond delay="1000"/>
                            </p:stCondLst>
                            <p:childTnLst>
                              <p:par>
                                <p:cTn id="12" presetID="10" presetClass="entr" presetSubtype="0" fill="hold" grpId="0" nodeType="afterEffect">
                                  <p:stCondLst>
                                    <p:cond delay="50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13-0237U_GrayBack_RGB_PPT.jpg"/>
          <p:cNvPicPr>
            <a:picLocks noChangeAspect="1"/>
          </p:cNvPicPr>
          <p:nvPr/>
        </p:nvPicPr>
        <p:blipFill>
          <a:blip r:embed="rId3" cstate="print"/>
          <a:stretch>
            <a:fillRect/>
          </a:stretch>
        </p:blipFill>
        <p:spPr>
          <a:xfrm>
            <a:off x="0" y="0"/>
            <a:ext cx="9144000" cy="6858000"/>
          </a:xfrm>
          <a:prstGeom prst="rect">
            <a:avLst/>
          </a:prstGeom>
        </p:spPr>
      </p:pic>
      <p:sp>
        <p:nvSpPr>
          <p:cNvPr id="4" name="Footer Placeholder 3"/>
          <p:cNvSpPr>
            <a:spLocks noGrp="1"/>
          </p:cNvSpPr>
          <p:nvPr>
            <p:ph type="ftr" sz="quarter" idx="10"/>
          </p:nvPr>
        </p:nvSpPr>
        <p:spPr/>
        <p:txBody>
          <a:bodyPr/>
          <a:lstStyle/>
          <a:p>
            <a:pPr>
              <a:defRPr/>
            </a:pPr>
            <a:r>
              <a:rPr lang="en-AU" dirty="0" smtClean="0">
                <a:solidFill>
                  <a:srgbClr val="FFFFFF"/>
                </a:solidFill>
              </a:rPr>
              <a:t>Copyright © 2013 Accenture. All rights reserved.</a:t>
            </a:r>
            <a:endParaRPr lang="en-AU" dirty="0">
              <a:solidFill>
                <a:srgbClr val="FFFFFF"/>
              </a:solidFill>
            </a:endParaRPr>
          </a:p>
        </p:txBody>
      </p:sp>
      <p:sp>
        <p:nvSpPr>
          <p:cNvPr id="5" name="Slide Number Placeholder 4"/>
          <p:cNvSpPr>
            <a:spLocks noGrp="1"/>
          </p:cNvSpPr>
          <p:nvPr>
            <p:ph type="sldNum" sz="quarter" idx="11"/>
          </p:nvPr>
        </p:nvSpPr>
        <p:spPr/>
        <p:txBody>
          <a:bodyPr/>
          <a:lstStyle/>
          <a:p>
            <a:pPr>
              <a:defRPr/>
            </a:pPr>
            <a:fld id="{A5A2BA00-05EE-413C-A5B1-73A36E5A4397}" type="slidenum">
              <a:rPr lang="en-AU" smtClean="0">
                <a:solidFill>
                  <a:srgbClr val="FFFFFF"/>
                </a:solidFill>
              </a:rPr>
              <a:pPr>
                <a:defRPr/>
              </a:pPr>
              <a:t>39</a:t>
            </a:fld>
            <a:endParaRPr lang="en-AU" dirty="0">
              <a:solidFill>
                <a:srgbClr val="FFFFFF"/>
              </a:solidFill>
            </a:endParaRPr>
          </a:p>
        </p:txBody>
      </p:sp>
      <p:sp>
        <p:nvSpPr>
          <p:cNvPr id="11" name="TextBox 10"/>
          <p:cNvSpPr txBox="1"/>
          <p:nvPr/>
        </p:nvSpPr>
        <p:spPr>
          <a:xfrm>
            <a:off x="399141" y="3258264"/>
            <a:ext cx="3374999" cy="1569660"/>
          </a:xfrm>
          <a:prstGeom prst="rect">
            <a:avLst/>
          </a:prstGeom>
          <a:noFill/>
        </p:spPr>
        <p:txBody>
          <a:bodyPr wrap="square" rtlCol="0">
            <a:spAutoFit/>
          </a:bodyPr>
          <a:lstStyle/>
          <a:p>
            <a:r>
              <a:rPr lang="en-US" sz="3200" dirty="0" smtClean="0">
                <a:solidFill>
                  <a:srgbClr val="FFFFFF"/>
                </a:solidFill>
                <a:latin typeface="Arial" pitchFamily="34" charset="0"/>
                <a:ea typeface="+mn-ea"/>
                <a:cs typeface="Arial" pitchFamily="34" charset="0"/>
              </a:rPr>
              <a:t>Adapting </a:t>
            </a:r>
            <a:br>
              <a:rPr lang="en-US" sz="3200" dirty="0" smtClean="0">
                <a:solidFill>
                  <a:srgbClr val="FFFFFF"/>
                </a:solidFill>
                <a:latin typeface="Arial" pitchFamily="34" charset="0"/>
                <a:ea typeface="+mn-ea"/>
                <a:cs typeface="Arial" pitchFamily="34" charset="0"/>
              </a:rPr>
            </a:br>
            <a:r>
              <a:rPr lang="en-US" sz="3200" dirty="0" smtClean="0">
                <a:solidFill>
                  <a:srgbClr val="FFFFFF"/>
                </a:solidFill>
                <a:latin typeface="Arial" pitchFamily="34" charset="0"/>
                <a:ea typeface="+mn-ea"/>
                <a:cs typeface="Arial" pitchFamily="34" charset="0"/>
              </a:rPr>
              <a:t>cyber defenses to the threat</a:t>
            </a:r>
          </a:p>
        </p:txBody>
      </p:sp>
      <p:sp>
        <p:nvSpPr>
          <p:cNvPr id="13" name="TextBox 12"/>
          <p:cNvSpPr txBox="1"/>
          <p:nvPr/>
        </p:nvSpPr>
        <p:spPr>
          <a:xfrm>
            <a:off x="390180" y="2064811"/>
            <a:ext cx="3264245" cy="1200329"/>
          </a:xfrm>
          <a:prstGeom prst="rect">
            <a:avLst/>
          </a:prstGeom>
          <a:noFill/>
        </p:spPr>
        <p:txBody>
          <a:bodyPr wrap="square" rtlCol="0" anchor="b" anchorCtr="0">
            <a:spAutoFit/>
          </a:bodyPr>
          <a:lstStyle/>
          <a:p>
            <a:r>
              <a:rPr lang="en-US" sz="3600" b="1" dirty="0" smtClean="0">
                <a:solidFill>
                  <a:srgbClr val="00BBEE"/>
                </a:solidFill>
                <a:latin typeface="Arial" pitchFamily="34" charset="0"/>
                <a:ea typeface="+mn-ea"/>
                <a:cs typeface="Arial" pitchFamily="34" charset="0"/>
              </a:rPr>
              <a:t>Active Defense</a:t>
            </a:r>
          </a:p>
        </p:txBody>
      </p:sp>
      <p:pic>
        <p:nvPicPr>
          <p:cNvPr id="14" name="Picture 13" descr="06_active_defense_RGB_PB.png"/>
          <p:cNvPicPr>
            <a:picLocks noChangeAspect="1"/>
          </p:cNvPicPr>
          <p:nvPr/>
        </p:nvPicPr>
        <p:blipFill>
          <a:blip r:embed="rId4" cstate="print"/>
          <a:stretch>
            <a:fillRect/>
          </a:stretch>
        </p:blipFill>
        <p:spPr>
          <a:xfrm>
            <a:off x="3272118" y="1783978"/>
            <a:ext cx="5640062" cy="3071097"/>
          </a:xfrm>
          <a:prstGeom prst="rect">
            <a:avLst/>
          </a:prstGeom>
        </p:spPr>
      </p:pic>
    </p:spTree>
    <p:extLst>
      <p:ext uri="{BB962C8B-B14F-4D97-AF65-F5344CB8AC3E}">
        <p14:creationId xmlns:p14="http://schemas.microsoft.com/office/powerpoint/2010/main" val="2810731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1000"/>
                                        <p:tgtEl>
                                          <p:spTgt spid="14"/>
                                        </p:tgtEl>
                                      </p:cBhvr>
                                    </p:animEffect>
                                  </p:childTnLst>
                                </p:cTn>
                              </p:par>
                            </p:childTnLst>
                          </p:cTn>
                        </p:par>
                        <p:par>
                          <p:cTn id="11" fill="hold">
                            <p:stCondLst>
                              <p:cond delay="1000"/>
                            </p:stCondLst>
                            <p:childTnLst>
                              <p:par>
                                <p:cTn id="12" presetID="10" presetClass="entr" presetSubtype="0" fill="hold" grpId="0" nodeType="afterEffect">
                                  <p:stCondLst>
                                    <p:cond delay="50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Active Defense</a:t>
            </a:r>
            <a:endParaRPr lang="en-US" dirty="0"/>
          </a:p>
        </p:txBody>
      </p:sp>
      <p:sp>
        <p:nvSpPr>
          <p:cNvPr id="5" name="Content Placeholder 4"/>
          <p:cNvSpPr>
            <a:spLocks noGrp="1"/>
          </p:cNvSpPr>
          <p:nvPr>
            <p:ph idx="1"/>
          </p:nvPr>
        </p:nvSpPr>
        <p:spPr/>
        <p:txBody>
          <a:bodyPr/>
          <a:lstStyle/>
          <a:p>
            <a:r>
              <a:rPr lang="en-US" dirty="0" smtClean="0"/>
              <a:t>Security challenge has gone beyond </a:t>
            </a:r>
            <a:r>
              <a:rPr lang="en-US" dirty="0" err="1" smtClean="0"/>
              <a:t>WikiLeaks</a:t>
            </a:r>
            <a:r>
              <a:rPr lang="en-US" dirty="0" smtClean="0"/>
              <a:t> to a true war between a hand full of countries, namely the US, Israel, China, Iran, Russia</a:t>
            </a:r>
            <a:r>
              <a:rPr lang="lv-LV" dirty="0" smtClean="0"/>
              <a:t>;</a:t>
            </a:r>
          </a:p>
          <a:p>
            <a:r>
              <a:rPr lang="en-US" dirty="0" smtClean="0"/>
              <a:t>We see both government institutions engaged in cyber war fare, like in the case of attack on Iran most probably from the US/Israel side, as well as more business like wars which seem to take place between China and the US. </a:t>
            </a:r>
          </a:p>
          <a:p>
            <a:r>
              <a:rPr lang="en-US" dirty="0" smtClean="0"/>
              <a:t>This leaves any business with any serious data at risk, if some of these tools are in the hands of top professional hackers today, tomorrow they will be in the hands of the usual hacker, decreasing the cost of the attack</a:t>
            </a:r>
          </a:p>
          <a:p>
            <a:r>
              <a:rPr lang="en-US" dirty="0" smtClean="0"/>
              <a:t>Today our security thinking is around protecting the perimeter; with the treats above, it is should become active risk-based approaches, analytics driven event detection</a:t>
            </a:r>
          </a:p>
        </p:txBody>
      </p:sp>
      <p:sp>
        <p:nvSpPr>
          <p:cNvPr id="2" name="Footer Placeholder 1"/>
          <p:cNvSpPr>
            <a:spLocks noGrp="1"/>
          </p:cNvSpPr>
          <p:nvPr>
            <p:ph type="ftr" sz="quarter" idx="10"/>
          </p:nvPr>
        </p:nvSpPr>
        <p:spPr/>
        <p:txBody>
          <a:bodyPr/>
          <a:lstStyle/>
          <a:p>
            <a:pPr>
              <a:defRPr/>
            </a:pPr>
            <a:r>
              <a:rPr lang="en-US" smtClean="0"/>
              <a:t>Copyright © 2013 Accenture. All rights reserved.</a:t>
            </a:r>
            <a:endParaRPr lang="en-AU" dirty="0"/>
          </a:p>
        </p:txBody>
      </p:sp>
      <p:sp>
        <p:nvSpPr>
          <p:cNvPr id="3" name="Slide Number Placeholder 2"/>
          <p:cNvSpPr>
            <a:spLocks noGrp="1"/>
          </p:cNvSpPr>
          <p:nvPr>
            <p:ph type="sldNum" sz="quarter" idx="11"/>
          </p:nvPr>
        </p:nvSpPr>
        <p:spPr/>
        <p:txBody>
          <a:bodyPr/>
          <a:lstStyle/>
          <a:p>
            <a:pPr>
              <a:defRPr/>
            </a:pPr>
            <a:fld id="{8F84147D-5597-4657-B2C4-45EE24B35427}" type="slidenum">
              <a:rPr lang="en-AU" smtClean="0"/>
              <a:pPr>
                <a:defRPr/>
              </a:pPr>
              <a:t>40</a:t>
            </a:fld>
            <a:endParaRPr lang="en-AU"/>
          </a:p>
        </p:txBody>
      </p:sp>
    </p:spTree>
    <p:extLst>
      <p:ext uri="{BB962C8B-B14F-4D97-AF65-F5344CB8AC3E}">
        <p14:creationId xmlns:p14="http://schemas.microsoft.com/office/powerpoint/2010/main" val="61666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13-0237U_GrayBack_RGB_PPT.jpg"/>
          <p:cNvPicPr>
            <a:picLocks noChangeAspect="1"/>
          </p:cNvPicPr>
          <p:nvPr/>
        </p:nvPicPr>
        <p:blipFill>
          <a:blip r:embed="rId3" cstate="print"/>
          <a:stretch>
            <a:fillRect/>
          </a:stretch>
        </p:blipFill>
        <p:spPr>
          <a:xfrm>
            <a:off x="0" y="0"/>
            <a:ext cx="9144000" cy="6858000"/>
          </a:xfrm>
          <a:prstGeom prst="rect">
            <a:avLst/>
          </a:prstGeom>
        </p:spPr>
      </p:pic>
      <p:sp>
        <p:nvSpPr>
          <p:cNvPr id="4" name="Footer Placeholder 3"/>
          <p:cNvSpPr>
            <a:spLocks noGrp="1"/>
          </p:cNvSpPr>
          <p:nvPr>
            <p:ph type="ftr" sz="quarter" idx="10"/>
          </p:nvPr>
        </p:nvSpPr>
        <p:spPr/>
        <p:txBody>
          <a:bodyPr/>
          <a:lstStyle/>
          <a:p>
            <a:pPr>
              <a:defRPr/>
            </a:pPr>
            <a:r>
              <a:rPr lang="en-AU" dirty="0" smtClean="0">
                <a:solidFill>
                  <a:srgbClr val="FFFFFF"/>
                </a:solidFill>
              </a:rPr>
              <a:t>Copyright © 2013 Accenture. All rights reserved.</a:t>
            </a:r>
            <a:endParaRPr lang="en-AU" dirty="0">
              <a:solidFill>
                <a:srgbClr val="FFFFFF"/>
              </a:solidFill>
            </a:endParaRPr>
          </a:p>
        </p:txBody>
      </p:sp>
      <p:sp>
        <p:nvSpPr>
          <p:cNvPr id="5" name="Slide Number Placeholder 4"/>
          <p:cNvSpPr>
            <a:spLocks noGrp="1"/>
          </p:cNvSpPr>
          <p:nvPr>
            <p:ph type="sldNum" sz="quarter" idx="11"/>
          </p:nvPr>
        </p:nvSpPr>
        <p:spPr/>
        <p:txBody>
          <a:bodyPr/>
          <a:lstStyle/>
          <a:p>
            <a:pPr>
              <a:defRPr/>
            </a:pPr>
            <a:fld id="{A5A2BA00-05EE-413C-A5B1-73A36E5A4397}" type="slidenum">
              <a:rPr lang="en-AU" smtClean="0">
                <a:solidFill>
                  <a:srgbClr val="FFFFFF"/>
                </a:solidFill>
              </a:rPr>
              <a:pPr>
                <a:defRPr/>
              </a:pPr>
              <a:t>41</a:t>
            </a:fld>
            <a:endParaRPr lang="en-AU" dirty="0">
              <a:solidFill>
                <a:srgbClr val="FFFFFF"/>
              </a:solidFill>
            </a:endParaRPr>
          </a:p>
        </p:txBody>
      </p:sp>
      <p:sp>
        <p:nvSpPr>
          <p:cNvPr id="8" name="TextBox 7"/>
          <p:cNvSpPr txBox="1"/>
          <p:nvPr/>
        </p:nvSpPr>
        <p:spPr>
          <a:xfrm>
            <a:off x="399141" y="3258264"/>
            <a:ext cx="3132953" cy="1569660"/>
          </a:xfrm>
          <a:prstGeom prst="rect">
            <a:avLst/>
          </a:prstGeom>
          <a:noFill/>
        </p:spPr>
        <p:txBody>
          <a:bodyPr wrap="square" rtlCol="0">
            <a:spAutoFit/>
          </a:bodyPr>
          <a:lstStyle/>
          <a:p>
            <a:r>
              <a:rPr lang="lv-LV" sz="3200" dirty="0" smtClean="0">
                <a:solidFill>
                  <a:srgbClr val="FFFFFF"/>
                </a:solidFill>
                <a:latin typeface="Arial" pitchFamily="34" charset="0"/>
                <a:ea typeface="+mn-ea"/>
                <a:cs typeface="Arial" pitchFamily="34" charset="0"/>
              </a:rPr>
              <a:t>Mākoņu skaitļošana jau ir realitāte</a:t>
            </a:r>
            <a:endParaRPr lang="en-US" sz="3200" dirty="0" smtClean="0">
              <a:solidFill>
                <a:srgbClr val="FFFFFF"/>
              </a:solidFill>
              <a:latin typeface="Arial" pitchFamily="34" charset="0"/>
              <a:ea typeface="+mn-ea"/>
              <a:cs typeface="Arial" pitchFamily="34" charset="0"/>
            </a:endParaRPr>
          </a:p>
        </p:txBody>
      </p:sp>
      <p:sp>
        <p:nvSpPr>
          <p:cNvPr id="11" name="TextBox 10"/>
          <p:cNvSpPr txBox="1"/>
          <p:nvPr/>
        </p:nvSpPr>
        <p:spPr>
          <a:xfrm>
            <a:off x="390180" y="2064811"/>
            <a:ext cx="3264245" cy="1200329"/>
          </a:xfrm>
          <a:prstGeom prst="rect">
            <a:avLst/>
          </a:prstGeom>
          <a:noFill/>
        </p:spPr>
        <p:txBody>
          <a:bodyPr wrap="square" rtlCol="0" anchor="b" anchorCtr="0">
            <a:spAutoFit/>
          </a:bodyPr>
          <a:lstStyle/>
          <a:p>
            <a:r>
              <a:rPr lang="lv-LV" sz="3600" b="1" dirty="0" smtClean="0">
                <a:solidFill>
                  <a:srgbClr val="887799"/>
                </a:solidFill>
                <a:latin typeface="Arial" pitchFamily="34" charset="0"/>
                <a:ea typeface="+mn-ea"/>
                <a:cs typeface="Arial" pitchFamily="34" charset="0"/>
              </a:rPr>
              <a:t>Pāri mākoņiem</a:t>
            </a:r>
            <a:endParaRPr lang="en-US" sz="3600" b="1" dirty="0" smtClean="0">
              <a:solidFill>
                <a:srgbClr val="887799"/>
              </a:solidFill>
              <a:latin typeface="Arial" pitchFamily="34" charset="0"/>
              <a:ea typeface="+mn-ea"/>
              <a:cs typeface="Arial" pitchFamily="34" charset="0"/>
            </a:endParaRPr>
          </a:p>
        </p:txBody>
      </p:sp>
      <p:pic>
        <p:nvPicPr>
          <p:cNvPr id="12" name="Picture 11" descr="07_beyond_the_cloud_RGB_DL.png"/>
          <p:cNvPicPr>
            <a:picLocks noChangeAspect="1"/>
          </p:cNvPicPr>
          <p:nvPr/>
        </p:nvPicPr>
        <p:blipFill>
          <a:blip r:embed="rId4" cstate="print"/>
          <a:stretch>
            <a:fillRect/>
          </a:stretch>
        </p:blipFill>
        <p:spPr>
          <a:xfrm>
            <a:off x="3774429" y="1603696"/>
            <a:ext cx="4934595" cy="3335857"/>
          </a:xfrm>
          <a:prstGeom prst="rect">
            <a:avLst/>
          </a:prstGeom>
        </p:spPr>
      </p:pic>
    </p:spTree>
    <p:extLst>
      <p:ext uri="{BB962C8B-B14F-4D97-AF65-F5344CB8AC3E}">
        <p14:creationId xmlns:p14="http://schemas.microsoft.com/office/powerpoint/2010/main" val="2556861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1000"/>
                                        <p:tgtEl>
                                          <p:spTgt spid="12"/>
                                        </p:tgtEl>
                                      </p:cBhvr>
                                    </p:animEffect>
                                  </p:childTnLst>
                                </p:cTn>
                              </p:par>
                            </p:childTnLst>
                          </p:cTn>
                        </p:par>
                        <p:par>
                          <p:cTn id="11" fill="hold">
                            <p:stCondLst>
                              <p:cond delay="1000"/>
                            </p:stCondLst>
                            <p:childTnLst>
                              <p:par>
                                <p:cTn id="12" presetID="10" presetClass="entr" presetSubtype="0" fill="hold" grpId="0" nodeType="afterEffect">
                                  <p:stCondLst>
                                    <p:cond delay="5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Picture 7" descr="13-0237U_Cityscape_divider_RGB_PPT.jpg"/>
          <p:cNvPicPr>
            <a:picLocks noChangeAspect="1"/>
          </p:cNvPicPr>
          <p:nvPr/>
        </p:nvPicPr>
        <p:blipFill>
          <a:blip r:embed="rId3" cstate="print"/>
          <a:stretch>
            <a:fillRect/>
          </a:stretch>
        </p:blipFill>
        <p:spPr>
          <a:xfrm>
            <a:off x="0" y="0"/>
            <a:ext cx="9144000" cy="6858000"/>
          </a:xfrm>
          <a:prstGeom prst="rect">
            <a:avLst/>
          </a:prstGeom>
        </p:spPr>
      </p:pic>
      <p:sp>
        <p:nvSpPr>
          <p:cNvPr id="2" name="Title 1"/>
          <p:cNvSpPr>
            <a:spLocks noGrp="1"/>
          </p:cNvSpPr>
          <p:nvPr>
            <p:ph type="title"/>
          </p:nvPr>
        </p:nvSpPr>
        <p:spPr>
          <a:xfrm>
            <a:off x="397574" y="363551"/>
            <a:ext cx="8149526" cy="1050925"/>
          </a:xfrm>
        </p:spPr>
        <p:txBody>
          <a:bodyPr/>
          <a:lstStyle/>
          <a:p>
            <a:r>
              <a:rPr lang="en-US" sz="3600" dirty="0" smtClean="0">
                <a:solidFill>
                  <a:schemeClr val="accent3"/>
                </a:solidFill>
              </a:rPr>
              <a:t>Accenture Technology Vision 2013</a:t>
            </a:r>
            <a:r>
              <a:rPr lang="en-US" dirty="0" smtClean="0">
                <a:solidFill>
                  <a:schemeClr val="accent3"/>
                </a:solidFill>
              </a:rPr>
              <a:t/>
            </a:r>
            <a:br>
              <a:rPr lang="en-US" dirty="0" smtClean="0">
                <a:solidFill>
                  <a:schemeClr val="accent3"/>
                </a:solidFill>
              </a:rPr>
            </a:br>
            <a:r>
              <a:rPr lang="en-US" b="0" i="1" dirty="0" smtClean="0">
                <a:solidFill>
                  <a:schemeClr val="accent3"/>
                </a:solidFill>
              </a:rPr>
              <a:t>Every Business Is a Digital Business </a:t>
            </a:r>
            <a:endParaRPr lang="en-US" b="0" i="1" dirty="0">
              <a:solidFill>
                <a:schemeClr val="accent3"/>
              </a:solidFill>
            </a:endParaRPr>
          </a:p>
        </p:txBody>
      </p:sp>
      <p:sp>
        <p:nvSpPr>
          <p:cNvPr id="5" name="Content Placeholder 4"/>
          <p:cNvSpPr>
            <a:spLocks noGrp="1"/>
          </p:cNvSpPr>
          <p:nvPr>
            <p:ph type="body" idx="1"/>
          </p:nvPr>
        </p:nvSpPr>
        <p:spPr>
          <a:xfrm>
            <a:off x="1386674" y="1789497"/>
            <a:ext cx="7243676" cy="3041650"/>
          </a:xfrm>
        </p:spPr>
        <p:txBody>
          <a:bodyPr/>
          <a:lstStyle/>
          <a:p>
            <a:pPr marL="0" indent="0">
              <a:spcBef>
                <a:spcPts val="1200"/>
              </a:spcBef>
              <a:buNone/>
            </a:pPr>
            <a:r>
              <a:rPr lang="en-US" sz="3000" b="1" dirty="0" smtClean="0">
                <a:solidFill>
                  <a:srgbClr val="00B050"/>
                </a:solidFill>
              </a:rPr>
              <a:t>Relationships at Scale</a:t>
            </a:r>
          </a:p>
          <a:p>
            <a:pPr marL="0" indent="0">
              <a:spcBef>
                <a:spcPts val="1200"/>
              </a:spcBef>
              <a:buNone/>
            </a:pPr>
            <a:r>
              <a:rPr lang="en-US" sz="3000" b="1" dirty="0" smtClean="0">
                <a:solidFill>
                  <a:srgbClr val="EEAA00"/>
                </a:solidFill>
              </a:rPr>
              <a:t>Design for Analytics</a:t>
            </a:r>
          </a:p>
          <a:p>
            <a:pPr marL="0" indent="0">
              <a:spcBef>
                <a:spcPts val="1200"/>
              </a:spcBef>
              <a:buNone/>
            </a:pPr>
            <a:r>
              <a:rPr lang="en-US" sz="3000" b="1" dirty="0" smtClean="0">
                <a:solidFill>
                  <a:srgbClr val="2F539C"/>
                </a:solidFill>
              </a:rPr>
              <a:t>Data Velocity</a:t>
            </a:r>
          </a:p>
          <a:p>
            <a:pPr marL="0" indent="0">
              <a:spcBef>
                <a:spcPts val="1200"/>
              </a:spcBef>
              <a:buNone/>
            </a:pPr>
            <a:r>
              <a:rPr lang="en-US" sz="3000" b="1" dirty="0" smtClean="0">
                <a:solidFill>
                  <a:srgbClr val="DD4411"/>
                </a:solidFill>
              </a:rPr>
              <a:t>Seamless Collaboration</a:t>
            </a:r>
          </a:p>
          <a:p>
            <a:pPr marL="0" indent="0">
              <a:spcBef>
                <a:spcPts val="1200"/>
              </a:spcBef>
              <a:buNone/>
            </a:pPr>
            <a:r>
              <a:rPr lang="en-US" sz="3000" b="1" dirty="0" smtClean="0">
                <a:solidFill>
                  <a:srgbClr val="AA1133"/>
                </a:solidFill>
              </a:rPr>
              <a:t>Software-Defined Networking</a:t>
            </a:r>
          </a:p>
          <a:p>
            <a:pPr marL="0" indent="0">
              <a:spcBef>
                <a:spcPts val="1200"/>
              </a:spcBef>
              <a:buNone/>
            </a:pPr>
            <a:r>
              <a:rPr lang="en-US" sz="3000" b="1" dirty="0" smtClean="0">
                <a:solidFill>
                  <a:srgbClr val="00BBEE"/>
                </a:solidFill>
              </a:rPr>
              <a:t>Active Defense</a:t>
            </a:r>
          </a:p>
          <a:p>
            <a:pPr marL="0" indent="0">
              <a:spcBef>
                <a:spcPts val="1200"/>
              </a:spcBef>
              <a:buNone/>
            </a:pPr>
            <a:r>
              <a:rPr lang="en-US" sz="3000" b="1" dirty="0" smtClean="0">
                <a:solidFill>
                  <a:srgbClr val="887799"/>
                </a:solidFill>
              </a:rPr>
              <a:t>Beyond the Cloud</a:t>
            </a:r>
          </a:p>
        </p:txBody>
      </p:sp>
      <p:sp>
        <p:nvSpPr>
          <p:cNvPr id="3" name="Footer Placeholder 2"/>
          <p:cNvSpPr>
            <a:spLocks noGrp="1"/>
          </p:cNvSpPr>
          <p:nvPr>
            <p:ph type="ftr" sz="quarter" idx="10"/>
          </p:nvPr>
        </p:nvSpPr>
        <p:spPr/>
        <p:txBody>
          <a:bodyPr/>
          <a:lstStyle/>
          <a:p>
            <a:pPr>
              <a:defRPr/>
            </a:pPr>
            <a:r>
              <a:rPr lang="en-AU" smtClean="0">
                <a:solidFill>
                  <a:srgbClr val="FFFFFF"/>
                </a:solidFill>
              </a:rPr>
              <a:t>Copyright © 2013 Accenture. All rights reserved.</a:t>
            </a:r>
            <a:endParaRPr lang="en-AU" dirty="0">
              <a:solidFill>
                <a:srgbClr val="FFFFFF"/>
              </a:solidFill>
            </a:endParaRPr>
          </a:p>
        </p:txBody>
      </p:sp>
      <p:sp>
        <p:nvSpPr>
          <p:cNvPr id="4" name="Slide Number Placeholder 3"/>
          <p:cNvSpPr>
            <a:spLocks noGrp="1"/>
          </p:cNvSpPr>
          <p:nvPr>
            <p:ph type="sldNum" sz="quarter" idx="11"/>
          </p:nvPr>
        </p:nvSpPr>
        <p:spPr/>
        <p:txBody>
          <a:bodyPr/>
          <a:lstStyle/>
          <a:p>
            <a:pPr>
              <a:defRPr/>
            </a:pPr>
            <a:fld id="{79653CD6-9FC7-4D24-A948-08A388A8D688}" type="slidenum">
              <a:rPr lang="en-AU" smtClean="0">
                <a:solidFill>
                  <a:srgbClr val="FFFFFF"/>
                </a:solidFill>
              </a:rPr>
              <a:pPr>
                <a:defRPr/>
              </a:pPr>
              <a:t>42</a:t>
            </a:fld>
            <a:endParaRPr lang="en-AU">
              <a:solidFill>
                <a:srgbClr val="FFFFFF"/>
              </a:solidFill>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5300" y="1858773"/>
            <a:ext cx="597320" cy="412154"/>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5300" y="2511913"/>
            <a:ext cx="649287" cy="367273"/>
          </a:xfrm>
          <a:prstGeom prst="rect">
            <a:avLst/>
          </a:prstGeom>
        </p:spPr>
      </p:pic>
      <p:pic>
        <p:nvPicPr>
          <p:cNvPr id="9" name="Picture 8" descr="07_beyond_the_cloud_RGB_DL.png"/>
          <p:cNvPicPr>
            <a:picLocks noChangeAspect="1"/>
          </p:cNvPicPr>
          <p:nvPr/>
        </p:nvPicPr>
        <p:blipFill>
          <a:blip r:embed="rId6" cstate="print"/>
          <a:stretch>
            <a:fillRect/>
          </a:stretch>
        </p:blipFill>
        <p:spPr>
          <a:xfrm>
            <a:off x="518565" y="5510180"/>
            <a:ext cx="605926" cy="409615"/>
          </a:xfrm>
          <a:prstGeom prst="rect">
            <a:avLst/>
          </a:prstGeom>
        </p:spPr>
      </p:pic>
      <p:pic>
        <p:nvPicPr>
          <p:cNvPr id="10" name="Picture 9" descr="06_active_defense_RGB_PB.png"/>
          <p:cNvPicPr>
            <a:picLocks noChangeAspect="1"/>
          </p:cNvPicPr>
          <p:nvPr/>
        </p:nvPicPr>
        <p:blipFill>
          <a:blip r:embed="rId7" cstate="print"/>
          <a:stretch>
            <a:fillRect/>
          </a:stretch>
        </p:blipFill>
        <p:spPr>
          <a:xfrm>
            <a:off x="526172" y="4913643"/>
            <a:ext cx="719692" cy="391883"/>
          </a:xfrm>
          <a:prstGeom prst="rect">
            <a:avLst/>
          </a:prstGeom>
        </p:spPr>
      </p:pic>
      <p:pic>
        <p:nvPicPr>
          <p:cNvPr id="11" name="Picture 10" descr="05_software-defined_networking_RGB_CR.png"/>
          <p:cNvPicPr>
            <a:picLocks noChangeAspect="1"/>
          </p:cNvPicPr>
          <p:nvPr/>
        </p:nvPicPr>
        <p:blipFill>
          <a:blip r:embed="rId8" cstate="print"/>
          <a:stretch>
            <a:fillRect/>
          </a:stretch>
        </p:blipFill>
        <p:spPr>
          <a:xfrm>
            <a:off x="606556" y="4295951"/>
            <a:ext cx="426773" cy="426773"/>
          </a:xfrm>
          <a:prstGeom prst="rect">
            <a:avLst/>
          </a:prstGeom>
        </p:spPr>
      </p:pic>
      <p:pic>
        <p:nvPicPr>
          <p:cNvPr id="12" name="Picture 11" descr="04_seamless_collaboration_RGB_DO_YO.png"/>
          <p:cNvPicPr>
            <a:picLocks noChangeAspect="1"/>
          </p:cNvPicPr>
          <p:nvPr/>
        </p:nvPicPr>
        <p:blipFill>
          <a:blip r:embed="rId9" cstate="print"/>
          <a:stretch>
            <a:fillRect/>
          </a:stretch>
        </p:blipFill>
        <p:spPr>
          <a:xfrm>
            <a:off x="514417" y="3733126"/>
            <a:ext cx="643205" cy="299740"/>
          </a:xfrm>
          <a:prstGeom prst="rect">
            <a:avLst/>
          </a:prstGeom>
        </p:spPr>
      </p:pic>
      <p:pic>
        <p:nvPicPr>
          <p:cNvPr id="13" name="Picture 12" descr="03_data_velocity_RGB_DV.png"/>
          <p:cNvPicPr>
            <a:picLocks noChangeAspect="1"/>
          </p:cNvPicPr>
          <p:nvPr/>
        </p:nvPicPr>
        <p:blipFill>
          <a:blip r:embed="rId10" cstate="print"/>
          <a:srcRect b="35769"/>
          <a:stretch>
            <a:fillRect/>
          </a:stretch>
        </p:blipFill>
        <p:spPr>
          <a:xfrm>
            <a:off x="568630" y="3074382"/>
            <a:ext cx="464699" cy="466991"/>
          </a:xfrm>
          <a:prstGeom prst="rect">
            <a:avLst/>
          </a:prstGeom>
        </p:spPr>
      </p:pic>
    </p:spTree>
    <p:extLst>
      <p:ext uri="{BB962C8B-B14F-4D97-AF65-F5344CB8AC3E}">
        <p14:creationId xmlns:p14="http://schemas.microsoft.com/office/powerpoint/2010/main" val="3687359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458787" y="545363"/>
            <a:ext cx="5010679" cy="1233311"/>
          </a:xfrm>
        </p:spPr>
        <p:txBody>
          <a:bodyPr/>
          <a:lstStyle/>
          <a:p>
            <a:pPr>
              <a:spcBef>
                <a:spcPts val="600"/>
              </a:spcBef>
              <a:spcAft>
                <a:spcPts val="600"/>
              </a:spcAft>
            </a:pPr>
            <a:r>
              <a:rPr lang="en-US" sz="3200" b="1" dirty="0" smtClean="0"/>
              <a:t>Accenture Technology Vision 2013</a:t>
            </a:r>
          </a:p>
          <a:p>
            <a:pPr>
              <a:spcBef>
                <a:spcPts val="600"/>
              </a:spcBef>
              <a:spcAft>
                <a:spcPts val="600"/>
              </a:spcAft>
            </a:pPr>
            <a:r>
              <a:rPr lang="en-US" sz="2400" b="1" dirty="0" smtClean="0"/>
              <a:t>accenture.com/</a:t>
            </a:r>
            <a:r>
              <a:rPr lang="en-US" sz="2400" b="1" dirty="0" err="1" smtClean="0"/>
              <a:t>technologyvision</a:t>
            </a:r>
            <a:r>
              <a:rPr lang="en-US" sz="3200" b="1" dirty="0" smtClean="0"/>
              <a:t> </a:t>
            </a:r>
          </a:p>
          <a:p>
            <a:pPr>
              <a:spcBef>
                <a:spcPts val="600"/>
              </a:spcBef>
              <a:spcAft>
                <a:spcPts val="600"/>
              </a:spcAft>
            </a:pPr>
            <a:endParaRPr lang="en-US" sz="3200" dirty="0" smtClean="0"/>
          </a:p>
        </p:txBody>
      </p:sp>
    </p:spTree>
    <p:extLst>
      <p:ext uri="{BB962C8B-B14F-4D97-AF65-F5344CB8AC3E}">
        <p14:creationId xmlns:p14="http://schemas.microsoft.com/office/powerpoint/2010/main" val="1512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FD_El0T2EmoEUGPP8TFc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OIrT.UuKuUakCtV3Bt2qu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XvTHZcLr_EOVwztaXxJWM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OjpAuT6X5kiCD5Ry13YS3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ItjRcnB4NUK6sCCEGOk9t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m8.F7hHEVUK2rY7lEqjiB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G6N9Z2WQRke0OJmmpxrE4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rj27JTDXCUWdnMZ4p_N3z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iqRHRaYROEGajdxkTqroy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4FP8hswxm0Wq6KyYNMVBM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6cjRnhr7T0CqBMON6bj5Sg"/>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UyzKpvKyAk.QZ4okcj1jdQ"/>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NkK2UfF7EEOmNVmNlBld9w"/>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Q_7bzDxedUu.WsE0hs4Y_g"/>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zl8C1WK0kEuelCxAzoc7Sg"/>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VLYi0GcY4kaGcJUKEPUTGA"/>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cwfBfJqoJkq.owpRer38Mw"/>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dJxwoLwCiUC63FHaqthbe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fmgjhPR030q6ZVB4BqsHtg"/>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AcJgeF3gQUyr57iXZBFC0Q"/>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DhmYInSTJkWKwsm12pTH2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tCgq46wTS0O7rGtNJgisW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xwWCoBeWfE2e_hDlKgQPF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d3ff1SQEBEywmFaY1c8wdA"/>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QhHIgpjgHkK1704fJz7drg"/>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q50JwI4Xj02DHZwiQ4gyXA"/>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r2CS__2EU0.9tJPCGY3DN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5tdZWBy5nEGBKzCfRsArgQ"/>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09G_73xpp0aVRv2oanL.lg"/>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d3ff1SQEBEywmFaY1c8wdA"/>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dJxwoLwCiUC63FHaqthbeA"/>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fmgjhPR030q6ZVB4BqsHtg"/>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fX2jMkSu9E.fmybbbF_6OQ"/>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o6Kn1uxAzUmN01IoR0Ly1Q"/>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mIywXpBTfEOkXUkoTjj8DA"/>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fX2jMkSu9E.fmybbbF_6OQ"/>
</p:tagLst>
</file>

<file path=ppt/theme/theme1.xml><?xml version="1.0" encoding="utf-8"?>
<a:theme xmlns:a="http://schemas.openxmlformats.org/drawingml/2006/main" name="Default Design">
  <a:themeElements>
    <a:clrScheme name="Startit 1">
      <a:dk1>
        <a:srgbClr val="000000"/>
      </a:dk1>
      <a:lt1>
        <a:srgbClr val="FFFFFF"/>
      </a:lt1>
      <a:dk2>
        <a:srgbClr val="000000"/>
      </a:dk2>
      <a:lt2>
        <a:srgbClr val="808080"/>
      </a:lt2>
      <a:accent1>
        <a:srgbClr val="ED4F48"/>
      </a:accent1>
      <a:accent2>
        <a:srgbClr val="7C7AB9"/>
      </a:accent2>
      <a:accent3>
        <a:srgbClr val="14ADB2"/>
      </a:accent3>
      <a:accent4>
        <a:srgbClr val="98A824"/>
      </a:accent4>
      <a:accent5>
        <a:srgbClr val="799499"/>
      </a:accent5>
      <a:accent6>
        <a:srgbClr val="5294F4"/>
      </a:accent6>
      <a:hlink>
        <a:srgbClr val="009999"/>
      </a:hlink>
      <a:folHlink>
        <a:srgbClr val="99CC00"/>
      </a:folHlink>
    </a:clrScheme>
    <a:fontScheme name="Default Design">
      <a:majorFont>
        <a:latin typeface="Consolas"/>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Accenture Cliff-Title Brand">
  <a:themeElements>
    <a:clrScheme name="Custom 211">
      <a:dk1>
        <a:srgbClr val="000000"/>
      </a:dk1>
      <a:lt1>
        <a:srgbClr val="FFFFFF"/>
      </a:lt1>
      <a:dk2>
        <a:srgbClr val="000000"/>
      </a:dk2>
      <a:lt2>
        <a:srgbClr val="969696"/>
      </a:lt2>
      <a:accent1>
        <a:srgbClr val="BBBB00"/>
      </a:accent1>
      <a:accent2>
        <a:srgbClr val="6688BB"/>
      </a:accent2>
      <a:accent3>
        <a:srgbClr val="FFFFFF"/>
      </a:accent3>
      <a:accent4>
        <a:srgbClr val="CBCCCC"/>
      </a:accent4>
      <a:accent5>
        <a:srgbClr val="DD4411"/>
      </a:accent5>
      <a:accent6>
        <a:srgbClr val="FF9900"/>
      </a:accent6>
      <a:hlink>
        <a:srgbClr val="FF9900"/>
      </a:hlink>
      <a:folHlink>
        <a:srgbClr val="666666"/>
      </a:folHlink>
    </a:clrScheme>
    <a:fontScheme name="Accenture Cliff-Title Bran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8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Arial" charset="0"/>
          </a:defRPr>
        </a:defPPr>
      </a:lstStyle>
    </a:spDef>
    <a:lnDef>
      <a:spPr bwMode="auto">
        <a:solidFill>
          <a:schemeClr val="accent1"/>
        </a:solidFill>
        <a:ln w="12700" cap="flat" cmpd="sng" algn="ctr">
          <a:solidFill>
            <a:schemeClr val="accent2"/>
          </a:solidFill>
          <a:prstDash val="solid"/>
          <a:round/>
          <a:headEnd type="none" w="med" len="med"/>
          <a:tailEnd type="none" w="med" len="med"/>
        </a:ln>
        <a:effectLst/>
      </a:spPr>
      <a:bodyPr/>
      <a:lstStyle/>
    </a:lnDef>
  </a:objectDefaults>
  <a:extraClrSchemeLst>
    <a:extraClrScheme>
      <a:clrScheme name="Accenture Cliff-Title Brand 1">
        <a:dk1>
          <a:srgbClr val="000000"/>
        </a:dk1>
        <a:lt1>
          <a:srgbClr val="FFFFFF"/>
        </a:lt1>
        <a:dk2>
          <a:srgbClr val="000000"/>
        </a:dk2>
        <a:lt2>
          <a:srgbClr val="FFFFFF"/>
        </a:lt2>
        <a:accent1>
          <a:srgbClr val="969696"/>
        </a:accent1>
        <a:accent2>
          <a:srgbClr val="EAEAEA"/>
        </a:accent2>
        <a:accent3>
          <a:srgbClr val="FFFFFF"/>
        </a:accent3>
        <a:accent4>
          <a:srgbClr val="000000"/>
        </a:accent4>
        <a:accent5>
          <a:srgbClr val="C9C9C9"/>
        </a:accent5>
        <a:accent6>
          <a:srgbClr val="D4D4D4"/>
        </a:accent6>
        <a:hlink>
          <a:srgbClr val="5F5F5F"/>
        </a:hlink>
        <a:folHlink>
          <a:srgbClr val="CBCBCB"/>
        </a:folHlink>
      </a:clrScheme>
      <a:clrMap bg1="lt1" tx1="dk1" bg2="lt2" tx2="dk2" accent1="accent1" accent2="accent2" accent3="accent3" accent4="accent4" accent5="accent5" accent6="accent6" hlink="hlink" folHlink="folHlink"/>
    </a:extraClrScheme>
    <a:extraClrScheme>
      <a:clrScheme name="Accenture Cliff-Title Brand 2">
        <a:dk1>
          <a:srgbClr val="000000"/>
        </a:dk1>
        <a:lt1>
          <a:srgbClr val="FFFFFF"/>
        </a:lt1>
        <a:dk2>
          <a:srgbClr val="F8F8F8"/>
        </a:dk2>
        <a:lt2>
          <a:srgbClr val="C0C0C0"/>
        </a:lt2>
        <a:accent1>
          <a:srgbClr val="006699"/>
        </a:accent1>
        <a:accent2>
          <a:srgbClr val="FF6600"/>
        </a:accent2>
        <a:accent3>
          <a:srgbClr val="FFFFFF"/>
        </a:accent3>
        <a:accent4>
          <a:srgbClr val="000000"/>
        </a:accent4>
        <a:accent5>
          <a:srgbClr val="AAB8CA"/>
        </a:accent5>
        <a:accent6>
          <a:srgbClr val="E75C00"/>
        </a:accent6>
        <a:hlink>
          <a:srgbClr val="663399"/>
        </a:hlink>
        <a:folHlink>
          <a:srgbClr val="FF0000"/>
        </a:folHlink>
      </a:clrScheme>
      <a:clrMap bg1="lt1" tx1="dk1" bg2="lt2" tx2="dk2" accent1="accent1" accent2="accent2" accent3="accent3" accent4="accent4" accent5="accent5" accent6="accent6" hlink="hlink" folHlink="folHlink"/>
    </a:extraClrScheme>
    <a:extraClrScheme>
      <a:clrScheme name="Accenture Cliff-Title Brand 3">
        <a:dk1>
          <a:srgbClr val="000000"/>
        </a:dk1>
        <a:lt1>
          <a:srgbClr val="FFFFFF"/>
        </a:lt1>
        <a:dk2>
          <a:srgbClr val="F8F8F8"/>
        </a:dk2>
        <a:lt2>
          <a:srgbClr val="C0C0C0"/>
        </a:lt2>
        <a:accent1>
          <a:srgbClr val="336633"/>
        </a:accent1>
        <a:accent2>
          <a:srgbClr val="336666"/>
        </a:accent2>
        <a:accent3>
          <a:srgbClr val="FFFFFF"/>
        </a:accent3>
        <a:accent4>
          <a:srgbClr val="000000"/>
        </a:accent4>
        <a:accent5>
          <a:srgbClr val="ADB8AD"/>
        </a:accent5>
        <a:accent6>
          <a:srgbClr val="2D5C5C"/>
        </a:accent6>
        <a:hlink>
          <a:srgbClr val="990033"/>
        </a:hlink>
        <a:folHlink>
          <a:srgbClr val="666633"/>
        </a:folHlink>
      </a:clrScheme>
      <a:clrMap bg1="lt1" tx1="dk1" bg2="lt2" tx2="dk2" accent1="accent1" accent2="accent2" accent3="accent3" accent4="accent4" accent5="accent5" accent6="accent6" hlink="hlink" folHlink="folHlink"/>
    </a:extraClrScheme>
    <a:extraClrScheme>
      <a:clrScheme name="Accenture Cliff-Title Brand 4">
        <a:dk1>
          <a:srgbClr val="000000"/>
        </a:dk1>
        <a:lt1>
          <a:srgbClr val="FFFFFF"/>
        </a:lt1>
        <a:dk2>
          <a:srgbClr val="F8F8F8"/>
        </a:dk2>
        <a:lt2>
          <a:srgbClr val="C0C0C0"/>
        </a:lt2>
        <a:accent1>
          <a:srgbClr val="CCCC33"/>
        </a:accent1>
        <a:accent2>
          <a:srgbClr val="66CC00"/>
        </a:accent2>
        <a:accent3>
          <a:srgbClr val="FFFFFF"/>
        </a:accent3>
        <a:accent4>
          <a:srgbClr val="000000"/>
        </a:accent4>
        <a:accent5>
          <a:srgbClr val="E2E2AD"/>
        </a:accent5>
        <a:accent6>
          <a:srgbClr val="5CB900"/>
        </a:accent6>
        <a:hlink>
          <a:srgbClr val="0099CC"/>
        </a:hlink>
        <a:folHlink>
          <a:srgbClr val="666699"/>
        </a:folHlink>
      </a:clrScheme>
      <a:clrMap bg1="lt1" tx1="dk1" bg2="lt2" tx2="dk2" accent1="accent1" accent2="accent2" accent3="accent3" accent4="accent4" accent5="accent5" accent6="accent6" hlink="hlink" folHlink="folHlink"/>
    </a:extraClrScheme>
    <a:extraClrScheme>
      <a:clrScheme name="Accenture Cliff-Title Brand 5">
        <a:dk1>
          <a:srgbClr val="000000"/>
        </a:dk1>
        <a:lt1>
          <a:srgbClr val="FFFFFF"/>
        </a:lt1>
        <a:dk2>
          <a:srgbClr val="F8F8F8"/>
        </a:dk2>
        <a:lt2>
          <a:srgbClr val="666699"/>
        </a:lt2>
        <a:accent1>
          <a:srgbClr val="CCCC33"/>
        </a:accent1>
        <a:accent2>
          <a:srgbClr val="990033"/>
        </a:accent2>
        <a:accent3>
          <a:srgbClr val="FFFFFF"/>
        </a:accent3>
        <a:accent4>
          <a:srgbClr val="000000"/>
        </a:accent4>
        <a:accent5>
          <a:srgbClr val="E2E2AD"/>
        </a:accent5>
        <a:accent6>
          <a:srgbClr val="8A002D"/>
        </a:accent6>
        <a:hlink>
          <a:srgbClr val="999966"/>
        </a:hlink>
        <a:folHlink>
          <a:srgbClr val="669999"/>
        </a:folHlink>
      </a:clrScheme>
      <a:clrMap bg1="lt1" tx1="dk1" bg2="lt2" tx2="dk2" accent1="accent1" accent2="accent2" accent3="accent3" accent4="accent4" accent5="accent5" accent6="accent6" hlink="hlink" folHlink="folHlink"/>
    </a:extraClrScheme>
    <a:extraClrScheme>
      <a:clrScheme name="Accenture Cliff-Title Brand 6">
        <a:dk1>
          <a:srgbClr val="000000"/>
        </a:dk1>
        <a:lt1>
          <a:srgbClr val="FFFFFF"/>
        </a:lt1>
        <a:dk2>
          <a:srgbClr val="F8F8F8"/>
        </a:dk2>
        <a:lt2>
          <a:srgbClr val="0099CC"/>
        </a:lt2>
        <a:accent1>
          <a:srgbClr val="CC3300"/>
        </a:accent1>
        <a:accent2>
          <a:srgbClr val="660000"/>
        </a:accent2>
        <a:accent3>
          <a:srgbClr val="FFFFFF"/>
        </a:accent3>
        <a:accent4>
          <a:srgbClr val="000000"/>
        </a:accent4>
        <a:accent5>
          <a:srgbClr val="E2ADAA"/>
        </a:accent5>
        <a:accent6>
          <a:srgbClr val="5C0000"/>
        </a:accent6>
        <a:hlink>
          <a:srgbClr val="999966"/>
        </a:hlink>
        <a:folHlink>
          <a:srgbClr val="669933"/>
        </a:folHlink>
      </a:clrScheme>
      <a:clrMap bg1="lt1" tx1="dk1" bg2="lt2" tx2="dk2" accent1="accent1" accent2="accent2" accent3="accent3" accent4="accent4" accent5="accent5" accent6="accent6" hlink="hlink" folHlink="folHlink"/>
    </a:extraClrScheme>
    <a:extraClrScheme>
      <a:clrScheme name="Accenture Cliff-Title Brand 7">
        <a:dk1>
          <a:srgbClr val="000000"/>
        </a:dk1>
        <a:lt1>
          <a:srgbClr val="FFFFFF"/>
        </a:lt1>
        <a:dk2>
          <a:srgbClr val="F8F8F8"/>
        </a:dk2>
        <a:lt2>
          <a:srgbClr val="666699"/>
        </a:lt2>
        <a:accent1>
          <a:srgbClr val="CC3300"/>
        </a:accent1>
        <a:accent2>
          <a:srgbClr val="660000"/>
        </a:accent2>
        <a:accent3>
          <a:srgbClr val="FFFFFF"/>
        </a:accent3>
        <a:accent4>
          <a:srgbClr val="000000"/>
        </a:accent4>
        <a:accent5>
          <a:srgbClr val="E2ADAA"/>
        </a:accent5>
        <a:accent6>
          <a:srgbClr val="5C0000"/>
        </a:accent6>
        <a:hlink>
          <a:srgbClr val="999966"/>
        </a:hlink>
        <a:folHlink>
          <a:srgbClr val="669933"/>
        </a:folHlink>
      </a:clrScheme>
      <a:clrMap bg1="lt1" tx1="dk1" bg2="lt2" tx2="dk2" accent1="accent1" accent2="accent2" accent3="accent3" accent4="accent4" accent5="accent5" accent6="accent6" hlink="hlink" folHlink="folHlink"/>
    </a:extraClrScheme>
    <a:extraClrScheme>
      <a:clrScheme name="Accenture Cliff-Title Brand 8">
        <a:dk1>
          <a:srgbClr val="000000"/>
        </a:dk1>
        <a:lt1>
          <a:srgbClr val="FFFFFF"/>
        </a:lt1>
        <a:dk2>
          <a:srgbClr val="F8F8F8"/>
        </a:dk2>
        <a:lt2>
          <a:srgbClr val="336699"/>
        </a:lt2>
        <a:accent1>
          <a:srgbClr val="CC3300"/>
        </a:accent1>
        <a:accent2>
          <a:srgbClr val="660000"/>
        </a:accent2>
        <a:accent3>
          <a:srgbClr val="FFFFFF"/>
        </a:accent3>
        <a:accent4>
          <a:srgbClr val="000000"/>
        </a:accent4>
        <a:accent5>
          <a:srgbClr val="E2ADAA"/>
        </a:accent5>
        <a:accent6>
          <a:srgbClr val="5C0000"/>
        </a:accent6>
        <a:hlink>
          <a:srgbClr val="999966"/>
        </a:hlink>
        <a:folHlink>
          <a:srgbClr val="669933"/>
        </a:folHlink>
      </a:clrScheme>
      <a:clrMap bg1="lt1" tx1="dk1" bg2="lt2" tx2="dk2" accent1="accent1" accent2="accent2" accent3="accent3" accent4="accent4" accent5="accent5" accent6="accent6" hlink="hlink" folHlink="folHlink"/>
    </a:extraClrScheme>
    <a:extraClrScheme>
      <a:clrScheme name="Accenture Cliff-Title Brand 9">
        <a:dk1>
          <a:srgbClr val="000000"/>
        </a:dk1>
        <a:lt1>
          <a:srgbClr val="FFFFFF"/>
        </a:lt1>
        <a:dk2>
          <a:srgbClr val="F8F8F8"/>
        </a:dk2>
        <a:lt2>
          <a:srgbClr val="0099CC"/>
        </a:lt2>
        <a:accent1>
          <a:srgbClr val="669999"/>
        </a:accent1>
        <a:accent2>
          <a:srgbClr val="666699"/>
        </a:accent2>
        <a:accent3>
          <a:srgbClr val="FFFFFF"/>
        </a:accent3>
        <a:accent4>
          <a:srgbClr val="000000"/>
        </a:accent4>
        <a:accent5>
          <a:srgbClr val="B8CACA"/>
        </a:accent5>
        <a:accent6>
          <a:srgbClr val="5C5C8A"/>
        </a:accent6>
        <a:hlink>
          <a:srgbClr val="CC9966"/>
        </a:hlink>
        <a:folHlink>
          <a:srgbClr val="993333"/>
        </a:folHlink>
      </a:clrScheme>
      <a:clrMap bg1="lt1" tx1="dk1" bg2="lt2" tx2="dk2" accent1="accent1" accent2="accent2" accent3="accent3" accent4="accent4" accent5="accent5" accent6="accent6" hlink="hlink" folHlink="folHlink"/>
    </a:extraClrScheme>
    <a:extraClrScheme>
      <a:clrScheme name="Accenture Cliff-Title Brand 10">
        <a:dk1>
          <a:srgbClr val="000000"/>
        </a:dk1>
        <a:lt1>
          <a:srgbClr val="FFFFFF"/>
        </a:lt1>
        <a:dk2>
          <a:srgbClr val="F8F8F8"/>
        </a:dk2>
        <a:lt2>
          <a:srgbClr val="FFCC66"/>
        </a:lt2>
        <a:accent1>
          <a:srgbClr val="669999"/>
        </a:accent1>
        <a:accent2>
          <a:srgbClr val="666699"/>
        </a:accent2>
        <a:accent3>
          <a:srgbClr val="FFFFFF"/>
        </a:accent3>
        <a:accent4>
          <a:srgbClr val="000000"/>
        </a:accent4>
        <a:accent5>
          <a:srgbClr val="B8CACA"/>
        </a:accent5>
        <a:accent6>
          <a:srgbClr val="5C5C8A"/>
        </a:accent6>
        <a:hlink>
          <a:srgbClr val="CC9966"/>
        </a:hlink>
        <a:folHlink>
          <a:srgbClr val="993333"/>
        </a:folHlink>
      </a:clrScheme>
      <a:clrMap bg1="lt1" tx1="dk1" bg2="lt2" tx2="dk2" accent1="accent1" accent2="accent2" accent3="accent3" accent4="accent4" accent5="accent5" accent6="accent6" hlink="hlink" folHlink="folHlink"/>
    </a:extraClrScheme>
    <a:extraClrScheme>
      <a:clrScheme name="Accenture Cliff-Title Brand 11">
        <a:dk1>
          <a:srgbClr val="000000"/>
        </a:dk1>
        <a:lt1>
          <a:srgbClr val="FFFFFF"/>
        </a:lt1>
        <a:dk2>
          <a:srgbClr val="F8F8F8"/>
        </a:dk2>
        <a:lt2>
          <a:srgbClr val="FF3366"/>
        </a:lt2>
        <a:accent1>
          <a:srgbClr val="0099CC"/>
        </a:accent1>
        <a:accent2>
          <a:srgbClr val="669933"/>
        </a:accent2>
        <a:accent3>
          <a:srgbClr val="FFFFFF"/>
        </a:accent3>
        <a:accent4>
          <a:srgbClr val="000000"/>
        </a:accent4>
        <a:accent5>
          <a:srgbClr val="AACAE2"/>
        </a:accent5>
        <a:accent6>
          <a:srgbClr val="5C8A2D"/>
        </a:accent6>
        <a:hlink>
          <a:srgbClr val="FF9900"/>
        </a:hlink>
        <a:folHlink>
          <a:srgbClr val="660000"/>
        </a:folHlink>
      </a:clrScheme>
      <a:clrMap bg1="lt1" tx1="dk1" bg2="lt2" tx2="dk2" accent1="accent1" accent2="accent2" accent3="accent3" accent4="accent4" accent5="accent5" accent6="accent6" hlink="hlink" folHlink="folHlink"/>
    </a:extraClrScheme>
    <a:extraClrScheme>
      <a:clrScheme name="Accenture Cliff-Title Brand 12">
        <a:dk1>
          <a:srgbClr val="000000"/>
        </a:dk1>
        <a:lt1>
          <a:srgbClr val="FFFFFF"/>
        </a:lt1>
        <a:dk2>
          <a:srgbClr val="F8F8F8"/>
        </a:dk2>
        <a:lt2>
          <a:srgbClr val="FF3366"/>
        </a:lt2>
        <a:accent1>
          <a:srgbClr val="009999"/>
        </a:accent1>
        <a:accent2>
          <a:srgbClr val="336699"/>
        </a:accent2>
        <a:accent3>
          <a:srgbClr val="FFFFFF"/>
        </a:accent3>
        <a:accent4>
          <a:srgbClr val="000000"/>
        </a:accent4>
        <a:accent5>
          <a:srgbClr val="AACACA"/>
        </a:accent5>
        <a:accent6>
          <a:srgbClr val="2D5C8A"/>
        </a:accent6>
        <a:hlink>
          <a:srgbClr val="FF9900"/>
        </a:hlink>
        <a:folHlink>
          <a:srgbClr val="660000"/>
        </a:folHlink>
      </a:clrScheme>
      <a:clrMap bg1="lt1" tx1="dk1" bg2="lt2" tx2="dk2" accent1="accent1" accent2="accent2" accent3="accent3" accent4="accent4" accent5="accent5" accent6="accent6" hlink="hlink" folHlink="folHlink"/>
    </a:extraClrScheme>
    <a:extraClrScheme>
      <a:clrScheme name="Accenture Cliff-Title Brand 13">
        <a:dk1>
          <a:srgbClr val="000000"/>
        </a:dk1>
        <a:lt1>
          <a:srgbClr val="FFFFFF"/>
        </a:lt1>
        <a:dk2>
          <a:srgbClr val="F8F8F8"/>
        </a:dk2>
        <a:lt2>
          <a:srgbClr val="992222"/>
        </a:lt2>
        <a:accent1>
          <a:srgbClr val="445511"/>
        </a:accent1>
        <a:accent2>
          <a:srgbClr val="BBBB00"/>
        </a:accent2>
        <a:accent3>
          <a:srgbClr val="FFFFFF"/>
        </a:accent3>
        <a:accent4>
          <a:srgbClr val="000000"/>
        </a:accent4>
        <a:accent5>
          <a:srgbClr val="B0B4AA"/>
        </a:accent5>
        <a:accent6>
          <a:srgbClr val="A9A900"/>
        </a:accent6>
        <a:hlink>
          <a:srgbClr val="FF9900"/>
        </a:hlink>
        <a:folHlink>
          <a:srgbClr val="00AA99"/>
        </a:folHlink>
      </a:clrScheme>
      <a:clrMap bg1="lt1" tx1="dk1" bg2="lt2" tx2="dk2" accent1="accent1" accent2="accent2" accent3="accent3" accent4="accent4" accent5="accent5" accent6="accent6" hlink="hlink" folHlink="folHlink"/>
    </a:extraClrScheme>
    <a:extraClrScheme>
      <a:clrScheme name="Accenture Cliff-Title Brand 14">
        <a:dk1>
          <a:srgbClr val="000000"/>
        </a:dk1>
        <a:lt1>
          <a:srgbClr val="FFFFFF"/>
        </a:lt1>
        <a:dk2>
          <a:srgbClr val="F8F8F8"/>
        </a:dk2>
        <a:lt2>
          <a:srgbClr val="992222"/>
        </a:lt2>
        <a:accent1>
          <a:srgbClr val="445511"/>
        </a:accent1>
        <a:accent2>
          <a:srgbClr val="BBBB00"/>
        </a:accent2>
        <a:accent3>
          <a:srgbClr val="FFFFFF"/>
        </a:accent3>
        <a:accent4>
          <a:srgbClr val="000000"/>
        </a:accent4>
        <a:accent5>
          <a:srgbClr val="B0B4AA"/>
        </a:accent5>
        <a:accent6>
          <a:srgbClr val="A9A900"/>
        </a:accent6>
        <a:hlink>
          <a:srgbClr val="FF9900"/>
        </a:hlink>
        <a:folHlink>
          <a:srgbClr val="778888"/>
        </a:folHlink>
      </a:clrScheme>
      <a:clrMap bg1="lt1" tx1="dk1" bg2="lt2" tx2="dk2" accent1="accent1" accent2="accent2" accent3="accent3" accent4="accent4" accent5="accent5" accent6="accent6" hlink="hlink" folHlink="folHlink"/>
    </a:extraClrScheme>
    <a:extraClrScheme>
      <a:clrScheme name="Accenture Cliff-Title Brand 15">
        <a:dk1>
          <a:srgbClr val="000000"/>
        </a:dk1>
        <a:lt1>
          <a:srgbClr val="FFFFFF"/>
        </a:lt1>
        <a:dk2>
          <a:srgbClr val="F8F8F8"/>
        </a:dk2>
        <a:lt2>
          <a:srgbClr val="00BBEE"/>
        </a:lt2>
        <a:accent1>
          <a:srgbClr val="337722"/>
        </a:accent1>
        <a:accent2>
          <a:srgbClr val="002266"/>
        </a:accent2>
        <a:accent3>
          <a:srgbClr val="FFFFFF"/>
        </a:accent3>
        <a:accent4>
          <a:srgbClr val="000000"/>
        </a:accent4>
        <a:accent5>
          <a:srgbClr val="ADBDAB"/>
        </a:accent5>
        <a:accent6>
          <a:srgbClr val="001E5C"/>
        </a:accent6>
        <a:hlink>
          <a:srgbClr val="FF9900"/>
        </a:hlink>
        <a:folHlink>
          <a:srgbClr val="FF0000"/>
        </a:folHlink>
      </a:clrScheme>
      <a:clrMap bg1="lt1" tx1="dk1" bg2="lt2" tx2="dk2" accent1="accent1" accent2="accent2" accent3="accent3" accent4="accent4" accent5="accent5" accent6="accent6" hlink="hlink" folHlink="folHlink"/>
    </a:extraClrScheme>
    <a:extraClrScheme>
      <a:clrScheme name="Accenture Cliff-Title Brand 16">
        <a:dk1>
          <a:srgbClr val="000000"/>
        </a:dk1>
        <a:lt1>
          <a:srgbClr val="FFFFFF"/>
        </a:lt1>
        <a:dk2>
          <a:srgbClr val="F8F8F8"/>
        </a:dk2>
        <a:lt2>
          <a:srgbClr val="00BBEE"/>
        </a:lt2>
        <a:accent1>
          <a:srgbClr val="337722"/>
        </a:accent1>
        <a:accent2>
          <a:srgbClr val="002266"/>
        </a:accent2>
        <a:accent3>
          <a:srgbClr val="FFFFFF"/>
        </a:accent3>
        <a:accent4>
          <a:srgbClr val="000000"/>
        </a:accent4>
        <a:accent5>
          <a:srgbClr val="ADBDAB"/>
        </a:accent5>
        <a:accent6>
          <a:srgbClr val="001E5C"/>
        </a:accent6>
        <a:hlink>
          <a:srgbClr val="6688BB"/>
        </a:hlink>
        <a:folHlink>
          <a:srgbClr val="99222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3966</TotalTime>
  <Words>3610</Words>
  <Application>Microsoft Office PowerPoint</Application>
  <PresentationFormat>On-screen Show (4:3)</PresentationFormat>
  <Paragraphs>422</Paragraphs>
  <Slides>43</Slides>
  <Notes>11</Notes>
  <HiddenSlides>11</HiddenSlides>
  <MMClips>0</MMClips>
  <ScaleCrop>false</ScaleCrop>
  <HeadingPairs>
    <vt:vector size="4" baseType="variant">
      <vt:variant>
        <vt:lpstr>Theme</vt:lpstr>
      </vt:variant>
      <vt:variant>
        <vt:i4>2</vt:i4>
      </vt:variant>
      <vt:variant>
        <vt:lpstr>Slide Titles</vt:lpstr>
      </vt:variant>
      <vt:variant>
        <vt:i4>43</vt:i4>
      </vt:variant>
    </vt:vector>
  </HeadingPairs>
  <TitlesOfParts>
    <vt:vector size="45" baseType="lpstr">
      <vt:lpstr>Default Design</vt:lpstr>
      <vt:lpstr>Accenture Cliff-Title Brand</vt:lpstr>
      <vt:lpstr>Projekta apraksts un piedāvājums skolām  Augusts, 2013</vt:lpstr>
      <vt:lpstr>Konteksts</vt:lpstr>
      <vt:lpstr>Secinājumi</vt:lpstr>
      <vt:lpstr>Par projektu Start(IT)</vt:lpstr>
      <vt:lpstr>Start(IT) programma</vt:lpstr>
      <vt:lpstr>Start(IT) programma</vt:lpstr>
      <vt:lpstr>Start(IT) programma</vt:lpstr>
      <vt:lpstr>Start(IT) programma</vt:lpstr>
      <vt:lpstr>Start(IT) programma</vt:lpstr>
      <vt:lpstr>Start(IT) programma</vt:lpstr>
      <vt:lpstr>Pašreizējie dalībnieki</vt:lpstr>
      <vt:lpstr>Provizoriskais plāns</vt:lpstr>
      <vt:lpstr>Pilota fāzes organizācija</vt:lpstr>
      <vt:lpstr>Plānotas tuvākas aktivitātes</vt:lpstr>
      <vt:lpstr>Darba tirgus tendences</vt:lpstr>
      <vt:lpstr>Kur palika visi tīkla administratori?</vt:lpstr>
      <vt:lpstr>Kur palika tīkla administratori?</vt:lpstr>
      <vt:lpstr>Paldies mr. Snoudenam</vt:lpstr>
      <vt:lpstr>Atgriežamies pie fundamentālām zināšanām</vt:lpstr>
      <vt:lpstr>Automātiskās mašīnas ir jau lietošanā</vt:lpstr>
      <vt:lpstr>Vai tiešām viss ir tik slikti?</vt:lpstr>
      <vt:lpstr>Kas notiks ar ražošanu?</vt:lpstr>
      <vt:lpstr>Kāpēc e-biļete vairos darba vietas?</vt:lpstr>
      <vt:lpstr>Darbinieku pieprasījums</vt:lpstr>
      <vt:lpstr>PowerPoint Presentation</vt:lpstr>
      <vt:lpstr>Every Business Is a Digital Business</vt:lpstr>
      <vt:lpstr>PowerPoint Presentation</vt:lpstr>
      <vt:lpstr>Move beyond e-commerce and marketing</vt:lpstr>
      <vt:lpstr>Consumers aren’t just buyers</vt:lpstr>
      <vt:lpstr>PowerPoint Presentation</vt:lpstr>
      <vt:lpstr>It is all about right data</vt:lpstr>
      <vt:lpstr>Creating the supply Chain</vt:lpstr>
      <vt:lpstr>PowerPoint Presentation</vt:lpstr>
      <vt:lpstr>The sliding window of opportunity</vt:lpstr>
      <vt:lpstr>Analyses and recognition</vt:lpstr>
      <vt:lpstr>PowerPoint Presentation</vt:lpstr>
      <vt:lpstr>Social networking breathed live into collaboration</vt:lpstr>
      <vt:lpstr>PowerPoint Presentation</vt:lpstr>
      <vt:lpstr>PowerPoint Presentation</vt:lpstr>
      <vt:lpstr>Active Defense</vt:lpstr>
      <vt:lpstr>PowerPoint Presentation</vt:lpstr>
      <vt:lpstr>Accenture Technology Vision 2013 Every Business Is a Digital Business </vt:lpstr>
      <vt:lpstr>PowerPoint Presentation</vt:lpstr>
    </vt:vector>
  </TitlesOfParts>
  <Company>MS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MSI</dc:creator>
  <cp:lastModifiedBy>Oskars Lūsis</cp:lastModifiedBy>
  <cp:revision>157</cp:revision>
  <dcterms:created xsi:type="dcterms:W3CDTF">2013-06-09T22:42:20Z</dcterms:created>
  <dcterms:modified xsi:type="dcterms:W3CDTF">2013-08-22T06:26:57Z</dcterms:modified>
</cp:coreProperties>
</file>