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19.xml" ContentType="application/vnd.openxmlformats-officedocument.presentationml.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emf" ContentType="image/x-e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tableStyles.xml" ContentType="application/vnd.openxmlformats-officedocument.presentationml.tableStyles+xml"/>
  <Default Extension="gif" ContentType="image/gif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73" r:id="rId3"/>
    <p:sldId id="276" r:id="rId4"/>
    <p:sldId id="277" r:id="rId5"/>
    <p:sldId id="278" r:id="rId6"/>
    <p:sldId id="275" r:id="rId7"/>
    <p:sldId id="279" r:id="rId8"/>
    <p:sldId id="280" r:id="rId9"/>
    <p:sldId id="281" r:id="rId10"/>
    <p:sldId id="282" r:id="rId11"/>
    <p:sldId id="283" r:id="rId12"/>
    <p:sldId id="284" r:id="rId13"/>
    <p:sldId id="285" r:id="rId14"/>
    <p:sldId id="289" r:id="rId15"/>
    <p:sldId id="290" r:id="rId16"/>
    <p:sldId id="286" r:id="rId17"/>
    <p:sldId id="287" r:id="rId18"/>
    <p:sldId id="288" r:id="rId19"/>
    <p:sldId id="274" r:id="rId20"/>
    <p:sldId id="291" r:id="rId21"/>
  </p:sldIdLst>
  <p:sldSz cx="9144000" cy="6858000" type="screen4x3"/>
  <p:notesSz cx="6858000" cy="9144000"/>
  <p:defaultTextStyle>
    <a:defPPr>
      <a:defRPr lang="ru-RU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Arial" charset="0"/>
        <a:cs typeface="Arial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Arial" charset="0"/>
        <a:cs typeface="Arial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Arial" charset="0"/>
        <a:cs typeface="Arial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Arial" charset="0"/>
        <a:cs typeface="Arial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Arial" charset="0"/>
        <a:cs typeface="Arial" charset="0"/>
      </a:defRPr>
    </a:lvl5pPr>
    <a:lvl6pPr marL="2286000" algn="l" defTabSz="457200" rtl="0" eaLnBrk="1" latinLnBrk="0" hangingPunct="1">
      <a:defRPr kern="1200">
        <a:solidFill>
          <a:schemeClr val="tx1"/>
        </a:solidFill>
        <a:latin typeface="Arial" charset="0"/>
        <a:ea typeface="Arial" charset="0"/>
        <a:cs typeface="Arial" charset="0"/>
      </a:defRPr>
    </a:lvl6pPr>
    <a:lvl7pPr marL="2743200" algn="l" defTabSz="457200" rtl="0" eaLnBrk="1" latinLnBrk="0" hangingPunct="1">
      <a:defRPr kern="1200">
        <a:solidFill>
          <a:schemeClr val="tx1"/>
        </a:solidFill>
        <a:latin typeface="Arial" charset="0"/>
        <a:ea typeface="Arial" charset="0"/>
        <a:cs typeface="Arial" charset="0"/>
      </a:defRPr>
    </a:lvl7pPr>
    <a:lvl8pPr marL="3200400" algn="l" defTabSz="457200" rtl="0" eaLnBrk="1" latinLnBrk="0" hangingPunct="1">
      <a:defRPr kern="1200">
        <a:solidFill>
          <a:schemeClr val="tx1"/>
        </a:solidFill>
        <a:latin typeface="Arial" charset="0"/>
        <a:ea typeface="Arial" charset="0"/>
        <a:cs typeface="Arial" charset="0"/>
      </a:defRPr>
    </a:lvl8pPr>
    <a:lvl9pPr marL="3657600" algn="l" defTabSz="457200" rtl="0" eaLnBrk="1" latinLnBrk="0" hangingPunct="1">
      <a:defRPr kern="1200">
        <a:solidFill>
          <a:schemeClr val="tx1"/>
        </a:solidFill>
        <a:latin typeface="Arial" charset="0"/>
        <a:ea typeface="Arial" charset="0"/>
        <a:cs typeface="Arial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 xmlns="">
          <a:srgbClr val="FF0000"/>
        </p14:laserClr>
      </p:ext>
      <p:ext uri="{2FDB2607-1784-4EEB-B798-7EB5836EED8A}">
        <p14:showMediaCtrls xmlns:p14="http://schemas.microsoft.com/office/powerpoint/2010/main" xmlns="" val="1"/>
      </p:ext>
    </p:extLst>
  </p:showPr>
  <p:clrMru>
    <a:srgbClr val="ED4F48"/>
  </p:clrMru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SorterView">
  <p:normalViewPr horzBarState="maximized">
    <p:restoredLeft sz="15594" autoAdjust="0"/>
    <p:restoredTop sz="94660" autoAdjust="0"/>
  </p:normalViewPr>
  <p:slideViewPr>
    <p:cSldViewPr snapToGrid="0">
      <p:cViewPr>
        <p:scale>
          <a:sx n="86" d="100"/>
          <a:sy n="86" d="100"/>
        </p:scale>
        <p:origin x="-1092" y="-186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5" name="Picture 5" descr="iStock_000010182594Large1-copy"/>
          <p:cNvPicPr>
            <a:picLocks noChangeAspect="1" noChangeArrowheads="1"/>
          </p:cNvPicPr>
          <p:nvPr userDrawn="1"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10242" name="Rectangle 2"/>
          <p:cNvSpPr>
            <a:spLocks noGrp="1" noChangeArrowheads="1"/>
          </p:cNvSpPr>
          <p:nvPr>
            <p:ph type="ctrTitle"/>
          </p:nvPr>
        </p:nvSpPr>
        <p:spPr>
          <a:xfrm>
            <a:off x="323850" y="5013325"/>
            <a:ext cx="6408738" cy="1008063"/>
          </a:xfrm>
          <a:solidFill>
            <a:schemeClr val="bg1"/>
          </a:solidFill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ru-RU"/>
          </a:p>
        </p:txBody>
      </p:sp>
      <p:pic>
        <p:nvPicPr>
          <p:cNvPr id="10246" name="Picture 6" descr="startit-plate"/>
          <p:cNvPicPr>
            <a:picLocks noChangeAspect="1" noChangeArrowheads="1"/>
          </p:cNvPicPr>
          <p:nvPr userDrawn="1"/>
        </p:nvPicPr>
        <p:blipFill>
          <a:blip r:embed="rId3"/>
          <a:srcRect/>
          <a:stretch>
            <a:fillRect/>
          </a:stretch>
        </p:blipFill>
        <p:spPr bwMode="auto">
          <a:xfrm>
            <a:off x="0" y="2420938"/>
            <a:ext cx="7092950" cy="2128837"/>
          </a:xfrm>
          <a:prstGeom prst="rect">
            <a:avLst/>
          </a:prstGeom>
          <a:noFill/>
        </p:spPr>
      </p:pic>
      <p:sp>
        <p:nvSpPr>
          <p:cNvPr id="10247" name="Rectangle 7"/>
          <p:cNvSpPr>
            <a:spLocks noChangeArrowheads="1"/>
          </p:cNvSpPr>
          <p:nvPr userDrawn="1"/>
        </p:nvSpPr>
        <p:spPr bwMode="auto">
          <a:xfrm>
            <a:off x="323850" y="2703770"/>
            <a:ext cx="3486150" cy="62420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 lIns="0" rIns="0">
            <a:prstTxWarp prst="textNoShape">
              <a:avLst/>
            </a:prstTxWarp>
            <a:noAutofit/>
          </a:bodyPr>
          <a:lstStyle/>
          <a:p>
            <a:pPr>
              <a:lnSpc>
                <a:spcPct val="100000"/>
              </a:lnSpc>
              <a:spcAft>
                <a:spcPts val="1200"/>
              </a:spcAft>
            </a:pPr>
            <a:r>
              <a:rPr lang="en-GB" sz="1600" b="1">
                <a:latin typeface="Consolas" charset="0"/>
                <a:ea typeface="Verdana"/>
                <a:cs typeface="Verdana"/>
              </a:rPr>
              <a:t>Piebiedrojies Start(IT)!</a:t>
            </a:r>
            <a:br>
              <a:rPr lang="en-GB" sz="1600" b="1">
                <a:latin typeface="Consolas" charset="0"/>
                <a:ea typeface="Verdana"/>
                <a:cs typeface="Verdana"/>
              </a:rPr>
            </a:br>
            <a:r>
              <a:rPr lang="en-GB" sz="1600" b="1">
                <a:latin typeface="Consolas" charset="0"/>
                <a:ea typeface="Verdana"/>
                <a:cs typeface="Verdana"/>
              </a:rPr>
              <a:t>Attīstīsim IT izglītību kopā!</a:t>
            </a:r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fld id="{9FEEAEDC-ADE1-9C43-96F9-00CD8E927DA8}" type="slidenum">
              <a:rPr lang="ru-RU"/>
              <a:pPr/>
              <a:t>‹#›</a:t>
            </a:fld>
            <a:endParaRPr lang="ru-RU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457200" y="333375"/>
            <a:ext cx="5338763" cy="10795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Co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0" y="360000"/>
            <a:ext cx="1080000" cy="5040000"/>
          </a:xfrm>
          <a:solidFill>
            <a:schemeClr val="accent1"/>
          </a:solidFill>
        </p:spPr>
        <p:txBody>
          <a:bodyPr vert="vert270" anchor="ctr"/>
          <a:lstStyle>
            <a:lvl1pPr algn="l">
              <a:tabLst>
                <a:tab pos="360000" algn="l"/>
              </a:tabLst>
              <a:defRPr sz="2800"/>
            </a:lvl1pPr>
          </a:lstStyle>
          <a:p>
            <a:r>
              <a:rPr lang="lv-LV" dirty="0" smtClean="0"/>
              <a:t>	Code sample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628BE64-1D80-1044-8F82-99416CD1A366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11"/>
          </p:nvPr>
        </p:nvSpPr>
        <p:spPr>
          <a:xfrm>
            <a:off x="1222471" y="385590"/>
            <a:ext cx="7712075" cy="5762548"/>
          </a:xfrm>
        </p:spPr>
        <p:txBody>
          <a:bodyPr/>
          <a:lstStyle>
            <a:lvl1pPr marL="0" indent="0">
              <a:buFontTx/>
              <a:buNone/>
              <a:defRPr sz="2400">
                <a:latin typeface="+mj-lt"/>
              </a:defRPr>
            </a:lvl1pPr>
            <a:lvl2pPr marL="457200" indent="0">
              <a:buFontTx/>
              <a:buNone/>
              <a:defRPr sz="2000">
                <a:latin typeface="+mj-lt"/>
              </a:defRPr>
            </a:lvl2pPr>
            <a:lvl3pPr marL="914400" indent="0">
              <a:buFontTx/>
              <a:buNone/>
              <a:defRPr sz="1800">
                <a:latin typeface="+mj-lt"/>
              </a:defRPr>
            </a:lvl3pPr>
            <a:lvl4pPr marL="1371600" indent="0">
              <a:buFontTx/>
              <a:buNone/>
              <a:defRPr sz="1600">
                <a:latin typeface="+mj-lt"/>
              </a:defRPr>
            </a:lvl4pPr>
            <a:lvl5pPr marL="1828800" indent="0">
              <a:buFontTx/>
              <a:buNone/>
              <a:defRPr sz="1600">
                <a:latin typeface="+mj-lt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356769508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1" name="Rectangle 7"/>
          <p:cNvSpPr>
            <a:spLocks noChangeArrowheads="1"/>
          </p:cNvSpPr>
          <p:nvPr/>
        </p:nvSpPr>
        <p:spPr bwMode="auto">
          <a:xfrm>
            <a:off x="0" y="260350"/>
            <a:ext cx="5940425" cy="1152525"/>
          </a:xfrm>
          <a:prstGeom prst="rect">
            <a:avLst/>
          </a:prstGeom>
          <a:solidFill>
            <a:srgbClr val="ED4F48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>
              <a:latin typeface="Verdana"/>
              <a:ea typeface="Verdana"/>
              <a:cs typeface="Verdana"/>
            </a:endParaRPr>
          </a:p>
        </p:txBody>
      </p:sp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333375"/>
            <a:ext cx="5338763" cy="1079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0" tIns="45720" rIns="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  <a:endParaRPr lang="ru-RU"/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304800" y="1905000"/>
            <a:ext cx="8382000" cy="42211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ru-RU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381750"/>
            <a:ext cx="2133600" cy="339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>
                <a:latin typeface="Verdana"/>
                <a:ea typeface="Verdana"/>
                <a:cs typeface="Verdana"/>
              </a:defRPr>
            </a:lvl1pPr>
          </a:lstStyle>
          <a:p>
            <a:fld id="{7628BE64-1D80-1044-8F82-99416CD1A366}" type="slidenum">
              <a:rPr lang="ru-RU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</p:sldLayoutIdLst>
  <p:txStyles>
    <p:titleStyle>
      <a:lvl1pPr algn="l" rtl="0" eaLnBrk="1" fontAlgn="base" hangingPunct="1">
        <a:spcBef>
          <a:spcPct val="0"/>
        </a:spcBef>
        <a:spcAft>
          <a:spcPct val="0"/>
        </a:spcAft>
        <a:defRPr sz="2800" b="1">
          <a:solidFill>
            <a:schemeClr val="bg1"/>
          </a:solidFill>
          <a:latin typeface="+mj-lt"/>
          <a:ea typeface="Verdana"/>
          <a:cs typeface="Verdana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2800" b="1">
          <a:solidFill>
            <a:schemeClr val="bg1"/>
          </a:solidFill>
          <a:latin typeface="Consolas" charset="0"/>
          <a:ea typeface="Arial" charset="0"/>
          <a:cs typeface="Arial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2800" b="1">
          <a:solidFill>
            <a:schemeClr val="bg1"/>
          </a:solidFill>
          <a:latin typeface="Consolas" charset="0"/>
          <a:ea typeface="Arial" charset="0"/>
          <a:cs typeface="Arial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2800" b="1">
          <a:solidFill>
            <a:schemeClr val="bg1"/>
          </a:solidFill>
          <a:latin typeface="Consolas" charset="0"/>
          <a:ea typeface="Arial" charset="0"/>
          <a:cs typeface="Arial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2800" b="1">
          <a:solidFill>
            <a:schemeClr val="bg1"/>
          </a:solidFill>
          <a:latin typeface="Consolas" charset="0"/>
          <a:ea typeface="Arial" charset="0"/>
          <a:cs typeface="Arial" charset="0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defRPr sz="2800" b="1">
          <a:solidFill>
            <a:schemeClr val="bg1"/>
          </a:solidFill>
          <a:latin typeface="Consolas" charset="0"/>
          <a:ea typeface="Arial" charset="0"/>
          <a:cs typeface="Arial" charset="0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defRPr sz="2800" b="1">
          <a:solidFill>
            <a:schemeClr val="bg1"/>
          </a:solidFill>
          <a:latin typeface="Consolas" charset="0"/>
          <a:ea typeface="Arial" charset="0"/>
          <a:cs typeface="Arial" charset="0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defRPr sz="2800" b="1">
          <a:solidFill>
            <a:schemeClr val="bg1"/>
          </a:solidFill>
          <a:latin typeface="Consolas" charset="0"/>
          <a:ea typeface="Arial" charset="0"/>
          <a:cs typeface="Arial" charset="0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defRPr sz="2800" b="1">
          <a:solidFill>
            <a:schemeClr val="bg1"/>
          </a:solidFill>
          <a:latin typeface="Consolas" charset="0"/>
          <a:ea typeface="Arial" charset="0"/>
          <a:cs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Verdana"/>
          <a:ea typeface="Verdana"/>
          <a:cs typeface="Verdana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Verdana"/>
          <a:ea typeface="Verdana"/>
          <a:cs typeface="Verdana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Verdana"/>
          <a:ea typeface="Verdana"/>
          <a:cs typeface="Verdana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Verdana"/>
          <a:ea typeface="Verdana"/>
          <a:cs typeface="Verdana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Verdana"/>
          <a:ea typeface="Verdana"/>
          <a:cs typeface="Verdana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gif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hyperlink" Target="http://www.saeedsh.com/resources/Thinking%20in%20Java%204th%20Ed.pdf" TargetMode="External"/><Relationship Id="rId2" Type="http://schemas.openxmlformats.org/officeDocument/2006/relationships/hyperlink" Target="http://it-ebooks.info/read/2343/" TargetMode="External"/><Relationship Id="rId1" Type="http://schemas.openxmlformats.org/officeDocument/2006/relationships/slideLayout" Target="../slideLayouts/slideLayout2.xml"/><Relationship Id="rId6" Type="http://schemas.openxmlformats.org/officeDocument/2006/relationships/hyperlink" Target="http://uet.vnu.edu.vn/~chauttm/e-books/java/Head-First-Java-2nd-edition.pdf" TargetMode="External"/><Relationship Id="rId5" Type="http://schemas.openxmlformats.org/officeDocument/2006/relationships/hyperlink" Target="http://www.amazon.com/Head-First-Java-Kathy-Sierra/dp/0596009208/ref=sr_1_1?s=books&amp;ie=UTF8&amp;qid=1401190403&amp;sr=1-1&amp;keywords=head+first+java" TargetMode="External"/><Relationship Id="rId4" Type="http://schemas.openxmlformats.org/officeDocument/2006/relationships/hyperlink" Target="http://www.amazon.com/Java-Beginners-Guide-5th-Edition/dp/0071606327" TargetMode="Externa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hyperlink" Target="https://pasts.riga.lv/owa/redir.aspx?C=5hPaD4jUBkCZnufoOsJC5yXNRRrUUtEIf9HdZWNNuAGHdyfvHiVsK8L2IiNFGlZ4mPcSekJ5vlM.&amp;URL=http://chrisrisner.com/31-Days-of-Android" TargetMode="Externa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60" name="Rectangle 12"/>
          <p:cNvSpPr>
            <a:spLocks noGrp="1" noChangeArrowheads="1"/>
          </p:cNvSpPr>
          <p:nvPr>
            <p:ph type="ctrTitle"/>
          </p:nvPr>
        </p:nvSpPr>
        <p:spPr>
          <a:xfrm>
            <a:off x="296862" y="5013325"/>
            <a:ext cx="6408738" cy="1008063"/>
          </a:xfrm>
        </p:spPr>
        <p:txBody>
          <a:bodyPr lIns="36000" rIns="36000"/>
          <a:lstStyle/>
          <a:p>
            <a:r>
              <a:rPr lang="lv-LV" dirty="0" smtClean="0"/>
              <a:t>Start(it) nākotnes plāni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lv-LV" sz="2400" b="0" dirty="0" smtClean="0"/>
              <a:t>Aija Lūse</a:t>
            </a:r>
            <a:endParaRPr lang="ru-RU" b="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514350" indent="-514350">
              <a:buFont typeface="+mj-lt"/>
              <a:buAutoNum type="arabicPeriod"/>
            </a:pPr>
            <a:r>
              <a:rPr lang="lv-LV" dirty="0" smtClean="0"/>
              <a:t>bez matemātiku, ātrs un intesants rezultāts</a:t>
            </a:r>
          </a:p>
          <a:p>
            <a:pPr marL="514350" indent="-514350">
              <a:buFont typeface="+mj-lt"/>
              <a:buAutoNum type="arabicPeriod"/>
            </a:pPr>
            <a:r>
              <a:rPr lang="lv-LV" dirty="0" smtClean="0"/>
              <a:t>«gamification» – taisam «Čūsku»</a:t>
            </a:r>
          </a:p>
          <a:p>
            <a:pPr marL="514350" indent="-514350">
              <a:buFont typeface="+mj-lt"/>
              <a:buAutoNum type="arabicPeriod"/>
            </a:pPr>
            <a:r>
              <a:rPr lang="lv-LV" dirty="0" smtClean="0"/>
              <a:t>uzreiz «Čūska» - par sarežģītu</a:t>
            </a:r>
          </a:p>
          <a:p>
            <a:pPr marL="514350" indent="-514350">
              <a:buFont typeface="+mj-lt"/>
              <a:buAutoNum type="arabicPeriod"/>
            </a:pPr>
            <a:r>
              <a:rPr lang="lv-LV" dirty="0" smtClean="0"/>
              <a:t>rezultāts – tapušas 32 lekcijas, pēdējās 4 no tām – «Čūska»</a:t>
            </a:r>
          </a:p>
          <a:p>
            <a:pPr marL="514350" indent="-514350">
              <a:buFont typeface="+mj-lt"/>
              <a:buAutoNum type="arabicPeriod"/>
            </a:pPr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v-LV" dirty="0"/>
              <a:t>Nekļūdās tikai </a:t>
            </a:r>
            <a:r>
              <a:rPr lang="lv-LV" dirty="0" smtClean="0"/>
              <a:t>tie, </a:t>
            </a:r>
            <a:r>
              <a:rPr lang="lv-LV" dirty="0"/>
              <a:t>kas neko nedara</a:t>
            </a:r>
            <a:br>
              <a:rPr lang="lv-LV" dirty="0"/>
            </a:b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104493232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uild="p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lv-LV" dirty="0" smtClean="0"/>
              <a:t>Filmēt var tikai to, kas ir sagatavots</a:t>
            </a:r>
          </a:p>
          <a:p>
            <a:r>
              <a:rPr lang="lv-LV" dirty="0" smtClean="0"/>
              <a:t>Sagatavošanas laiks lekcija+testi+uzdevumi+atrisinājumi&gt;10h darba</a:t>
            </a:r>
          </a:p>
          <a:p>
            <a:r>
              <a:rPr lang="lv-LV" dirty="0" smtClean="0"/>
              <a:t>Olimpiādes vajadzības</a:t>
            </a:r>
          </a:p>
          <a:p>
            <a:r>
              <a:rPr lang="lv-LV" dirty="0" smtClean="0"/>
              <a:t>Standarta vajadzības</a:t>
            </a:r>
          </a:p>
          <a:p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v-LV" dirty="0" smtClean="0"/>
              <a:t>Kāpēc tāda secība?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80024959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uild="p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lv-LV" dirty="0" smtClean="0"/>
              <a:t>No 2013./2014. m.g. LIO testēšanas serveris pieņem arī Java datnes</a:t>
            </a:r>
          </a:p>
          <a:p>
            <a:r>
              <a:rPr lang="lv-LV" dirty="0" smtClean="0"/>
              <a:t>II posmā 6 dalībnieki, kas iesūtīja Java datnes, uz III posmu tika 5</a:t>
            </a:r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v-LV" dirty="0" smtClean="0"/>
              <a:t>LIO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35593733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lv-LV" dirty="0" smtClean="0"/>
              <a:t>32 lekcijas </a:t>
            </a:r>
            <a:r>
              <a:rPr lang="lv-LV" dirty="0" smtClean="0">
                <a:sym typeface="Symbol"/>
              </a:rPr>
              <a:t> 70% no standarta</a:t>
            </a:r>
          </a:p>
          <a:p>
            <a:r>
              <a:rPr lang="lv-LV" dirty="0" smtClean="0">
                <a:sym typeface="Symbol"/>
              </a:rPr>
              <a:t>Plānotas 12 jaunas lekcijas</a:t>
            </a:r>
          </a:p>
          <a:p>
            <a:r>
              <a:rPr lang="lv-LV" dirty="0" smtClean="0">
                <a:sym typeface="Symbol"/>
              </a:rPr>
              <a:t>Plānots lekcijas papildināt līdz pilnam komplektam</a:t>
            </a:r>
          </a:p>
          <a:p>
            <a:r>
              <a:rPr lang="lv-LV" dirty="0" smtClean="0">
                <a:sym typeface="Symbol"/>
              </a:rPr>
              <a:t>Komplekts=video+prezentācija+testa jautājumi+uzdevumi+atbildes + strādājošas programmas</a:t>
            </a:r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v-LV" dirty="0" smtClean="0"/>
              <a:t>Programmēšanas mācību standarts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182121928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uild="p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v-LV" dirty="0"/>
              <a:t>Pastāvēs, kas pārvērtīsies</a:t>
            </a:r>
            <a:r>
              <a:rPr lang="en-US" dirty="0"/>
              <a:t/>
            </a:r>
            <a:br>
              <a:rPr lang="en-US" dirty="0"/>
            </a:br>
            <a:r>
              <a:rPr lang="lv-LV" dirty="0"/>
              <a:t/>
            </a:r>
            <a:br>
              <a:rPr lang="lv-LV" dirty="0"/>
            </a:br>
            <a:endParaRPr lang="en-US" dirty="0"/>
          </a:p>
        </p:txBody>
      </p:sp>
      <p:pic>
        <p:nvPicPr>
          <p:cNvPr id="4" name="Picture 6" descr="https://encrypted-tbn2.gstatic.com/images?q=tbn:ANd9GcTs_ULizZlK6EXhEWLwxeIlua1e8YPhFNEh2wxel06H1FBl2_qarA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046278" y="2999475"/>
            <a:ext cx="2638425" cy="17335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1026" name="Picture 2" descr="http://students.depaul.edu/~msolorza/Book1.gif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082496" y="2791054"/>
            <a:ext cx="3013710" cy="261175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304738778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lv-LV" dirty="0" smtClean="0"/>
              <a:t>Top programmēšanas mācību paraugprogramma ar atsauci uz Start(it) materiāliem</a:t>
            </a:r>
          </a:p>
          <a:p>
            <a:r>
              <a:rPr lang="lv-LV" dirty="0" smtClean="0"/>
              <a:t>Skolas var veidot savas programmas fakultatīvu vai pulciņu darbam</a:t>
            </a:r>
          </a:p>
          <a:p>
            <a:r>
              <a:rPr lang="lv-LV" dirty="0" smtClean="0"/>
              <a:t>Var izmantot esošo Start(it) materiālu secību</a:t>
            </a:r>
          </a:p>
          <a:p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v-LV" dirty="0" smtClean="0"/>
              <a:t>Tālākās darbības scenāriji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338638140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uild="p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xmlns="" val="2871090413"/>
              </p:ext>
            </p:extLst>
          </p:nvPr>
        </p:nvGraphicFramePr>
        <p:xfrm>
          <a:off x="583895" y="1520326"/>
          <a:ext cx="6595230" cy="4937715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1022109"/>
                <a:gridCol w="299153"/>
                <a:gridCol w="5273968"/>
              </a:tblGrid>
              <a:tr h="383820">
                <a:tc>
                  <a:txBody>
                    <a:bodyPr/>
                    <a:lstStyle/>
                    <a:p>
                      <a:pPr algn="l" fontAlgn="ctr"/>
                      <a:r>
                        <a:rPr lang="en-US" sz="1600" u="none" strike="noStrike">
                          <a:effectLst/>
                        </a:rPr>
                        <a:t>8.1 - 8.12</a:t>
                      </a:r>
                      <a:endParaRPr lang="en-US" sz="1600" b="0" i="0" u="none" strike="noStrike">
                        <a:solidFill>
                          <a:srgbClr val="414142"/>
                        </a:solidFill>
                        <a:effectLst/>
                        <a:latin typeface="Arial"/>
                      </a:endParaRPr>
                    </a:p>
                  </a:txBody>
                  <a:tcPr marL="6765" marR="6765" marT="676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u="none" strike="noStrike">
                          <a:effectLst/>
                        </a:rPr>
                        <a:t>34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6765" marR="6765" marT="6765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600" u="none" strike="noStrike">
                          <a:effectLst/>
                        </a:rPr>
                        <a:t>Drošība un ētika darbā ar datoru un internetu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6765" marR="6765" marT="6765" marB="0" anchor="ctr"/>
                </a:tc>
              </a:tr>
              <a:tr h="383820">
                <a:tc>
                  <a:txBody>
                    <a:bodyPr/>
                    <a:lstStyle/>
                    <a:p>
                      <a:pPr algn="l" fontAlgn="ctr"/>
                      <a:r>
                        <a:rPr lang="en-US" sz="1600" u="none" strike="noStrike">
                          <a:effectLst/>
                        </a:rPr>
                        <a:t>7.10, 7.12</a:t>
                      </a:r>
                      <a:endParaRPr lang="en-US" sz="1600" b="0" i="0" u="none" strike="noStrike">
                        <a:solidFill>
                          <a:srgbClr val="414142"/>
                        </a:solidFill>
                        <a:effectLst/>
                        <a:latin typeface="Arial"/>
                      </a:endParaRPr>
                    </a:p>
                  </a:txBody>
                  <a:tcPr marL="6765" marR="6765" marT="676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u="none" strike="noStrike">
                          <a:effectLst/>
                        </a:rPr>
                        <a:t>35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6765" marR="6765" marT="6765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600" u="none" strike="noStrike">
                          <a:effectLst/>
                        </a:rPr>
                        <a:t>Funkcijas un procedūras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6765" marR="6765" marT="6765" marB="0" anchor="ctr"/>
                </a:tc>
              </a:tr>
              <a:tr h="383820">
                <a:tc>
                  <a:txBody>
                    <a:bodyPr/>
                    <a:lstStyle/>
                    <a:p>
                      <a:pPr algn="l" fontAlgn="ctr"/>
                      <a:r>
                        <a:rPr lang="en-US" sz="1600" u="none" strike="noStrike">
                          <a:effectLst/>
                        </a:rPr>
                        <a:t>6.5, 6.6, 6.7, 7.26</a:t>
                      </a:r>
                      <a:endParaRPr lang="en-US" sz="1600" b="0" i="0" u="none" strike="noStrike">
                        <a:solidFill>
                          <a:srgbClr val="414142"/>
                        </a:solidFill>
                        <a:effectLst/>
                        <a:latin typeface="Arial"/>
                      </a:endParaRPr>
                    </a:p>
                  </a:txBody>
                  <a:tcPr marL="6765" marR="6765" marT="676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u="none" strike="noStrike">
                          <a:effectLst/>
                        </a:rPr>
                        <a:t>36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6765" marR="6765" marT="6765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600" u="none" strike="noStrike">
                          <a:effectLst/>
                        </a:rPr>
                        <a:t>Informācijas kodēšana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6765" marR="6765" marT="6765" marB="0" anchor="ctr"/>
                </a:tc>
              </a:tr>
              <a:tr h="383820">
                <a:tc>
                  <a:txBody>
                    <a:bodyPr/>
                    <a:lstStyle/>
                    <a:p>
                      <a:pPr algn="l" fontAlgn="ctr"/>
                      <a:r>
                        <a:rPr lang="en-US" sz="1600" u="none" strike="noStrike">
                          <a:effectLst/>
                        </a:rPr>
                        <a:t>7.26</a:t>
                      </a:r>
                      <a:endParaRPr lang="en-US" sz="1600" b="0" i="0" u="none" strike="noStrike">
                        <a:solidFill>
                          <a:srgbClr val="414142"/>
                        </a:solidFill>
                        <a:effectLst/>
                        <a:latin typeface="Arial"/>
                      </a:endParaRPr>
                    </a:p>
                  </a:txBody>
                  <a:tcPr marL="6765" marR="6765" marT="676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u="none" strike="noStrike">
                          <a:effectLst/>
                        </a:rPr>
                        <a:t>37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6765" marR="6765" marT="6765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lv-LV" sz="1600" u="none" strike="noStrike">
                          <a:effectLst/>
                        </a:rPr>
                        <a:t>Skaitļu teorijas algoritmi</a:t>
                      </a:r>
                      <a:endParaRPr lang="lv-LV" sz="16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6765" marR="6765" marT="6765" marB="0" anchor="ctr"/>
                </a:tc>
              </a:tr>
              <a:tr h="383820">
                <a:tc>
                  <a:txBody>
                    <a:bodyPr/>
                    <a:lstStyle/>
                    <a:p>
                      <a:pPr algn="l" fontAlgn="ctr"/>
                      <a:r>
                        <a:rPr lang="en-US" sz="1600" u="none" strike="noStrike">
                          <a:effectLst/>
                        </a:rPr>
                        <a:t>7.27</a:t>
                      </a:r>
                      <a:endParaRPr lang="en-US" sz="1600" b="0" i="0" u="none" strike="noStrike">
                        <a:solidFill>
                          <a:srgbClr val="414142"/>
                        </a:solidFill>
                        <a:effectLst/>
                        <a:latin typeface="Arial"/>
                      </a:endParaRPr>
                    </a:p>
                  </a:txBody>
                  <a:tcPr marL="6765" marR="6765" marT="676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u="none" strike="noStrike">
                          <a:effectLst/>
                        </a:rPr>
                        <a:t>38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6765" marR="6765" marT="6765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s-ES" sz="1600" u="none" strike="noStrike">
                          <a:effectLst/>
                        </a:rPr>
                        <a:t>Ģeometrijas un tuvināto aprēķinu algoritmi</a:t>
                      </a:r>
                      <a:endParaRPr lang="es-ES" sz="16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6765" marR="6765" marT="6765" marB="0" anchor="ctr"/>
                </a:tc>
              </a:tr>
              <a:tr h="383820">
                <a:tc>
                  <a:txBody>
                    <a:bodyPr/>
                    <a:lstStyle/>
                    <a:p>
                      <a:pPr algn="l" fontAlgn="ctr"/>
                      <a:r>
                        <a:rPr lang="en-US" sz="1600" u="none" strike="noStrike">
                          <a:effectLst/>
                        </a:rPr>
                        <a:t>7.24, 7.28, 7.29, 7.32</a:t>
                      </a:r>
                      <a:endParaRPr lang="en-US" sz="1600" b="0" i="0" u="none" strike="noStrike">
                        <a:solidFill>
                          <a:srgbClr val="414142"/>
                        </a:solidFill>
                        <a:effectLst/>
                        <a:latin typeface="Arial"/>
                      </a:endParaRPr>
                    </a:p>
                  </a:txBody>
                  <a:tcPr marL="6765" marR="6765" marT="676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u="none" strike="noStrike">
                          <a:effectLst/>
                        </a:rPr>
                        <a:t>39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6765" marR="6765" marT="6765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600" u="none" strike="noStrike">
                          <a:effectLst/>
                        </a:rPr>
                        <a:t>Meklēšanas un kārtošanas algoritmi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6765" marR="6765" marT="6765" marB="0" anchor="ctr"/>
                </a:tc>
              </a:tr>
              <a:tr h="383820">
                <a:tc>
                  <a:txBody>
                    <a:bodyPr/>
                    <a:lstStyle/>
                    <a:p>
                      <a:pPr algn="l" fontAlgn="ctr"/>
                      <a:r>
                        <a:rPr lang="en-US" sz="1600" u="none" strike="noStrike">
                          <a:effectLst/>
                        </a:rPr>
                        <a:t>7.30</a:t>
                      </a:r>
                      <a:endParaRPr lang="en-US" sz="1600" b="0" i="0" u="none" strike="noStrike">
                        <a:solidFill>
                          <a:srgbClr val="414142"/>
                        </a:solidFill>
                        <a:effectLst/>
                        <a:latin typeface="Arial"/>
                      </a:endParaRPr>
                    </a:p>
                  </a:txBody>
                  <a:tcPr marL="6765" marR="6765" marT="676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u="none" strike="noStrike">
                          <a:effectLst/>
                        </a:rPr>
                        <a:t>40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6765" marR="6765" marT="6765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600" u="none" strike="noStrike">
                          <a:effectLst/>
                        </a:rPr>
                        <a:t>Arhivēšana jeb  datu saspiešana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6765" marR="6765" marT="6765" marB="0" anchor="ctr"/>
                </a:tc>
              </a:tr>
              <a:tr h="383820">
                <a:tc>
                  <a:txBody>
                    <a:bodyPr/>
                    <a:lstStyle/>
                    <a:p>
                      <a:pPr algn="l" fontAlgn="ctr"/>
                      <a:r>
                        <a:rPr lang="en-US" sz="1600" u="none" strike="noStrike">
                          <a:effectLst/>
                        </a:rPr>
                        <a:t>7.20, 7.26</a:t>
                      </a:r>
                      <a:endParaRPr lang="en-US" sz="1600" b="0" i="0" u="none" strike="noStrike">
                        <a:solidFill>
                          <a:srgbClr val="414142"/>
                        </a:solidFill>
                        <a:effectLst/>
                        <a:latin typeface="Arial"/>
                      </a:endParaRPr>
                    </a:p>
                  </a:txBody>
                  <a:tcPr marL="6765" marR="6765" marT="676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u="none" strike="noStrike">
                          <a:effectLst/>
                        </a:rPr>
                        <a:t>41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6765" marR="6765" marT="6765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600" u="none" strike="noStrike">
                          <a:effectLst/>
                        </a:rPr>
                        <a:t>Dinamiskās datu struktūras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6765" marR="6765" marT="6765" marB="0" anchor="ctr"/>
                </a:tc>
              </a:tr>
              <a:tr h="383820">
                <a:tc>
                  <a:txBody>
                    <a:bodyPr/>
                    <a:lstStyle/>
                    <a:p>
                      <a:pPr algn="l" fontAlgn="ctr"/>
                      <a:r>
                        <a:rPr lang="en-US" sz="1600" u="none" strike="noStrike">
                          <a:effectLst/>
                        </a:rPr>
                        <a:t>7.31</a:t>
                      </a:r>
                      <a:endParaRPr lang="en-US" sz="1600" b="0" i="0" u="none" strike="noStrike">
                        <a:solidFill>
                          <a:srgbClr val="414142"/>
                        </a:solidFill>
                        <a:effectLst/>
                        <a:latin typeface="Arial"/>
                      </a:endParaRPr>
                    </a:p>
                  </a:txBody>
                  <a:tcPr marL="6765" marR="6765" marT="676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u="none" strike="noStrike">
                          <a:effectLst/>
                        </a:rPr>
                        <a:t>42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6765" marR="6765" marT="6765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600" u="none" strike="noStrike" dirty="0" err="1">
                          <a:effectLst/>
                        </a:rPr>
                        <a:t>Šifrēšana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6765" marR="6765" marT="6765" marB="0" anchor="ctr"/>
                </a:tc>
              </a:tr>
              <a:tr h="383820">
                <a:tc>
                  <a:txBody>
                    <a:bodyPr/>
                    <a:lstStyle/>
                    <a:p>
                      <a:pPr algn="l" fontAlgn="ctr"/>
                      <a:r>
                        <a:rPr lang="en-US" sz="1600" u="none" strike="noStrike">
                          <a:effectLst/>
                        </a:rPr>
                        <a:t>7.2, 7.34, 7.35</a:t>
                      </a:r>
                      <a:endParaRPr lang="en-US" sz="1600" b="0" i="0" u="none" strike="noStrike">
                        <a:solidFill>
                          <a:srgbClr val="414142"/>
                        </a:solidFill>
                        <a:effectLst/>
                        <a:latin typeface="Arial"/>
                      </a:endParaRPr>
                    </a:p>
                  </a:txBody>
                  <a:tcPr marL="6765" marR="6765" marT="676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u="none" strike="noStrike">
                          <a:effectLst/>
                        </a:rPr>
                        <a:t>43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6765" marR="6765" marT="6765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600" u="none" strike="noStrike">
                          <a:effectLst/>
                        </a:rPr>
                        <a:t>Datorbāzētas sistēmas dzīves cikls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6765" marR="6765" marT="6765" marB="0" anchor="ctr"/>
                </a:tc>
              </a:tr>
              <a:tr h="383820">
                <a:tc>
                  <a:txBody>
                    <a:bodyPr/>
                    <a:lstStyle/>
                    <a:p>
                      <a:pPr algn="l" fontAlgn="ctr"/>
                      <a:r>
                        <a:rPr lang="en-US" sz="1600" u="none" strike="noStrike">
                          <a:effectLst/>
                        </a:rPr>
                        <a:t>7.3, 7.37</a:t>
                      </a:r>
                      <a:endParaRPr lang="en-US" sz="1600" b="0" i="0" u="none" strike="noStrike">
                        <a:solidFill>
                          <a:srgbClr val="414142"/>
                        </a:solidFill>
                        <a:effectLst/>
                        <a:latin typeface="Arial"/>
                      </a:endParaRPr>
                    </a:p>
                  </a:txBody>
                  <a:tcPr marL="6765" marR="6765" marT="676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u="none" strike="noStrike">
                          <a:effectLst/>
                        </a:rPr>
                        <a:t>44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6765" marR="6765" marT="6765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600" u="none" strike="noStrike">
                          <a:effectLst/>
                        </a:rPr>
                        <a:t>Objektu plānošana atbilstoši matemātiskajam modelim *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6765" marR="6765" marT="6765" marB="0" anchor="ctr"/>
                </a:tc>
              </a:tr>
              <a:tr h="383820">
                <a:tc>
                  <a:txBody>
                    <a:bodyPr/>
                    <a:lstStyle/>
                    <a:p>
                      <a:pPr algn="l" fontAlgn="ctr"/>
                      <a:r>
                        <a:rPr lang="en-US" sz="1600" u="none" strike="noStrike">
                          <a:effectLst/>
                        </a:rPr>
                        <a:t>7.36</a:t>
                      </a:r>
                      <a:endParaRPr lang="en-US" sz="1600" b="0" i="0" u="none" strike="noStrike">
                        <a:solidFill>
                          <a:srgbClr val="414142"/>
                        </a:solidFill>
                        <a:effectLst/>
                        <a:latin typeface="Arial"/>
                      </a:endParaRPr>
                    </a:p>
                  </a:txBody>
                  <a:tcPr marL="6765" marR="6765" marT="676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u="none" strike="noStrike">
                          <a:effectLst/>
                        </a:rPr>
                        <a:t>45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6765" marR="6765" marT="6765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600" u="none" strike="noStrike" dirty="0" err="1">
                          <a:effectLst/>
                        </a:rPr>
                        <a:t>Datorbāzētas</a:t>
                      </a:r>
                      <a:r>
                        <a:rPr lang="en-US" sz="1600" u="none" strike="noStrike" dirty="0">
                          <a:effectLst/>
                        </a:rPr>
                        <a:t> </a:t>
                      </a:r>
                      <a:r>
                        <a:rPr lang="en-US" sz="1600" u="none" strike="noStrike" dirty="0" err="1">
                          <a:effectLst/>
                        </a:rPr>
                        <a:t>sistēmas</a:t>
                      </a:r>
                      <a:r>
                        <a:rPr lang="en-US" sz="1600" u="none" strike="noStrike" dirty="0">
                          <a:effectLst/>
                        </a:rPr>
                        <a:t> </a:t>
                      </a:r>
                      <a:r>
                        <a:rPr lang="en-US" sz="1600" u="none" strike="noStrike" dirty="0" err="1">
                          <a:effectLst/>
                        </a:rPr>
                        <a:t>izveide</a:t>
                      </a:r>
                      <a:r>
                        <a:rPr lang="en-US" sz="1600" u="none" strike="noStrike" dirty="0">
                          <a:effectLst/>
                        </a:rPr>
                        <a:t> </a:t>
                      </a:r>
                      <a:r>
                        <a:rPr lang="en-US" sz="1600" u="none" strike="noStrike" dirty="0" err="1">
                          <a:effectLst/>
                        </a:rPr>
                        <a:t>grupā</a:t>
                      </a:r>
                      <a:r>
                        <a:rPr lang="en-US" sz="1600" u="none" strike="noStrike" dirty="0">
                          <a:effectLst/>
                        </a:rPr>
                        <a:t>.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6765" marR="6765" marT="6765" marB="0" anchor="ctr"/>
                </a:tc>
              </a:tr>
            </a:tbl>
          </a:graphicData>
        </a:graphic>
      </p:graphicFrame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v-LV" dirty="0" smtClean="0"/>
              <a:t>Kas paredzēts jaunajās lekcijās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145430701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lv-LV" dirty="0"/>
              <a:t>7.26. prot izmantot skaitļu teorijas un algebras algoritmus: lielākā kopīgā dalītāja atrašanas </a:t>
            </a:r>
            <a:r>
              <a:rPr lang="lv-LV" dirty="0" smtClean="0"/>
              <a:t>algoritmi ..</a:t>
            </a:r>
          </a:p>
          <a:p>
            <a:r>
              <a:rPr lang="en-US" dirty="0"/>
              <a:t>7.31. </a:t>
            </a:r>
            <a:r>
              <a:rPr lang="en-US" dirty="0" err="1"/>
              <a:t>zina</a:t>
            </a:r>
            <a:r>
              <a:rPr lang="en-US" dirty="0"/>
              <a:t>, </a:t>
            </a:r>
            <a:r>
              <a:rPr lang="en-US" dirty="0" err="1"/>
              <a:t>kas</a:t>
            </a:r>
            <a:r>
              <a:rPr lang="en-US" dirty="0"/>
              <a:t> </a:t>
            </a:r>
            <a:r>
              <a:rPr lang="en-US" dirty="0" err="1"/>
              <a:t>ir</a:t>
            </a:r>
            <a:r>
              <a:rPr lang="en-US" dirty="0"/>
              <a:t> </a:t>
            </a:r>
            <a:r>
              <a:rPr lang="en-US" dirty="0" err="1"/>
              <a:t>datu</a:t>
            </a:r>
            <a:r>
              <a:rPr lang="en-US" dirty="0"/>
              <a:t> </a:t>
            </a:r>
            <a:r>
              <a:rPr lang="en-US" dirty="0" err="1"/>
              <a:t>šifrēšana</a:t>
            </a:r>
            <a:r>
              <a:rPr lang="en-US" dirty="0"/>
              <a:t> un </a:t>
            </a:r>
            <a:r>
              <a:rPr lang="en-US" dirty="0" err="1"/>
              <a:t>kāpēc</a:t>
            </a:r>
            <a:r>
              <a:rPr lang="en-US" dirty="0"/>
              <a:t> to </a:t>
            </a:r>
            <a:r>
              <a:rPr lang="en-US" dirty="0" err="1" smtClean="0"/>
              <a:t>lieto</a:t>
            </a:r>
            <a:r>
              <a:rPr lang="lv-LV" dirty="0" smtClean="0"/>
              <a:t> ..</a:t>
            </a:r>
          </a:p>
          <a:p>
            <a:r>
              <a:rPr lang="en-US" dirty="0"/>
              <a:t>7.30. </a:t>
            </a:r>
            <a:r>
              <a:rPr lang="en-US" dirty="0" err="1"/>
              <a:t>zina</a:t>
            </a:r>
            <a:r>
              <a:rPr lang="en-US" dirty="0"/>
              <a:t>, </a:t>
            </a:r>
            <a:r>
              <a:rPr lang="en-US" dirty="0" err="1"/>
              <a:t>kas</a:t>
            </a:r>
            <a:r>
              <a:rPr lang="en-US" dirty="0"/>
              <a:t> </a:t>
            </a:r>
            <a:r>
              <a:rPr lang="en-US" dirty="0" err="1"/>
              <a:t>ir</a:t>
            </a:r>
            <a:r>
              <a:rPr lang="en-US" dirty="0"/>
              <a:t> </a:t>
            </a:r>
            <a:r>
              <a:rPr lang="en-US" dirty="0" err="1"/>
              <a:t>datu</a:t>
            </a:r>
            <a:r>
              <a:rPr lang="en-US" dirty="0"/>
              <a:t> </a:t>
            </a:r>
            <a:r>
              <a:rPr lang="en-US" dirty="0" err="1"/>
              <a:t>saspiešana</a:t>
            </a:r>
            <a:r>
              <a:rPr lang="en-US" dirty="0"/>
              <a:t> un </a:t>
            </a:r>
            <a:r>
              <a:rPr lang="en-US" dirty="0" err="1"/>
              <a:t>kāpēc</a:t>
            </a:r>
            <a:r>
              <a:rPr lang="en-US" dirty="0"/>
              <a:t> to </a:t>
            </a:r>
            <a:r>
              <a:rPr lang="en-US" dirty="0" err="1"/>
              <a:t>lieto</a:t>
            </a:r>
            <a:r>
              <a:rPr lang="en-US" dirty="0"/>
              <a:t>, </a:t>
            </a:r>
            <a:r>
              <a:rPr lang="en-US" dirty="0" err="1"/>
              <a:t>prot</a:t>
            </a:r>
            <a:r>
              <a:rPr lang="en-US" dirty="0"/>
              <a:t> </a:t>
            </a:r>
            <a:r>
              <a:rPr lang="en-US" dirty="0" err="1"/>
              <a:t>ilustrēt</a:t>
            </a:r>
            <a:r>
              <a:rPr lang="en-US" dirty="0"/>
              <a:t> </a:t>
            </a:r>
            <a:r>
              <a:rPr lang="en-US" dirty="0" err="1"/>
              <a:t>ar</a:t>
            </a:r>
            <a:r>
              <a:rPr lang="en-US" dirty="0"/>
              <a:t> </a:t>
            </a:r>
            <a:r>
              <a:rPr lang="en-US" dirty="0" err="1" smtClean="0"/>
              <a:t>piemēriem</a:t>
            </a:r>
            <a:r>
              <a:rPr lang="lv-LV" dirty="0" smtClean="0"/>
              <a:t> ..</a:t>
            </a:r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v-LV" dirty="0" smtClean="0"/>
              <a:t>Uzmanīgi jālasa standarts!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115305118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uild="p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lv-LV" dirty="0" smtClean="0"/>
              <a:t>Reakcija uz skolotāju vērtējumu – vajag vairāk uzdevumus par cikliem</a:t>
            </a:r>
          </a:p>
          <a:p>
            <a:r>
              <a:rPr lang="lv-LV" dirty="0" smtClean="0"/>
              <a:t>Zīmēšanas uzdevumi</a:t>
            </a:r>
          </a:p>
          <a:p>
            <a:r>
              <a:rPr lang="lv-LV" dirty="0" smtClean="0"/>
              <a:t>Skaitļu teorijas u.c. algoritmi ar cikliem</a:t>
            </a:r>
          </a:p>
          <a:p>
            <a:r>
              <a:rPr lang="lv-LV" dirty="0" smtClean="0"/>
              <a:t>jāprot dotu algoritmu pierakstīt programmēšanas valodā, lietot algoritmu!</a:t>
            </a:r>
          </a:p>
          <a:p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v-LV" dirty="0" smtClean="0"/>
              <a:t>Kāpēc mainīta lekciju secība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112088394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uild="p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lv-LV" dirty="0" smtClean="0"/>
              <a:t>RSA algoritms izmanto LKD – iespēja nodemonstrēt, kur dzīvē izmanto apgūto algoritmu</a:t>
            </a:r>
          </a:p>
          <a:p>
            <a:r>
              <a:rPr lang="lv-LV" dirty="0" smtClean="0"/>
              <a:t>Tur nekas nav jāprogrammē! </a:t>
            </a:r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v-LV" dirty="0" smtClean="0"/>
              <a:t>Kāpēc pēkšņi pa vidu šifrēšana?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342106029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uild="p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lv-LV" dirty="0" smtClean="0"/>
              <a:t>Kurā no jau uzfilmētajām lekcijām ir izmantota matemātiskā modelēšana?</a:t>
            </a:r>
          </a:p>
          <a:p>
            <a:pPr marL="514350" indent="-514350">
              <a:buFont typeface="+mj-lt"/>
              <a:buAutoNum type="alphaLcParenR"/>
            </a:pPr>
            <a:r>
              <a:rPr lang="lv-LV" dirty="0" smtClean="0"/>
              <a:t>«Sarkanā poga»</a:t>
            </a:r>
          </a:p>
          <a:p>
            <a:pPr marL="514350" indent="-514350">
              <a:buFont typeface="+mj-lt"/>
              <a:buAutoNum type="alphaLcParenR"/>
            </a:pPr>
            <a:r>
              <a:rPr lang="lv-LV" dirty="0" smtClean="0"/>
              <a:t>«Vienrokas bandīts»</a:t>
            </a:r>
          </a:p>
          <a:p>
            <a:pPr marL="514350" indent="-514350">
              <a:buFont typeface="+mj-lt"/>
              <a:buAutoNum type="alphaLcParenR"/>
            </a:pPr>
            <a:r>
              <a:rPr lang="lv-LV" dirty="0" smtClean="0"/>
              <a:t>«Karātavas»</a:t>
            </a:r>
          </a:p>
          <a:p>
            <a:r>
              <a:rPr lang="lv-LV" dirty="0" smtClean="0"/>
              <a:t>Atbilde: b)</a:t>
            </a:r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v-LV" dirty="0" smtClean="0"/>
              <a:t>Uzdevums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98388363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lv-LV" dirty="0" smtClean="0"/>
              <a:t>Papildinājumi plānoti prezentācijās un uzdevumos</a:t>
            </a:r>
          </a:p>
          <a:p>
            <a:r>
              <a:rPr lang="lv-LV" dirty="0" smtClean="0"/>
              <a:t>Skolotājiem ir iespēja piedāvāt un ievietot portālā arī savus materiālus</a:t>
            </a:r>
          </a:p>
          <a:p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v-LV" dirty="0" smtClean="0"/>
              <a:t>Standarta prasību sasniegšana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24019416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lv-LV" sz="2400" dirty="0" smtClean="0"/>
              <a:t>Tas varētu būt šifrēšanas uzdevums. Apakšuzdevumi:</a:t>
            </a:r>
          </a:p>
          <a:p>
            <a:r>
              <a:rPr lang="lv-LV" sz="2400" dirty="0" smtClean="0"/>
              <a:t>Izveidot šifra atslēgu – random(ā) sajaukt alfabēta burtus un saglabāt datnē</a:t>
            </a:r>
          </a:p>
          <a:p>
            <a:r>
              <a:rPr lang="lv-LV" sz="2400" dirty="0" smtClean="0"/>
              <a:t>Nolasīt no datnes šifra atslēgu un aizšifrēt citā datnē doto tekstu, aizvietojot burtus</a:t>
            </a:r>
          </a:p>
          <a:p>
            <a:r>
              <a:rPr lang="lv-LV" sz="2400" dirty="0" smtClean="0"/>
              <a:t>Izveidot atšifrēšanas atslēgu, pārkārtojot šifra datni</a:t>
            </a:r>
          </a:p>
          <a:p>
            <a:r>
              <a:rPr lang="lv-LV" sz="2400" dirty="0" smtClean="0"/>
              <a:t>Iegūt informāciju par burtu biežumu angļu tekstā</a:t>
            </a:r>
          </a:p>
          <a:p>
            <a:r>
              <a:rPr lang="lv-LV" sz="2400" dirty="0" smtClean="0"/>
              <a:t>Izveidot </a:t>
            </a:r>
            <a:r>
              <a:rPr lang="lv-LV" sz="2400" dirty="0"/>
              <a:t>atšifrēšanas </a:t>
            </a:r>
            <a:r>
              <a:rPr lang="lv-LV" sz="2400" dirty="0" smtClean="0"/>
              <a:t>atslēgu, balstoties uz burtu biežumu aizšifrētajā tekstā un iegūto informāciju</a:t>
            </a:r>
          </a:p>
          <a:p>
            <a:endParaRPr lang="en-US" sz="2400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Datorbāzētas</a:t>
            </a:r>
            <a:r>
              <a:rPr lang="en-US" dirty="0"/>
              <a:t> </a:t>
            </a:r>
            <a:r>
              <a:rPr lang="en-US" dirty="0" err="1"/>
              <a:t>sistēmas</a:t>
            </a:r>
            <a:r>
              <a:rPr lang="en-US" dirty="0"/>
              <a:t> </a:t>
            </a:r>
            <a:r>
              <a:rPr lang="en-US" dirty="0" err="1"/>
              <a:t>izveide</a:t>
            </a:r>
            <a:r>
              <a:rPr lang="en-US" dirty="0"/>
              <a:t> </a:t>
            </a:r>
            <a:r>
              <a:rPr lang="en-US" dirty="0" err="1"/>
              <a:t>grupā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376556597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uild="p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lv-LV" sz="2800" dirty="0" smtClean="0"/>
              <a:t>Zemākais līmenis – lasīt programmas kodu un prognozēt rezultātu</a:t>
            </a:r>
          </a:p>
          <a:p>
            <a:r>
              <a:rPr lang="lv-LV" sz="2800" dirty="0" smtClean="0"/>
              <a:t>Vidējais līmenis – lasīt algoritmu un pierakstīt to programmēšanas valodā</a:t>
            </a:r>
          </a:p>
          <a:p>
            <a:r>
              <a:rPr lang="lv-LV" sz="2800" dirty="0" smtClean="0"/>
              <a:t>Teicams līmenis – spēt sastādīt programmu tipveida uzdevumam</a:t>
            </a:r>
          </a:p>
          <a:p>
            <a:r>
              <a:rPr lang="lv-LV" sz="2800" dirty="0" smtClean="0"/>
              <a:t>Augstākais līmenis – spēt pielietot zināšanas jaunā situācijā</a:t>
            </a:r>
          </a:p>
          <a:p>
            <a:r>
              <a:rPr lang="lv-LV" sz="2800" dirty="0" smtClean="0"/>
              <a:t>Visi, izņemot zemāko līmeni, pie datora ar pilnu palīglīdzekļu klāstu</a:t>
            </a:r>
          </a:p>
          <a:p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v-LV" dirty="0" smtClean="0"/>
              <a:t>Pārbaudes darbi un vērtēšana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141292806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uild="p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lv-LV" dirty="0" smtClean="0"/>
              <a:t>Windows Forms Application</a:t>
            </a:r>
          </a:p>
          <a:p>
            <a:r>
              <a:rPr lang="lv-LV" dirty="0" smtClean="0"/>
              <a:t>Plānota viena lekcija par atšķirībām lietotāja saskarnes veidošanā un grafiskajās bibliotēkās</a:t>
            </a:r>
          </a:p>
          <a:p>
            <a:r>
              <a:rPr lang="lv-LV" dirty="0" smtClean="0"/>
              <a:t>Ieguvums:</a:t>
            </a:r>
          </a:p>
          <a:p>
            <a:pPr lvl="2"/>
            <a:r>
              <a:rPr lang="lv-LV" dirty="0" smtClean="0"/>
              <a:t>bez Android emulatora dators strādā ātrāk</a:t>
            </a:r>
          </a:p>
          <a:p>
            <a:pPr lvl="2"/>
            <a:r>
              <a:rPr lang="lv-LV" dirty="0"/>
              <a:t>d</a:t>
            </a:r>
            <a:r>
              <a:rPr lang="lv-LV" dirty="0" smtClean="0"/>
              <a:t>audz resursu</a:t>
            </a:r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v-LV" dirty="0" smtClean="0"/>
              <a:t>Alternatīva Androīdam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244802463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sz="2000" u="sng" dirty="0">
                <a:hlinkClick r:id="rId2"/>
              </a:rPr>
              <a:t>http://it-ebooks.info/read/2343/</a:t>
            </a:r>
            <a:r>
              <a:rPr lang="en-US" sz="2000" dirty="0"/>
              <a:t> -- Java 7 for Absolute </a:t>
            </a:r>
            <a:r>
              <a:rPr lang="en-US" sz="2000" dirty="0" smtClean="0"/>
              <a:t>Beginners</a:t>
            </a:r>
            <a:r>
              <a:rPr lang="lv-LV" sz="2000" dirty="0" smtClean="0"/>
              <a:t> (nav par Threads)</a:t>
            </a:r>
            <a:endParaRPr lang="lv-LV" sz="2000" u="sng" dirty="0" smtClean="0">
              <a:hlinkClick r:id="rId3"/>
            </a:endParaRPr>
          </a:p>
          <a:p>
            <a:pPr marL="0" indent="0">
              <a:buNone/>
            </a:pPr>
            <a:r>
              <a:rPr lang="en-US" sz="2000" u="sng" dirty="0" smtClean="0">
                <a:hlinkClick r:id="rId3"/>
              </a:rPr>
              <a:t>http</a:t>
            </a:r>
            <a:r>
              <a:rPr lang="en-US" sz="2000" u="sng" dirty="0">
                <a:hlinkClick r:id="rId3"/>
              </a:rPr>
              <a:t>://</a:t>
            </a:r>
            <a:r>
              <a:rPr lang="en-US" sz="2000" u="sng" dirty="0" smtClean="0">
                <a:hlinkClick r:id="rId3"/>
              </a:rPr>
              <a:t>www.saeedsh.com/resources/Thinking%20in%20Java%204th%20Ed.pdf</a:t>
            </a:r>
            <a:r>
              <a:rPr lang="lv-LV" sz="2000" u="sng" dirty="0" smtClean="0"/>
              <a:t> </a:t>
            </a:r>
          </a:p>
          <a:p>
            <a:pPr marL="0" indent="0">
              <a:buNone/>
            </a:pPr>
            <a:r>
              <a:rPr lang="en-US" sz="2000" u="sng" dirty="0">
                <a:hlinkClick r:id="rId4"/>
              </a:rPr>
              <a:t>http://</a:t>
            </a:r>
            <a:r>
              <a:rPr lang="en-US" sz="2000" u="sng" dirty="0" smtClean="0">
                <a:hlinkClick r:id="rId4"/>
              </a:rPr>
              <a:t>www.amazon.com/Java-Beginners-Guide-5th-Edition/dp/0071606327</a:t>
            </a:r>
            <a:endParaRPr lang="lv-LV" sz="2000" u="sng" dirty="0" smtClean="0"/>
          </a:p>
          <a:p>
            <a:pPr marL="0" indent="0">
              <a:buNone/>
            </a:pPr>
            <a:r>
              <a:rPr lang="en-US" sz="1800" u="sng" dirty="0">
                <a:hlinkClick r:id="rId5"/>
              </a:rPr>
              <a:t>http://</a:t>
            </a:r>
            <a:r>
              <a:rPr lang="en-US" sz="1800" u="sng" dirty="0" smtClean="0">
                <a:hlinkClick r:id="rId5"/>
              </a:rPr>
              <a:t>www.amazon.com/Head-First-Java-Kathy-Sierra/dp/0596009208/ref=sr_1_1?s=books&amp;ie=UTF8&amp;qid=1401190403&amp;sr=1-1&amp;keywords=head+first+java</a:t>
            </a:r>
            <a:endParaRPr lang="lv-LV" sz="1800" u="sng" dirty="0" smtClean="0"/>
          </a:p>
          <a:p>
            <a:pPr marL="0" indent="0">
              <a:buNone/>
            </a:pPr>
            <a:r>
              <a:rPr lang="en-US" sz="1800" u="sng" dirty="0">
                <a:hlinkClick r:id="rId6"/>
              </a:rPr>
              <a:t>http://uet.vnu.edu.vn/~</a:t>
            </a:r>
            <a:r>
              <a:rPr lang="en-US" sz="1800" u="sng" dirty="0" smtClean="0">
                <a:hlinkClick r:id="rId6"/>
              </a:rPr>
              <a:t>chauttm/e-books/java/Head-First-Java-2nd-edition.pdf</a:t>
            </a:r>
            <a:endParaRPr lang="lv-LV" sz="1800" u="sng" dirty="0" smtClean="0"/>
          </a:p>
          <a:p>
            <a:pPr marL="0" indent="0">
              <a:buNone/>
            </a:pPr>
            <a:endParaRPr lang="lv-LV" sz="1800" u="sng" dirty="0" smtClean="0"/>
          </a:p>
          <a:p>
            <a:pPr marL="0" indent="0">
              <a:buNone/>
            </a:pPr>
            <a:endParaRPr lang="lv-LV" u="sng" dirty="0" smtClean="0"/>
          </a:p>
          <a:p>
            <a:pPr marL="0" indent="0">
              <a:buNone/>
            </a:pPr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v-LV" dirty="0" smtClean="0"/>
              <a:t>Resursi – profesionāļu izvēle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16972719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000" dirty="0"/>
              <a:t>Java 7 </a:t>
            </a:r>
            <a:r>
              <a:rPr lang="az-Cyrl-AZ" sz="2000" dirty="0"/>
              <a:t>в подлиннике</a:t>
            </a:r>
            <a:br>
              <a:rPr lang="az-Cyrl-AZ" sz="2000" dirty="0"/>
            </a:br>
            <a:r>
              <a:rPr lang="az-Cyrl-AZ" sz="2000" dirty="0"/>
              <a:t>Издательство:   </a:t>
            </a:r>
            <a:r>
              <a:rPr lang="en-US" sz="2000" dirty="0"/>
              <a:t>BHV—</a:t>
            </a:r>
            <a:r>
              <a:rPr lang="az-Cyrl-AZ" sz="2000" dirty="0"/>
              <a:t>СПб</a:t>
            </a:r>
            <a:br>
              <a:rPr lang="az-Cyrl-AZ" sz="2000" dirty="0"/>
            </a:br>
            <a:r>
              <a:rPr lang="az-Cyrl-AZ" sz="2000" dirty="0"/>
              <a:t>Автор:  Хабибуллин И. Ш.</a:t>
            </a:r>
            <a:br>
              <a:rPr lang="az-Cyrl-AZ" sz="2000" dirty="0"/>
            </a:br>
            <a:r>
              <a:rPr lang="az-Cyrl-AZ" sz="2000" dirty="0"/>
              <a:t>Тематика:       </a:t>
            </a:r>
            <a:r>
              <a:rPr lang="en-US" sz="2000" dirty="0"/>
              <a:t>Java / </a:t>
            </a:r>
            <a:r>
              <a:rPr lang="en-US" sz="2000" dirty="0" err="1"/>
              <a:t>Javascript</a:t>
            </a:r>
            <a:r>
              <a:rPr lang="en-US" sz="2000" dirty="0"/>
              <a:t/>
            </a:r>
            <a:br>
              <a:rPr lang="en-US" sz="2000" dirty="0"/>
            </a:br>
            <a:r>
              <a:rPr lang="en-US" sz="2000" dirty="0"/>
              <a:t>ISBN:   978-5-9775-0735-6</a:t>
            </a:r>
            <a:br>
              <a:rPr lang="en-US" sz="2000" dirty="0"/>
            </a:br>
            <a:r>
              <a:rPr lang="az-Cyrl-AZ" sz="2000" dirty="0"/>
              <a:t>Кол-во страниц: 768</a:t>
            </a:r>
            <a:br>
              <a:rPr lang="az-Cyrl-AZ" sz="2000" dirty="0"/>
            </a:br>
            <a:r>
              <a:rPr lang="en-US" sz="2000" dirty="0" err="1"/>
              <a:t>Nopērkama</a:t>
            </a:r>
            <a:r>
              <a:rPr lang="en-US" sz="2000" dirty="0"/>
              <a:t> 636 </a:t>
            </a:r>
            <a:r>
              <a:rPr lang="en-US" sz="2000" dirty="0" err="1"/>
              <a:t>grāmatnīcās</a:t>
            </a:r>
            <a:r>
              <a:rPr lang="en-US" sz="2000" dirty="0"/>
              <a:t> un </a:t>
            </a:r>
            <a:r>
              <a:rPr lang="en-US" sz="2000" dirty="0" smtClean="0"/>
              <a:t>636.lv</a:t>
            </a:r>
            <a:endParaRPr lang="lv-LV" sz="2000" dirty="0"/>
          </a:p>
          <a:p>
            <a:r>
              <a:rPr lang="en-US" sz="2000" dirty="0">
                <a:hlinkClick r:id="rId2"/>
              </a:rPr>
              <a:t>http://chrisrisner.com/31-Days-of-Android</a:t>
            </a:r>
            <a:endParaRPr lang="en-US" sz="2000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v-LV" dirty="0" smtClean="0"/>
              <a:t>Resursi – skolotājas izvēle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1145329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v-LV" dirty="0" smtClean="0"/>
              <a:t>NOVĒLĒJUMI..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lv-LV" dirty="0" smtClean="0"/>
              <a:t>Nezaudēt alkas pēc zināšanām – ja tās nebūs skolotājam, nez vai būs skolēniem</a:t>
            </a:r>
          </a:p>
          <a:p>
            <a:endParaRPr lang="lv-LV" dirty="0" smtClean="0"/>
          </a:p>
          <a:p>
            <a:r>
              <a:rPr lang="lv-LV" dirty="0" smtClean="0"/>
              <a:t>Nebaidīties no grūtībām – tās norūda un dod pārliecību par sevi</a:t>
            </a:r>
          </a:p>
          <a:p>
            <a:endParaRPr lang="lv-LV" dirty="0" smtClean="0"/>
          </a:p>
          <a:p>
            <a:r>
              <a:rPr lang="lv-LV" dirty="0" smtClean="0"/>
              <a:t>Nekautrēties nezināt un jautāt – mentori ir unikāla iespēja</a:t>
            </a:r>
          </a:p>
          <a:p>
            <a:endParaRPr lang="lv-LV" dirty="0" smtClean="0"/>
          </a:p>
          <a:p>
            <a:r>
              <a:rPr lang="lv-LV" dirty="0" smtClean="0"/>
              <a:t>Paslavēt </a:t>
            </a:r>
            <a:r>
              <a:rPr lang="lv-LV" dirty="0"/>
              <a:t>sevi </a:t>
            </a:r>
            <a:r>
              <a:rPr lang="lv-LV" dirty="0" smtClean="0"/>
              <a:t>un citus </a:t>
            </a:r>
            <a:r>
              <a:rPr lang="lv-LV" dirty="0"/>
              <a:t>par </a:t>
            </a:r>
            <a:r>
              <a:rPr lang="lv-LV" dirty="0" smtClean="0"/>
              <a:t>paveikto</a:t>
            </a:r>
          </a:p>
          <a:p>
            <a:endParaRPr lang="lv-LV" dirty="0" smtClean="0"/>
          </a:p>
          <a:p>
            <a:r>
              <a:rPr lang="lv-LV" dirty="0" smtClean="0"/>
              <a:t>Izmantot pozitīvo pieredzi – lai paveiktu lielas lietas, nav obligāti jābūt IZM rīkojumam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32521439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v-LV" dirty="0" smtClean="0"/>
              <a:t>Jautājumi?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16918858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Start(IT)_template2">
  <a:themeElements>
    <a:clrScheme name="Startit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ED4F48"/>
      </a:accent1>
      <a:accent2>
        <a:srgbClr val="7C7AB9"/>
      </a:accent2>
      <a:accent3>
        <a:srgbClr val="14ADB2"/>
      </a:accent3>
      <a:accent4>
        <a:srgbClr val="98A824"/>
      </a:accent4>
      <a:accent5>
        <a:srgbClr val="799499"/>
      </a:accent5>
      <a:accent6>
        <a:srgbClr val="5294F4"/>
      </a:accent6>
      <a:hlink>
        <a:srgbClr val="009999"/>
      </a:hlink>
      <a:folHlink>
        <a:srgbClr val="99CC00"/>
      </a:folHlink>
    </a:clrScheme>
    <a:fontScheme name="Default Design">
      <a:majorFont>
        <a:latin typeface="Consolas"/>
        <a:ea typeface="Arial"/>
        <a:cs typeface="Arial"/>
      </a:majorFont>
      <a:minorFont>
        <a:latin typeface="Arial"/>
        <a:ea typeface="Arial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docProps/app.xml><?xml version="1.0" encoding="utf-8"?>
<Properties xmlns="http://schemas.openxmlformats.org/officeDocument/2006/extended-properties" xmlns:vt="http://schemas.openxmlformats.org/officeDocument/2006/docPropsVTypes">
  <Template>Start(IT)_template2</Template>
  <TotalTime>381</TotalTime>
  <Words>578</Words>
  <Application>Microsoft Office PowerPoint</Application>
  <PresentationFormat>Экран (4:3)</PresentationFormat>
  <Paragraphs>122</Paragraphs>
  <Slides>20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20</vt:i4>
      </vt:variant>
    </vt:vector>
  </HeadingPairs>
  <TitlesOfParts>
    <vt:vector size="21" baseType="lpstr">
      <vt:lpstr>Start(IT)_template2</vt:lpstr>
      <vt:lpstr>Start(it) nākotnes plāni Aija Lūse</vt:lpstr>
      <vt:lpstr>Nekļūdās tikai tie, kas neko nedara </vt:lpstr>
      <vt:lpstr>Kāpēc tāda secība?</vt:lpstr>
      <vt:lpstr>LIO</vt:lpstr>
      <vt:lpstr>Programmēšanas mācību standarts</vt:lpstr>
      <vt:lpstr>Pastāvēs, kas pārvērtīsies  </vt:lpstr>
      <vt:lpstr>Tālākās darbības scenāriji</vt:lpstr>
      <vt:lpstr>Kas paredzēts jaunajās lekcijās</vt:lpstr>
      <vt:lpstr>Uzmanīgi jālasa standarts!</vt:lpstr>
      <vt:lpstr>Kāpēc mainīta lekciju secība</vt:lpstr>
      <vt:lpstr>Kāpēc pēkšņi pa vidu šifrēšana?</vt:lpstr>
      <vt:lpstr>Uzdevums</vt:lpstr>
      <vt:lpstr>Standarta prasību sasniegšana</vt:lpstr>
      <vt:lpstr>Datorbāzētas sistēmas izveide grupā</vt:lpstr>
      <vt:lpstr>Pārbaudes darbi un vērtēšana</vt:lpstr>
      <vt:lpstr>Alternatīva Androīdam</vt:lpstr>
      <vt:lpstr>Resursi – profesionāļu izvēle</vt:lpstr>
      <vt:lpstr>Resursi – skolotājas izvēle</vt:lpstr>
      <vt:lpstr>NOVĒLĒJUMI..</vt:lpstr>
      <vt:lpstr>Jautājumi?</vt:lpstr>
    </vt:vector>
  </TitlesOfParts>
  <Company>maja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Start(it) nākotnes plāni Aija Lūse</dc:title>
  <dc:creator>aija</dc:creator>
  <cp:lastModifiedBy>Zelenkova</cp:lastModifiedBy>
  <cp:revision>12</cp:revision>
  <dcterms:created xsi:type="dcterms:W3CDTF">2014-06-03T13:35:25Z</dcterms:created>
  <dcterms:modified xsi:type="dcterms:W3CDTF">2014-06-04T08:32:41Z</dcterms:modified>
</cp:coreProperties>
</file>