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Default Extension="tiff" ContentType="image/tif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6" r:id="rId3"/>
    <p:sldId id="283" r:id="rId4"/>
    <p:sldId id="284" r:id="rId5"/>
    <p:sldId id="285" r:id="rId6"/>
    <p:sldId id="291" r:id="rId7"/>
    <p:sldId id="290" r:id="rId8"/>
    <p:sldId id="287" r:id="rId9"/>
    <p:sldId id="288" r:id="rId10"/>
    <p:sldId id="289" r:id="rId11"/>
    <p:sldId id="294" r:id="rId12"/>
    <p:sldId id="292" r:id="rId13"/>
    <p:sldId id="293" r:id="rId14"/>
    <p:sldId id="296" r:id="rId15"/>
    <p:sldId id="295" r:id="rId16"/>
    <p:sldId id="297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D4F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40" autoAdjust="0"/>
  </p:normalViewPr>
  <p:slideViewPr>
    <p:cSldViewPr snapToGrid="0">
      <p:cViewPr>
        <p:scale>
          <a:sx n="86" d="100"/>
          <a:sy n="86" d="100"/>
        </p:scale>
        <p:origin x="-10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615749-2290-45CF-AC17-6B2BEE952DFC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FF77E17-DB54-479D-A1AA-5403A9A2EC1A}">
      <dgm:prSet phldrT="[Text]"/>
      <dgm:spPr/>
      <dgm:t>
        <a:bodyPr/>
        <a:lstStyle/>
        <a:p>
          <a:r>
            <a:rPr lang="lv-LV" dirty="0" smtClean="0"/>
            <a:t>Piesaistīt IT uzņēmumus ar pieredzējušiem speciālistiem, lai nodrošinātu jaunas darbavietas speciālistiem, kuri ir no Madonas novada</a:t>
          </a:r>
          <a:endParaRPr lang="en-US" dirty="0"/>
        </a:p>
      </dgm:t>
    </dgm:pt>
    <dgm:pt modelId="{7A2E95A8-662A-4AFA-BB2F-B9DFFDDB6737}" type="parTrans" cxnId="{FB9FAB5C-BF5F-4028-88C6-C45874DFCAB8}">
      <dgm:prSet/>
      <dgm:spPr/>
      <dgm:t>
        <a:bodyPr/>
        <a:lstStyle/>
        <a:p>
          <a:endParaRPr lang="en-US"/>
        </a:p>
      </dgm:t>
    </dgm:pt>
    <dgm:pt modelId="{B5D7C2D9-C41E-46A5-A3C8-00355685F62C}" type="sibTrans" cxnId="{FB9FAB5C-BF5F-4028-88C6-C45874DFCAB8}">
      <dgm:prSet/>
      <dgm:spPr/>
      <dgm:t>
        <a:bodyPr/>
        <a:lstStyle/>
        <a:p>
          <a:endParaRPr lang="en-US"/>
        </a:p>
      </dgm:t>
    </dgm:pt>
    <dgm:pt modelId="{2912DD99-898C-42EA-80C7-9A4B07F4048D}">
      <dgm:prSet phldrT="[Text]"/>
      <dgm:spPr/>
      <dgm:t>
        <a:bodyPr/>
        <a:lstStyle/>
        <a:p>
          <a:r>
            <a:rPr lang="lv-LV" dirty="0" smtClean="0"/>
            <a:t>Ieinteresēt skolēnus programmēšanā. Nodrošināt apmācības, lai ražotu speciālistus nākotnē</a:t>
          </a:r>
          <a:endParaRPr lang="en-US" dirty="0"/>
        </a:p>
      </dgm:t>
    </dgm:pt>
    <dgm:pt modelId="{FEB1AC76-5B21-409F-8B9A-A3C38D4C3081}" type="parTrans" cxnId="{510C67FF-1EB4-4530-BA7C-5D86BDA44F78}">
      <dgm:prSet/>
      <dgm:spPr/>
      <dgm:t>
        <a:bodyPr/>
        <a:lstStyle/>
        <a:p>
          <a:endParaRPr lang="en-US"/>
        </a:p>
      </dgm:t>
    </dgm:pt>
    <dgm:pt modelId="{54EC922A-4689-421A-98C7-AB3446124939}" type="sibTrans" cxnId="{510C67FF-1EB4-4530-BA7C-5D86BDA44F78}">
      <dgm:prSet/>
      <dgm:spPr/>
      <dgm:t>
        <a:bodyPr/>
        <a:lstStyle/>
        <a:p>
          <a:endParaRPr lang="en-US"/>
        </a:p>
      </dgm:t>
    </dgm:pt>
    <dgm:pt modelId="{E93525ED-3A9D-4DD1-AACA-A0FEF97DF829}">
      <dgm:prSet phldrT="[Text]"/>
      <dgm:spPr/>
      <dgm:t>
        <a:bodyPr/>
        <a:lstStyle/>
        <a:p>
          <a:r>
            <a:rPr lang="lv-LV" smtClean="0"/>
            <a:t>Nodrošināt iespēju mācīties programmēšanu kursos;</a:t>
          </a:r>
          <a:endParaRPr lang="en-US" dirty="0"/>
        </a:p>
      </dgm:t>
    </dgm:pt>
    <dgm:pt modelId="{05BD4739-98D4-4CC7-8F01-DF5C95B9610A}" type="parTrans" cxnId="{7EAD9E93-7AEC-4A30-B678-71C84A1EC904}">
      <dgm:prSet/>
      <dgm:spPr/>
      <dgm:t>
        <a:bodyPr/>
        <a:lstStyle/>
        <a:p>
          <a:endParaRPr lang="en-US"/>
        </a:p>
      </dgm:t>
    </dgm:pt>
    <dgm:pt modelId="{541311BF-4EE6-4B90-981C-243FA7260FB1}" type="sibTrans" cxnId="{7EAD9E93-7AEC-4A30-B678-71C84A1EC904}">
      <dgm:prSet/>
      <dgm:spPr/>
      <dgm:t>
        <a:bodyPr/>
        <a:lstStyle/>
        <a:p>
          <a:endParaRPr lang="en-US"/>
        </a:p>
      </dgm:t>
    </dgm:pt>
    <dgm:pt modelId="{57A977F2-AF5A-4214-A764-FF81B72337E1}" type="pres">
      <dgm:prSet presAssocID="{82615749-2290-45CF-AC17-6B2BEE952DF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6CC892-E192-46E3-BF9D-E5A7FBC329D2}" type="pres">
      <dgm:prSet presAssocID="{82615749-2290-45CF-AC17-6B2BEE952DFC}" presName="dummyMaxCanvas" presStyleCnt="0">
        <dgm:presLayoutVars/>
      </dgm:prSet>
      <dgm:spPr/>
    </dgm:pt>
    <dgm:pt modelId="{5B61EDDD-ED5B-4D2B-A02B-F950873A70EA}" type="pres">
      <dgm:prSet presAssocID="{82615749-2290-45CF-AC17-6B2BEE952DFC}" presName="ThreeNodes_1" presStyleLbl="node1" presStyleIdx="0" presStyleCnt="3" custLinFactNeighborX="638" custLinFactNeighborY="-18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425C2D-F932-4E49-AE6C-5D382E820CEA}" type="pres">
      <dgm:prSet presAssocID="{82615749-2290-45CF-AC17-6B2BEE952DF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BBB224-3E07-4740-B813-47C5FB63777A}" type="pres">
      <dgm:prSet presAssocID="{82615749-2290-45CF-AC17-6B2BEE952DF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39FE9B-FD56-434C-A090-963CA12DD18F}" type="pres">
      <dgm:prSet presAssocID="{82615749-2290-45CF-AC17-6B2BEE952DF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2D4513-56F6-4DA4-97A7-B524BA87DE3C}" type="pres">
      <dgm:prSet presAssocID="{82615749-2290-45CF-AC17-6B2BEE952DF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296DD7-1AC0-4FE1-88A9-D98353C61AC5}" type="pres">
      <dgm:prSet presAssocID="{82615749-2290-45CF-AC17-6B2BEE952DF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3C118-3312-4060-B820-5A0171DAA97B}" type="pres">
      <dgm:prSet presAssocID="{82615749-2290-45CF-AC17-6B2BEE952DF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F86436-AB9A-4E5B-B596-CCD3035BD9D4}" type="pres">
      <dgm:prSet presAssocID="{82615749-2290-45CF-AC17-6B2BEE952DF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BE626E-2050-486A-A866-51683EC1A7A5}" type="presOf" srcId="{2912DD99-898C-42EA-80C7-9A4B07F4048D}" destId="{39F86436-AB9A-4E5B-B596-CCD3035BD9D4}" srcOrd="1" destOrd="0" presId="urn:microsoft.com/office/officeart/2005/8/layout/vProcess5"/>
    <dgm:cxn modelId="{F817A7BD-56F5-42AD-8673-6E146EBD189B}" type="presOf" srcId="{6FF77E17-DB54-479D-A1AA-5403A9A2EC1A}" destId="{5B61EDDD-ED5B-4D2B-A02B-F950873A70EA}" srcOrd="0" destOrd="0" presId="urn:microsoft.com/office/officeart/2005/8/layout/vProcess5"/>
    <dgm:cxn modelId="{7BDFBC17-B9EF-4028-84A9-748C3FA3175B}" type="presOf" srcId="{2912DD99-898C-42EA-80C7-9A4B07F4048D}" destId="{00BBB224-3E07-4740-B813-47C5FB63777A}" srcOrd="0" destOrd="0" presId="urn:microsoft.com/office/officeart/2005/8/layout/vProcess5"/>
    <dgm:cxn modelId="{955D6FAA-9B3C-4F87-A289-842ADE48D072}" type="presOf" srcId="{6FF77E17-DB54-479D-A1AA-5403A9A2EC1A}" destId="{D8296DD7-1AC0-4FE1-88A9-D98353C61AC5}" srcOrd="1" destOrd="0" presId="urn:microsoft.com/office/officeart/2005/8/layout/vProcess5"/>
    <dgm:cxn modelId="{FB9FAB5C-BF5F-4028-88C6-C45874DFCAB8}" srcId="{82615749-2290-45CF-AC17-6B2BEE952DFC}" destId="{6FF77E17-DB54-479D-A1AA-5403A9A2EC1A}" srcOrd="0" destOrd="0" parTransId="{7A2E95A8-662A-4AFA-BB2F-B9DFFDDB6737}" sibTransId="{B5D7C2D9-C41E-46A5-A3C8-00355685F62C}"/>
    <dgm:cxn modelId="{510C67FF-1EB4-4530-BA7C-5D86BDA44F78}" srcId="{82615749-2290-45CF-AC17-6B2BEE952DFC}" destId="{2912DD99-898C-42EA-80C7-9A4B07F4048D}" srcOrd="2" destOrd="0" parTransId="{FEB1AC76-5B21-409F-8B9A-A3C38D4C3081}" sibTransId="{54EC922A-4689-421A-98C7-AB3446124939}"/>
    <dgm:cxn modelId="{AB215B16-F53A-4188-97C5-BBF8A2C10D5B}" type="presOf" srcId="{E93525ED-3A9D-4DD1-AACA-A0FEF97DF829}" destId="{6A425C2D-F932-4E49-AE6C-5D382E820CEA}" srcOrd="0" destOrd="0" presId="urn:microsoft.com/office/officeart/2005/8/layout/vProcess5"/>
    <dgm:cxn modelId="{2F42D585-9F64-4EDF-A924-9B30F4F8CBA5}" type="presOf" srcId="{E93525ED-3A9D-4DD1-AACA-A0FEF97DF829}" destId="{1273C118-3312-4060-B820-5A0171DAA97B}" srcOrd="1" destOrd="0" presId="urn:microsoft.com/office/officeart/2005/8/layout/vProcess5"/>
    <dgm:cxn modelId="{7EAD9E93-7AEC-4A30-B678-71C84A1EC904}" srcId="{82615749-2290-45CF-AC17-6B2BEE952DFC}" destId="{E93525ED-3A9D-4DD1-AACA-A0FEF97DF829}" srcOrd="1" destOrd="0" parTransId="{05BD4739-98D4-4CC7-8F01-DF5C95B9610A}" sibTransId="{541311BF-4EE6-4B90-981C-243FA7260FB1}"/>
    <dgm:cxn modelId="{F90BB9D0-5AAD-41B5-B68E-2224E1B36E4A}" type="presOf" srcId="{82615749-2290-45CF-AC17-6B2BEE952DFC}" destId="{57A977F2-AF5A-4214-A764-FF81B72337E1}" srcOrd="0" destOrd="0" presId="urn:microsoft.com/office/officeart/2005/8/layout/vProcess5"/>
    <dgm:cxn modelId="{C8F0814E-21E1-49C9-B562-5DAF8785DD70}" type="presOf" srcId="{541311BF-4EE6-4B90-981C-243FA7260FB1}" destId="{672D4513-56F6-4DA4-97A7-B524BA87DE3C}" srcOrd="0" destOrd="0" presId="urn:microsoft.com/office/officeart/2005/8/layout/vProcess5"/>
    <dgm:cxn modelId="{AD11EFFE-5301-4D7B-A97C-7B0F95F30047}" type="presOf" srcId="{B5D7C2D9-C41E-46A5-A3C8-00355685F62C}" destId="{4039FE9B-FD56-434C-A090-963CA12DD18F}" srcOrd="0" destOrd="0" presId="urn:microsoft.com/office/officeart/2005/8/layout/vProcess5"/>
    <dgm:cxn modelId="{B8165EA0-9DBD-4215-9E4D-43BD3408F72D}" type="presParOf" srcId="{57A977F2-AF5A-4214-A764-FF81B72337E1}" destId="{506CC892-E192-46E3-BF9D-E5A7FBC329D2}" srcOrd="0" destOrd="0" presId="urn:microsoft.com/office/officeart/2005/8/layout/vProcess5"/>
    <dgm:cxn modelId="{76A15E6C-8DD0-46FE-A9DF-F9F2055F6400}" type="presParOf" srcId="{57A977F2-AF5A-4214-A764-FF81B72337E1}" destId="{5B61EDDD-ED5B-4D2B-A02B-F950873A70EA}" srcOrd="1" destOrd="0" presId="urn:microsoft.com/office/officeart/2005/8/layout/vProcess5"/>
    <dgm:cxn modelId="{33C00D48-BE39-4AC1-A4D4-A54C881E04A8}" type="presParOf" srcId="{57A977F2-AF5A-4214-A764-FF81B72337E1}" destId="{6A425C2D-F932-4E49-AE6C-5D382E820CEA}" srcOrd="2" destOrd="0" presId="urn:microsoft.com/office/officeart/2005/8/layout/vProcess5"/>
    <dgm:cxn modelId="{2D544BBE-B50C-497C-AC80-A2E089474717}" type="presParOf" srcId="{57A977F2-AF5A-4214-A764-FF81B72337E1}" destId="{00BBB224-3E07-4740-B813-47C5FB63777A}" srcOrd="3" destOrd="0" presId="urn:microsoft.com/office/officeart/2005/8/layout/vProcess5"/>
    <dgm:cxn modelId="{35C8F553-B376-4CA1-99BB-5C2678241448}" type="presParOf" srcId="{57A977F2-AF5A-4214-A764-FF81B72337E1}" destId="{4039FE9B-FD56-434C-A090-963CA12DD18F}" srcOrd="4" destOrd="0" presId="urn:microsoft.com/office/officeart/2005/8/layout/vProcess5"/>
    <dgm:cxn modelId="{C672795F-6789-4632-9B9C-CB59A5D5D875}" type="presParOf" srcId="{57A977F2-AF5A-4214-A764-FF81B72337E1}" destId="{672D4513-56F6-4DA4-97A7-B524BA87DE3C}" srcOrd="5" destOrd="0" presId="urn:microsoft.com/office/officeart/2005/8/layout/vProcess5"/>
    <dgm:cxn modelId="{6C61A1BD-1DBF-4D9F-BED6-30E6B357E9D0}" type="presParOf" srcId="{57A977F2-AF5A-4214-A764-FF81B72337E1}" destId="{D8296DD7-1AC0-4FE1-88A9-D98353C61AC5}" srcOrd="6" destOrd="0" presId="urn:microsoft.com/office/officeart/2005/8/layout/vProcess5"/>
    <dgm:cxn modelId="{7738B6E4-66FB-49A5-9F3D-B86C18B7A597}" type="presParOf" srcId="{57A977F2-AF5A-4214-A764-FF81B72337E1}" destId="{1273C118-3312-4060-B820-5A0171DAA97B}" srcOrd="7" destOrd="0" presId="urn:microsoft.com/office/officeart/2005/8/layout/vProcess5"/>
    <dgm:cxn modelId="{021243EF-2480-4DD9-A70E-0E1EC28AD234}" type="presParOf" srcId="{57A977F2-AF5A-4214-A764-FF81B72337E1}" destId="{39F86436-AB9A-4E5B-B596-CCD3035BD9D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615749-2290-45CF-AC17-6B2BEE952DF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F77E17-DB54-479D-A1AA-5403A9A2EC1A}">
      <dgm:prSet phldrT="[Text]"/>
      <dgm:spPr/>
      <dgm:t>
        <a:bodyPr/>
        <a:lstStyle/>
        <a:p>
          <a:r>
            <a:rPr lang="lv-LV" dirty="0" smtClean="0"/>
            <a:t>Ieinteresēt skolēnus programmēšanā. Nodrošināt apmācības.</a:t>
          </a:r>
          <a:endParaRPr lang="en-US" dirty="0"/>
        </a:p>
      </dgm:t>
    </dgm:pt>
    <dgm:pt modelId="{7A2E95A8-662A-4AFA-BB2F-B9DFFDDB6737}" type="parTrans" cxnId="{FB9FAB5C-BF5F-4028-88C6-C45874DFCAB8}">
      <dgm:prSet/>
      <dgm:spPr/>
      <dgm:t>
        <a:bodyPr/>
        <a:lstStyle/>
        <a:p>
          <a:endParaRPr lang="en-US"/>
        </a:p>
      </dgm:t>
    </dgm:pt>
    <dgm:pt modelId="{B5D7C2D9-C41E-46A5-A3C8-00355685F62C}" type="sibTrans" cxnId="{FB9FAB5C-BF5F-4028-88C6-C45874DFCAB8}">
      <dgm:prSet/>
      <dgm:spPr/>
      <dgm:t>
        <a:bodyPr/>
        <a:lstStyle/>
        <a:p>
          <a:endParaRPr lang="en-US"/>
        </a:p>
      </dgm:t>
    </dgm:pt>
    <dgm:pt modelId="{D10EFBDA-E2D0-4564-8D8A-AA1E3D25A8C3}">
      <dgm:prSet/>
      <dgm:spPr/>
      <dgm:t>
        <a:bodyPr/>
        <a:lstStyle/>
        <a:p>
          <a:r>
            <a:rPr lang="lv-LV" dirty="0" smtClean="0"/>
            <a:t>Nodrošināt iespēju mācīties programmēšanu pēc vidusskolas beigšanas Madonā;</a:t>
          </a:r>
        </a:p>
      </dgm:t>
    </dgm:pt>
    <dgm:pt modelId="{C4DF429C-9B39-40A5-9DE2-2641881C2008}" type="parTrans" cxnId="{038B261F-DDE6-43F1-A36D-246D89B29C89}">
      <dgm:prSet/>
      <dgm:spPr/>
      <dgm:t>
        <a:bodyPr/>
        <a:lstStyle/>
        <a:p>
          <a:endParaRPr lang="en-US"/>
        </a:p>
      </dgm:t>
    </dgm:pt>
    <dgm:pt modelId="{38D19D60-79FF-4103-AB42-66B64CFA8C4D}" type="sibTrans" cxnId="{038B261F-DDE6-43F1-A36D-246D89B29C89}">
      <dgm:prSet/>
      <dgm:spPr/>
      <dgm:t>
        <a:bodyPr/>
        <a:lstStyle/>
        <a:p>
          <a:endParaRPr lang="en-US"/>
        </a:p>
      </dgm:t>
    </dgm:pt>
    <dgm:pt modelId="{0C8C4557-87AC-4619-977C-F7F88CDBC6BD}">
      <dgm:prSet/>
      <dgm:spPr/>
      <dgm:t>
        <a:bodyPr/>
        <a:lstStyle/>
        <a:p>
          <a:r>
            <a:rPr lang="lv-LV" smtClean="0"/>
            <a:t>Piesaistīt IT uzņēmumus ar pieredzējušiem speciālistiem, lai nodrošinātu jaunas darbavietas studentiem no 2. punkta</a:t>
          </a:r>
          <a:endParaRPr lang="en-US"/>
        </a:p>
      </dgm:t>
    </dgm:pt>
    <dgm:pt modelId="{D68D68EF-3AC5-4B4F-8531-D541BDD926D5}" type="parTrans" cxnId="{B363A62B-C027-445C-AD49-A28918A8E1C7}">
      <dgm:prSet/>
      <dgm:spPr/>
      <dgm:t>
        <a:bodyPr/>
        <a:lstStyle/>
        <a:p>
          <a:endParaRPr lang="en-US"/>
        </a:p>
      </dgm:t>
    </dgm:pt>
    <dgm:pt modelId="{964D01BC-7173-4A6B-B321-8A40533CB90B}" type="sibTrans" cxnId="{B363A62B-C027-445C-AD49-A28918A8E1C7}">
      <dgm:prSet/>
      <dgm:spPr/>
      <dgm:t>
        <a:bodyPr/>
        <a:lstStyle/>
        <a:p>
          <a:endParaRPr lang="en-US"/>
        </a:p>
      </dgm:t>
    </dgm:pt>
    <dgm:pt modelId="{57A977F2-AF5A-4214-A764-FF81B72337E1}" type="pres">
      <dgm:prSet presAssocID="{82615749-2290-45CF-AC17-6B2BEE952DF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6CC892-E192-46E3-BF9D-E5A7FBC329D2}" type="pres">
      <dgm:prSet presAssocID="{82615749-2290-45CF-AC17-6B2BEE952DFC}" presName="dummyMaxCanvas" presStyleCnt="0">
        <dgm:presLayoutVars/>
      </dgm:prSet>
      <dgm:spPr/>
    </dgm:pt>
    <dgm:pt modelId="{5B61EDDD-ED5B-4D2B-A02B-F950873A70EA}" type="pres">
      <dgm:prSet presAssocID="{82615749-2290-45CF-AC17-6B2BEE952DFC}" presName="ThreeNodes_1" presStyleLbl="node1" presStyleIdx="0" presStyleCnt="3" custLinFactNeighborX="638" custLinFactNeighborY="-18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425C2D-F932-4E49-AE6C-5D382E820CEA}" type="pres">
      <dgm:prSet presAssocID="{82615749-2290-45CF-AC17-6B2BEE952DF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BBB224-3E07-4740-B813-47C5FB63777A}" type="pres">
      <dgm:prSet presAssocID="{82615749-2290-45CF-AC17-6B2BEE952DF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39FE9B-FD56-434C-A090-963CA12DD18F}" type="pres">
      <dgm:prSet presAssocID="{82615749-2290-45CF-AC17-6B2BEE952DF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2D4513-56F6-4DA4-97A7-B524BA87DE3C}" type="pres">
      <dgm:prSet presAssocID="{82615749-2290-45CF-AC17-6B2BEE952DF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296DD7-1AC0-4FE1-88A9-D98353C61AC5}" type="pres">
      <dgm:prSet presAssocID="{82615749-2290-45CF-AC17-6B2BEE952DF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3C118-3312-4060-B820-5A0171DAA97B}" type="pres">
      <dgm:prSet presAssocID="{82615749-2290-45CF-AC17-6B2BEE952DF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F86436-AB9A-4E5B-B596-CCD3035BD9D4}" type="pres">
      <dgm:prSet presAssocID="{82615749-2290-45CF-AC17-6B2BEE952DF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9003A0-2BE3-4811-9E5B-00C98355929E}" type="presOf" srcId="{B5D7C2D9-C41E-46A5-A3C8-00355685F62C}" destId="{4039FE9B-FD56-434C-A090-963CA12DD18F}" srcOrd="0" destOrd="0" presId="urn:microsoft.com/office/officeart/2005/8/layout/vProcess5"/>
    <dgm:cxn modelId="{FB9FAB5C-BF5F-4028-88C6-C45874DFCAB8}" srcId="{82615749-2290-45CF-AC17-6B2BEE952DFC}" destId="{6FF77E17-DB54-479D-A1AA-5403A9A2EC1A}" srcOrd="0" destOrd="0" parTransId="{7A2E95A8-662A-4AFA-BB2F-B9DFFDDB6737}" sibTransId="{B5D7C2D9-C41E-46A5-A3C8-00355685F62C}"/>
    <dgm:cxn modelId="{038B261F-DDE6-43F1-A36D-246D89B29C89}" srcId="{82615749-2290-45CF-AC17-6B2BEE952DFC}" destId="{D10EFBDA-E2D0-4564-8D8A-AA1E3D25A8C3}" srcOrd="1" destOrd="0" parTransId="{C4DF429C-9B39-40A5-9DE2-2641881C2008}" sibTransId="{38D19D60-79FF-4103-AB42-66B64CFA8C4D}"/>
    <dgm:cxn modelId="{8EA7EC65-7BB3-4874-8FA0-7B0446F2DCD6}" type="presOf" srcId="{0C8C4557-87AC-4619-977C-F7F88CDBC6BD}" destId="{39F86436-AB9A-4E5B-B596-CCD3035BD9D4}" srcOrd="1" destOrd="0" presId="urn:microsoft.com/office/officeart/2005/8/layout/vProcess5"/>
    <dgm:cxn modelId="{D6061D74-79AA-4587-83E6-02E08000BC76}" type="presOf" srcId="{0C8C4557-87AC-4619-977C-F7F88CDBC6BD}" destId="{00BBB224-3E07-4740-B813-47C5FB63777A}" srcOrd="0" destOrd="0" presId="urn:microsoft.com/office/officeart/2005/8/layout/vProcess5"/>
    <dgm:cxn modelId="{B363A62B-C027-445C-AD49-A28918A8E1C7}" srcId="{82615749-2290-45CF-AC17-6B2BEE952DFC}" destId="{0C8C4557-87AC-4619-977C-F7F88CDBC6BD}" srcOrd="2" destOrd="0" parTransId="{D68D68EF-3AC5-4B4F-8531-D541BDD926D5}" sibTransId="{964D01BC-7173-4A6B-B321-8A40533CB90B}"/>
    <dgm:cxn modelId="{28B40661-5FF6-4256-985F-1DBE75BC1B35}" type="presOf" srcId="{6FF77E17-DB54-479D-A1AA-5403A9A2EC1A}" destId="{5B61EDDD-ED5B-4D2B-A02B-F950873A70EA}" srcOrd="0" destOrd="0" presId="urn:microsoft.com/office/officeart/2005/8/layout/vProcess5"/>
    <dgm:cxn modelId="{1E36AC82-453D-41E7-898B-DF7FDAE12D78}" type="presOf" srcId="{D10EFBDA-E2D0-4564-8D8A-AA1E3D25A8C3}" destId="{6A425C2D-F932-4E49-AE6C-5D382E820CEA}" srcOrd="0" destOrd="0" presId="urn:microsoft.com/office/officeart/2005/8/layout/vProcess5"/>
    <dgm:cxn modelId="{586D70CD-134D-4ED0-9DB4-A866A378133B}" type="presOf" srcId="{82615749-2290-45CF-AC17-6B2BEE952DFC}" destId="{57A977F2-AF5A-4214-A764-FF81B72337E1}" srcOrd="0" destOrd="0" presId="urn:microsoft.com/office/officeart/2005/8/layout/vProcess5"/>
    <dgm:cxn modelId="{717D2576-F5E3-4CB9-883E-F5BB62DC98E4}" type="presOf" srcId="{38D19D60-79FF-4103-AB42-66B64CFA8C4D}" destId="{672D4513-56F6-4DA4-97A7-B524BA87DE3C}" srcOrd="0" destOrd="0" presId="urn:microsoft.com/office/officeart/2005/8/layout/vProcess5"/>
    <dgm:cxn modelId="{9C0BA60E-FD25-49A3-9CA7-5C041C1A2600}" type="presOf" srcId="{D10EFBDA-E2D0-4564-8D8A-AA1E3D25A8C3}" destId="{1273C118-3312-4060-B820-5A0171DAA97B}" srcOrd="1" destOrd="0" presId="urn:microsoft.com/office/officeart/2005/8/layout/vProcess5"/>
    <dgm:cxn modelId="{059BB415-CB16-4CC1-B119-1AD5F2CFA93C}" type="presOf" srcId="{6FF77E17-DB54-479D-A1AA-5403A9A2EC1A}" destId="{D8296DD7-1AC0-4FE1-88A9-D98353C61AC5}" srcOrd="1" destOrd="0" presId="urn:microsoft.com/office/officeart/2005/8/layout/vProcess5"/>
    <dgm:cxn modelId="{1CC8C902-2E55-4370-969B-AD0DA654BDC5}" type="presParOf" srcId="{57A977F2-AF5A-4214-A764-FF81B72337E1}" destId="{506CC892-E192-46E3-BF9D-E5A7FBC329D2}" srcOrd="0" destOrd="0" presId="urn:microsoft.com/office/officeart/2005/8/layout/vProcess5"/>
    <dgm:cxn modelId="{3994AFE8-3A2E-4989-84AA-BB58334DEEC6}" type="presParOf" srcId="{57A977F2-AF5A-4214-A764-FF81B72337E1}" destId="{5B61EDDD-ED5B-4D2B-A02B-F950873A70EA}" srcOrd="1" destOrd="0" presId="urn:microsoft.com/office/officeart/2005/8/layout/vProcess5"/>
    <dgm:cxn modelId="{5066AF83-A5CF-4708-9C92-006C7D028869}" type="presParOf" srcId="{57A977F2-AF5A-4214-A764-FF81B72337E1}" destId="{6A425C2D-F932-4E49-AE6C-5D382E820CEA}" srcOrd="2" destOrd="0" presId="urn:microsoft.com/office/officeart/2005/8/layout/vProcess5"/>
    <dgm:cxn modelId="{9CBCE060-B8AC-4FC0-9123-C9FF1894B08A}" type="presParOf" srcId="{57A977F2-AF5A-4214-A764-FF81B72337E1}" destId="{00BBB224-3E07-4740-B813-47C5FB63777A}" srcOrd="3" destOrd="0" presId="urn:microsoft.com/office/officeart/2005/8/layout/vProcess5"/>
    <dgm:cxn modelId="{6A88ED31-E141-4396-BC87-47336E69EF7B}" type="presParOf" srcId="{57A977F2-AF5A-4214-A764-FF81B72337E1}" destId="{4039FE9B-FD56-434C-A090-963CA12DD18F}" srcOrd="4" destOrd="0" presId="urn:microsoft.com/office/officeart/2005/8/layout/vProcess5"/>
    <dgm:cxn modelId="{54DC1D85-6550-47B7-A267-1805BA3F4875}" type="presParOf" srcId="{57A977F2-AF5A-4214-A764-FF81B72337E1}" destId="{672D4513-56F6-4DA4-97A7-B524BA87DE3C}" srcOrd="5" destOrd="0" presId="urn:microsoft.com/office/officeart/2005/8/layout/vProcess5"/>
    <dgm:cxn modelId="{0D36449E-57BC-4553-8912-63E80BD99014}" type="presParOf" srcId="{57A977F2-AF5A-4214-A764-FF81B72337E1}" destId="{D8296DD7-1AC0-4FE1-88A9-D98353C61AC5}" srcOrd="6" destOrd="0" presId="urn:microsoft.com/office/officeart/2005/8/layout/vProcess5"/>
    <dgm:cxn modelId="{80A1E64A-0505-4E46-81A9-E4A5E5EC7A38}" type="presParOf" srcId="{57A977F2-AF5A-4214-A764-FF81B72337E1}" destId="{1273C118-3312-4060-B820-5A0171DAA97B}" srcOrd="7" destOrd="0" presId="urn:microsoft.com/office/officeart/2005/8/layout/vProcess5"/>
    <dgm:cxn modelId="{96A72056-30DC-4F3D-BCC0-6CF1936A51EF}" type="presParOf" srcId="{57A977F2-AF5A-4214-A764-FF81B72337E1}" destId="{39F86436-AB9A-4E5B-B596-CCD3035BD9D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61EDDD-ED5B-4D2B-A02B-F950873A70EA}">
      <dsp:nvSpPr>
        <dsp:cNvPr id="0" name=""/>
        <dsp:cNvSpPr/>
      </dsp:nvSpPr>
      <dsp:spPr>
        <a:xfrm>
          <a:off x="33058" y="0"/>
          <a:ext cx="5181600" cy="1219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600" kern="1200" dirty="0" smtClean="0"/>
            <a:t>Piesaistīt IT uzņēmumus ar pieredzējušiem speciālistiem, lai nodrošinātu jaunas darbavietas speciālistiem, kuri ir no Madonas novada</a:t>
          </a:r>
          <a:endParaRPr lang="en-US" sz="1600" kern="1200" dirty="0"/>
        </a:p>
      </dsp:txBody>
      <dsp:txXfrm>
        <a:off x="33058" y="0"/>
        <a:ext cx="3937406" cy="1219200"/>
      </dsp:txXfrm>
    </dsp:sp>
    <dsp:sp modelId="{6A425C2D-F932-4E49-AE6C-5D382E820CEA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accent3">
            <a:hueOff val="-3438784"/>
            <a:satOff val="-7541"/>
            <a:lumOff val="5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600" kern="1200" smtClean="0"/>
            <a:t>Nodrošināt iespēju mācīties programmēšanu kursos;</a:t>
          </a:r>
          <a:endParaRPr lang="en-US" sz="1600" kern="1200" dirty="0"/>
        </a:p>
      </dsp:txBody>
      <dsp:txXfrm>
        <a:off x="457199" y="1422399"/>
        <a:ext cx="3931920" cy="1219200"/>
      </dsp:txXfrm>
    </dsp:sp>
    <dsp:sp modelId="{00BBB224-3E07-4740-B813-47C5FB63777A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accent3">
            <a:hueOff val="-6877568"/>
            <a:satOff val="-15082"/>
            <a:lumOff val="11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600" kern="1200" dirty="0" smtClean="0"/>
            <a:t>Ieinteresēt skolēnus programmēšanā. Nodrošināt apmācības, lai ražotu speciālistus nākotnē</a:t>
          </a:r>
          <a:endParaRPr lang="en-US" sz="1600" kern="1200" dirty="0"/>
        </a:p>
      </dsp:txBody>
      <dsp:txXfrm>
        <a:off x="914399" y="2844799"/>
        <a:ext cx="3931920" cy="1219200"/>
      </dsp:txXfrm>
    </dsp:sp>
    <dsp:sp modelId="{4039FE9B-FD56-434C-A090-963CA12DD18F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389120" y="924560"/>
        <a:ext cx="792480" cy="792480"/>
      </dsp:txXfrm>
    </dsp:sp>
    <dsp:sp modelId="{672D4513-56F6-4DA4-97A7-B524BA87DE3C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-6699375"/>
            <a:satOff val="-5156"/>
            <a:lumOff val="-42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6699375"/>
              <a:satOff val="-5156"/>
              <a:lumOff val="-4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846320" y="2338832"/>
        <a:ext cx="792480" cy="7924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61EDDD-ED5B-4D2B-A02B-F950873A70EA}">
      <dsp:nvSpPr>
        <dsp:cNvPr id="0" name=""/>
        <dsp:cNvSpPr/>
      </dsp:nvSpPr>
      <dsp:spPr>
        <a:xfrm>
          <a:off x="33058" y="0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900" kern="1200" dirty="0" smtClean="0"/>
            <a:t>Ieinteresēt skolēnus programmēšanā. Nodrošināt apmācības.</a:t>
          </a:r>
          <a:endParaRPr lang="en-US" sz="1900" kern="1200" dirty="0"/>
        </a:p>
      </dsp:txBody>
      <dsp:txXfrm>
        <a:off x="33058" y="0"/>
        <a:ext cx="3937406" cy="1219200"/>
      </dsp:txXfrm>
    </dsp:sp>
    <dsp:sp modelId="{6A425C2D-F932-4E49-AE6C-5D382E820CEA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900" kern="1200" dirty="0" smtClean="0"/>
            <a:t>Nodrošināt iespēju mācīties programmēšanu pēc vidusskolas beigšanas Madonā;</a:t>
          </a:r>
        </a:p>
      </dsp:txBody>
      <dsp:txXfrm>
        <a:off x="457199" y="1422399"/>
        <a:ext cx="3931920" cy="1219200"/>
      </dsp:txXfrm>
    </dsp:sp>
    <dsp:sp modelId="{00BBB224-3E07-4740-B813-47C5FB63777A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900" kern="1200" smtClean="0"/>
            <a:t>Piesaistīt IT uzņēmumus ar pieredzējušiem speciālistiem, lai nodrošinātu jaunas darbavietas studentiem no 2. punkta</a:t>
          </a:r>
          <a:endParaRPr lang="en-US" sz="1900" kern="1200"/>
        </a:p>
      </dsp:txBody>
      <dsp:txXfrm>
        <a:off x="914399" y="2844799"/>
        <a:ext cx="3931920" cy="1219200"/>
      </dsp:txXfrm>
    </dsp:sp>
    <dsp:sp modelId="{4039FE9B-FD56-434C-A090-963CA12DD18F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389120" y="924560"/>
        <a:ext cx="792480" cy="792480"/>
      </dsp:txXfrm>
    </dsp:sp>
    <dsp:sp modelId="{672D4513-56F6-4DA4-97A7-B524BA87DE3C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846320" y="2338832"/>
        <a:ext cx="792480" cy="792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pic>
        <p:nvPicPr>
          <p:cNvPr id="10246" name="Picture 6" descr="startit-pla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2420938"/>
            <a:ext cx="7092950" cy="2128837"/>
          </a:xfrm>
          <a:prstGeom prst="rect">
            <a:avLst/>
          </a:prstGeom>
          <a:noFill/>
        </p:spPr>
      </p:pic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1600" b="1"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latin typeface="Consolas" charset="0"/>
                <a:ea typeface="Verdana"/>
                <a:cs typeface="Verdana"/>
              </a:rPr>
            </a:br>
            <a:r>
              <a:rPr lang="en-GB" sz="1600" b="1"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fld id="{7628BE64-1D80-1044-8F82-99416CD1A36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tiff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romanas@madona.l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00501" y="4951924"/>
            <a:ext cx="6347778" cy="985139"/>
          </a:xfrm>
        </p:spPr>
        <p:txBody>
          <a:bodyPr lIns="36000" rIns="36000"/>
          <a:lstStyle/>
          <a:p>
            <a:r>
              <a:rPr lang="lv-LV" b="0" dirty="0" smtClean="0"/>
              <a:t>IT attīstība Madonas novadā.</a:t>
            </a:r>
            <a:br>
              <a:rPr lang="lv-LV" b="0" dirty="0" smtClean="0"/>
            </a:br>
            <a:r>
              <a:rPr lang="lv-LV" b="0" dirty="0"/>
              <a:t/>
            </a:r>
            <a:br>
              <a:rPr lang="lv-LV" b="0" dirty="0"/>
            </a:br>
            <a:r>
              <a:rPr lang="lv-LV" b="0" dirty="0" smtClean="0"/>
              <a:t>Romāns </a:t>
            </a:r>
            <a:r>
              <a:rPr lang="lv-LV" b="0" dirty="0" err="1" smtClean="0"/>
              <a:t>Hačatrjans</a:t>
            </a:r>
            <a:r>
              <a:rPr lang="lv-LV" b="0" dirty="0" smtClean="0"/>
              <a:t>,</a:t>
            </a:r>
            <a:br>
              <a:rPr lang="lv-LV" b="0" dirty="0" smtClean="0"/>
            </a:br>
            <a:r>
              <a:rPr lang="lv-LV" sz="1800" b="0" dirty="0" smtClean="0"/>
              <a:t>Uzņēmējdarbības un tūrisma attīstības nodaļas vadītājs Madonas novada pašvaldībā</a:t>
            </a:r>
            <a:endParaRPr lang="ru-RU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3949" y="1586427"/>
            <a:ext cx="7307858" cy="4285563"/>
          </a:xfrm>
        </p:spPr>
        <p:txBody>
          <a:bodyPr/>
          <a:lstStyle/>
          <a:p>
            <a:r>
              <a:rPr lang="lv-LV" sz="2000" dirty="0" smtClean="0"/>
              <a:t>~27 000 iedzīvotāju</a:t>
            </a:r>
          </a:p>
          <a:p>
            <a:r>
              <a:rPr lang="lv-LV" sz="2000" dirty="0" smtClean="0"/>
              <a:t>3 lielākais novads Latvijā</a:t>
            </a:r>
          </a:p>
          <a:p>
            <a:r>
              <a:rPr lang="lv-LV" sz="2000" dirty="0" smtClean="0"/>
              <a:t>~450 bērnu vidusskolas vecumā</a:t>
            </a:r>
          </a:p>
          <a:p>
            <a:r>
              <a:rPr lang="lv-LV" sz="2000" dirty="0" smtClean="0"/>
              <a:t>4 vidusskolas + arodskola</a:t>
            </a:r>
          </a:p>
          <a:p>
            <a:r>
              <a:rPr lang="lv-LV" sz="2000" dirty="0" smtClean="0"/>
              <a:t>49 % no biznesa – mežsaimniecība un lauksaimniecība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Madonas novads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3305" y="187286"/>
            <a:ext cx="1809687" cy="2156735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00" r="42545"/>
          <a:stretch/>
        </p:blipFill>
        <p:spPr bwMode="auto">
          <a:xfrm>
            <a:off x="2169203" y="3826099"/>
            <a:ext cx="3956175" cy="303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44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IT nozare Madonas novadā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7278" y="1549260"/>
            <a:ext cx="6337223" cy="423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361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Mērķis 2020</a:t>
            </a:r>
            <a:br>
              <a:rPr lang="lv-LV" dirty="0" smtClean="0"/>
            </a:br>
            <a:r>
              <a:rPr lang="lv-LV" dirty="0" smtClean="0"/>
              <a:t> (80 programmētāji Madonā)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901" y="1751682"/>
            <a:ext cx="8621694" cy="378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102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Mērķis 2018</a:t>
            </a:r>
            <a:endParaRPr lang="en-US" dirty="0"/>
          </a:p>
        </p:txBody>
      </p:sp>
      <p:pic>
        <p:nvPicPr>
          <p:cNvPr id="3074" name="Picture 2" descr="http://biofreshblog.files.wordpress.com/2012/08/desert-oasis1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417" y="1746404"/>
            <a:ext cx="7205031" cy="457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685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Vīzija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972011845"/>
              </p:ext>
            </p:extLst>
          </p:nvPr>
        </p:nvGraphicFramePr>
        <p:xfrm>
          <a:off x="1634169" y="169445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ultiply 1"/>
          <p:cNvSpPr/>
          <p:nvPr/>
        </p:nvSpPr>
        <p:spPr>
          <a:xfrm>
            <a:off x="-209320" y="732621"/>
            <a:ext cx="9485523" cy="6125379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093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Plāns šobrīd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759899844"/>
              </p:ext>
            </p:extLst>
          </p:nvPr>
        </p:nvGraphicFramePr>
        <p:xfrm>
          <a:off x="1634169" y="169445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4840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Iespējas darba tirgū </a:t>
            </a:r>
          </a:p>
          <a:p>
            <a:pPr marL="0" indent="0">
              <a:buNone/>
            </a:pPr>
            <a:endParaRPr lang="lv-LV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Kāpēc mēs to darām?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2094" y="2453376"/>
            <a:ext cx="5232094" cy="346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8717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Pašvaldībai pieejamie resursi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43216" y="2929993"/>
            <a:ext cx="8874143" cy="2632038"/>
            <a:chOff x="231351" y="3427510"/>
            <a:chExt cx="8874143" cy="2632038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51" y="3489593"/>
              <a:ext cx="2776254" cy="2082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5" name="Picture 5" descr="http://www.emadona.lv/box/images/Izglitiba/Madonas1vsk/skola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6763" y="3472839"/>
              <a:ext cx="3225151" cy="2115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759" r="2279"/>
            <a:stretch/>
          </p:blipFill>
          <p:spPr bwMode="auto">
            <a:xfrm>
              <a:off x="6670657" y="3427510"/>
              <a:ext cx="2434837" cy="2262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31351" y="5690216"/>
              <a:ext cx="26771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 smtClean="0"/>
                <a:t>Skolēni/skolotāji                                      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327094" y="5690216"/>
              <a:ext cx="30076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 smtClean="0"/>
                <a:t>Skolas</a:t>
              </a:r>
              <a:endParaRPr lang="en-US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665205" y="5192699"/>
            <a:ext cx="235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Pašvaldība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174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794832"/>
            <a:ext cx="8382000" cy="4221163"/>
          </a:xfrm>
        </p:spPr>
        <p:txBody>
          <a:bodyPr/>
          <a:lstStyle/>
          <a:p>
            <a:r>
              <a:rPr lang="lv-LV" dirty="0" smtClean="0"/>
              <a:t>Sadarbības partneri</a:t>
            </a:r>
          </a:p>
          <a:p>
            <a:pPr marL="0" indent="0">
              <a:buNone/>
            </a:pPr>
            <a:endParaRPr lang="lv-LV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Kas mums palīdz?</a:t>
            </a:r>
            <a:endParaRPr lang="en-US" dirty="0"/>
          </a:p>
        </p:txBody>
      </p:sp>
      <p:pic>
        <p:nvPicPr>
          <p:cNvPr id="6146" name="Picture 2" descr="http://img4.wikia.nocookie.net/__cb20120901035825/logopedia/images/3/3b/Accenture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921" y="2754216"/>
            <a:ext cx="3419706" cy="159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diena.lv/uploads/thumbnails/705x457/article/0074/736633/1407660_ORIGINAL_1275631826.jp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45" r="25649"/>
          <a:stretch/>
        </p:blipFill>
        <p:spPr bwMode="auto">
          <a:xfrm>
            <a:off x="3966073" y="2265273"/>
            <a:ext cx="2084384" cy="256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startit.lv/assets/og-image-e7f7a9727419f97c4565022c95b49aa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2134" y="291602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022" y="4913523"/>
            <a:ext cx="1273211" cy="1516994"/>
          </a:xfrm>
          <a:prstGeom prst="rect">
            <a:avLst/>
          </a:prstGeom>
        </p:spPr>
      </p:pic>
      <p:pic>
        <p:nvPicPr>
          <p:cNvPr id="6152" name="Picture 8" descr="http://www.emadona.lv/box/news/aktualitates_novada-3658.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6897" y="4935090"/>
            <a:ext cx="1364888" cy="132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7812" y="4913523"/>
            <a:ext cx="1571625" cy="666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375" y="5725326"/>
            <a:ext cx="1714500" cy="809625"/>
          </a:xfrm>
          <a:prstGeom prst="rect">
            <a:avLst/>
          </a:prstGeom>
        </p:spPr>
      </p:pic>
      <p:sp>
        <p:nvSpPr>
          <p:cNvPr id="7" name="AutoShape 10" descr="data:image/jpeg;base64,/9j/4AAQSkZJRgABAQAAAQABAAD/2wCEAAkGBxQTEhUUExQWFhUXGSEaFxgYGSAdHhweGxkcGhgZIRcgICggHx8lGx0aIzEhJSkrLy4vHCAzODMsOCgtLisBCgoKDQwNFA8PFCwcFBwsLCwsLCwsLCwsLCwsLCwsLCwsLCwsLCwsLCwsLCwsLCssLCwsLDcsLCwsLCwsLCwsK//AABEIANoA6AMBIgACEQEDEQH/xAAcAAACAgMBAQAAAAAAAAAAAAAABgUHAQQIAwL/xABPEAACAQIEAwQFBgoHBQgDAAABAgMEEQAFEiEGEzEHIkFRFDJhcYEjQlJicpEIJDNDVIKSorHRFTQ1dJOhsxdEY7LSFiVzg8Hh8PFTtML/xAAWAQEBAQAAAAAAAAAAAAAAAAAAAQL/xAAXEQEBAQEAAAAAAAAAAAAAAAAAEQEx/9oADAMBAAIRAxEAPwC8cGDBgDBgwYAwYMGAMGAnCjmHHKGRoKGJ62cbMIiBEh+vOe6vuFzgG7C/nfGtFStolnUy+EUd5JCfLlpcj42xEjhetq98wrCsZ/3WkvGlvJ5vyj+FwLDbDFknDtLSLppoI4h4lV3Pvf1j8TgF88UV8/8AVMtdVN7SVjiEeNjyheQjb2dfDGf6Izeb8rXwU/Xu00Gvx2+UlN+nkBiezHiSkgdEmqYo3k9RWcAm5sDbyvtfGjx1xQcvpxMIJKhmbQqJ5kEgsbGy7WvY7kYDQbgHXfnZhmEt/Dn8tf2EVRjNR2ZZfIAJUmk+3UzN/GTCxUdq00VfTU81PGI6gRNe5V4xNYWZSSAyNcEbXt4XxK9rfGc+W+iGNCYpHYTOttVl0kIpYFQWBY7j5u1uuA3v9k+U2t6IP8SS/wB+vH3TdmWXxgiJJo/sVMy/wkxr9m3GCZg9QyVDuqqhWGWNUkjN3Dksg0urd2xBuLWIF95TtHz96HL5qmK3MTTpDC6ks6rYi4NrE9COmA014B0W5OYZhFY9OfrX9h1YYx/Q+bw/kswhqBt3amDT47/KRG/T2HCQO16rioKarlggfmyuhUFkJCW3X1gBva5vv4YcOO+Jk/olZ1nkplqVTlzIt2TWA4utw24BU6dxe/hgPYcTZhB/W8td1HWSjcSj2nlG0n8cSWS8b0NS2iOdVl//ABSXjkva9uW9idvK+NLs2llGWpJPV+k6tTrMVYWTwB1AMbWJufPythd4R4npc/aSGooFblLcyNYjc6Vt89Cw1GwJtY7nAWjgwknhSspN8urCYx/utXeSPwsqy/lIx7N+uPei45RJFgzCJqKZtl5hBic/UnHdPuaxwDfgxgHGcAYMGDAGDBgwBgwYMAYMGDAGDBgwBiG4l4lgokDSkl2No4kGqSRvBUQbk+3p7cR/E/FDRuKWiQT1rfM+ZCp/OzMPVUddPVvDrj04a4SWndqidzUVjizzv4DrojTpGg8h8fIBCVeW1NajTZpL6HRAE+io+klbdZ5wR7e4th08RhxyOGnWCP0VUWAqGj5YAUhhcMLeY3vhD7YoqaqQUN3audeZTRJc7oGPeBIQBgHFzv5XsML3YVxQZIpcrnYq6q3JJ9YA35kdj4qe8B1sW+jgG7iXtPhp4nmhhapijm5EkiMAqvYG3iSLG2q2kna+I7i/No82yKeppWdTGNRFyrKYyrSI1jY9zfx6g4S+EuCa+llq6GopZJaWpjKM8ekqGU3hmBZgAQ3gbHfpti0Oz3ggUGXtSyPreUs0xXpd1CFVPWwUAX8Tc7XsAoGelWfJY5gt5qapMTnqzRyopjubdFZdIF9vji4cySvzHIqcUjtHUaUE4a8TOFUqwDEC2o6W2sCNrkHd5yPhekoxamp44+lyBdjbpdzdj8TiXwFLVnZRWVSUTvJT001NGsR0guWCEsspawBck+ruOp1b2FlZlw+8sschn2WMxyRtGGiluQwLRk+BBtbcX62vefwYBW4T4IgoZqieOweewKouiNAvgiXJFzubk79LdMLP4QtboywR6rGWZBbzChnP3ELiz8eNRSpILOiuDtZlBHuscBRNF2cVmYZblqLNAkCK8hJDaxzn1HaxD2HTdetvC+JPtsyaf0Sio6Snmlhpx3iqFvVQJH0Buba//hGLjpKSOJdESLGv0UUKPuG2PbAVj2g165fw+kMbAl4o6dGBuDqTvtddt0Dm/S5GI7snCZXkktfMpPMJkIUd4qp5cS/Frm56asWXnnDtLWLpqYI5RawLDvD3OO8vwIxGZrw0xip4YWX0aFWSSncbTRsnLEfMBGnSpJGxuQtyNzgNHhPtCjqqaOolQRCWQRARs0xSRm0okgCAoW2IJGmxFyLi7XmdJFLEyTojxEd4SAFbDe5vtt5+GKs7P+AJqPNZpER0odHdE2kszGzKAFLX0Nez7Hyvck6GXdpVdXZm9PCYIaVC+sypqtFHfUzXYXJt6q2tf2E4Bup8nqaFVlyuT0qjI1eiSSarLbY085vbbojXHXffDJw1xNBWqxiJWRNpYXGmSNvounUb+PQ+eF3splpJ45amj5kSFjG8AJEKuveMkcZ9XWrKbDp0tcEmZ4m4TSodaiJzT1kf5OoQb7fMdejxnxU4BjwYVuGuJ3aT0OuQQVqi+kfk5lH5yJj1G1yp3G/lhpwBgwYMAYMGDAGDBgwBhT4s4hlEq0NAA9ZILs53SnQ/nX9v0V8fuB2uM+IjSxpHAokq5zopor9Wtu58kQd4n3Da+FPOM6g4fp1EjtUVlTIHmfbW+45klidlVbqi9L2H0jgHThXhuKhiKIS8jnXNM+7yuersfvsPD7yVbjHtYgoZo4+RLKrbmUd1LA2YxsRaQjxtYe3DPFWwZnROaac8uZGQSR7MhIsdjurC/Q2xRSUkLTzZHy5nCEimkt3hUfPmZNgImG3kEUHcsWwDB2pcN1M1TT5vlmqYMqMOVdmDL6jhepUiwIHSxv1xMZP2cPU1qZpNroZGbmNTxkFg4ABbX0Ac6iVsT3rbG+Gzs34NOWU7RNO0zM1ydwqjeyqhJtuSSfEnDbgMAYgKjjjL0d43rIEeNirqzgEEdRv5ezDBjjztBH/edb/eJP8AnOA6fPH2Wfp1P/iDGD2gZZ+nU/8AiDHIQxjAdentByz9Op/2xjB7Q8s/ToP28ciYxgOu/wDaJln6dB+1jH+0XK/02H9r/wBscjYxgOuT2j5X+mw/ef5Yx/tIyv8ATYfvP8scj4MB1x/tJyv9Ni/z/lgPaTlf6bF95/ljkfBgO18pzOKpiWaBxJG19LDodLFT19oIws0vBUdM9WYYIZYqshpYZdrHe4DaWBQkk6CBpN7HoB8djH9jUnuf/Wkw64CteJK6l4fy+RYECy1DM0cOtmGtlAYgmzctABvsenQnGp2PS5pUKlTWyyPTsGWFSVX/AM1wAGZTuq3J33taxw0cecBQZnymkYpJCbqw3BBILIy3FwbeBB9uFfizj96Wo/oqOGVpGj0iaBQrIZFuhhgsdSoCNtXgRfa+AfOKOHIq2IJJdHQ6oZU2eJx0dW/iPHEXwtxFLzTQ1wC1iC6OBZKhB+dTyb6SeG/tAWezzjJopo8urKtamdg2hwGuhX1YpHYAmQgMbMAykaWJJsHfi3h4VkQCuYp421wTKO9G46H2qejL4j4YCcwYXOC+IWqUeKdRHWU5CVMXk1riRfqONwfeN7Xwx4AwYMGAMa2Y1yQRPNKwWONSzMfAAXP/ANY2cI/FH4/XRZcN4IdNRWeRsbwQH7TDUR5KMBGUeaLTQzZ3mFxJKummhPWOI7xQqPpv6zH+ABxXvEHF+W5u8RqonpZjaJpAQyqpN1cNtfSxN1YAFGbfUFtfec5FBVLpnjDgerf5u4IK/RNwNxisOIuy2h3E34tc2SqissRJ9USxHuxtfa66Ubw0khMBX9LR5pkVeiRKWMrBUABaKoBNlX339zLfyO/SmWxMVWSWONJ2Xv6N7eOjX1a2wvsDa9h0xC8E5PJHSwJUSpU8k3p5lv3kKWRip2DBWZQQT3bG9ycS3EWaClpZ6hukUbPbzIGw+JsPjgIyl4vimWrEBDzUztFytQBZx3U9ys/dDdOvlja4f4ngqkurqsinTLCxAeNxsyMvXYgi/Q22viguw2gepzbnOSeUjyufpMxst/1m1fq4uziLs6y6tl509ODIfWdWZC3gNWkgE28TvgJ2fOKdHSNpow8h0omsamPkFvc45K7QD/3nW/3iT/nOOiZuGIKPkCmooI19IiBk1XlAEmzXKktf1bar2cnwIxznx2b5lW/3mX/UbAQWDBgwGcBFuuHrs6yuVwGpii1csrRQyOobliOFppGUHYO1kUNbYFrdb49pcnVsxeXZpnkLJRFG5vPfvCN1KhREjksW1EFF9psC1TcMSMpLyQxNoMixyPZ2VUL30AErdQSNem+IzLqCWeQRwo0jnoqi/vPsA8Sdh44tTizhv0ZqimlkWF5oodFS6SMsx1M9WpdEYh3mKm1uiKOhGGjs54AVo/lEdKW4Olxokq2Hz5V9ZYAfUh8fWa98UUnX8PtFBz2mhYczlaY2LnVp1t3wOWQBpvpY+sPPG1w3yYYpKiphEsbkQKptffvSyIfB0TTY9AZF64feMOGWktTzR1MLQz1DpyaVpo5lnk1qyFCArBQF0m2wHTE9QcGrT5dV1FVFyljpZY6aF2DMispLSuR3edK9unqiy+wBR+c5eYJ3i1agp7rDYMpAZHA8mUg/HGlhn48j0tRA+v6DBr876SVB9vL0YWMB1d2NrbJqP7L/AOcrnDLnWcQ0sRlncIg89yT4KqjdmPkN8VpwPlUE1JlaTRSSMaeUoyMU5Y5y63Lh1I9dBtcny64ast7OKOGqWqvPLIn5MTStIEPmNW9/eTbr13xAwTZ1AskERkAkqL8pfFgqFybeAAHU+NhiN4w4b9Jid4SI6xY3SCcEqy6lI0ll30m587E3G4xz9mtZJQcQ65ZGYQVAszkkiFrWW58BE1sdRg4CoOzPs7jy8GuzAgVCayqsQVjCqxZ7gnWxQM1x0F/EbOvBvHlPmOowpMihiitIoCuwGohSCRqCkNpNjbfwNvfirJ0kZJ3R5AiPFIi6mPKlUq5WMdWG3qjUV1AXNhit+xfherEU6y86miE8ckZZNLsUDh9KsNgwKAkggi4HmAeeOaCSF0zOlUmanFp4x+fp73dPtLuynzHj0w05bXJPEk0TBo5FDKR4gi4/+sbJwkcL/iFdLlx2gm1VFH5C5vPAPssdQHkxwDvgwYMBq5rXpTwyTSGyRIzsfYoJPx26YXezfL2WmNTMLVFYxqJb9QG/JR+5I9It4b41+0lud6Jl4O9ZOBIL2PJi+Vm+8BR8cOYFsBnHhW0iSoY5BqRvWXwIvex8wfEdCLg498GAjOJc1FLST1B6RRswHmQO6PibD445keqaPKJJJGLS11RoBY78qG0khHleUoD9nFpfhFZ3y6SGkX1p31MPqx2IHxcr+ycVP2j/ACUlPRDpRwJG4HTmuObMR+u9v1cUWz+DplGijmqSN5pNKn6kYt/zFvuxa9Q4Cks2kDq1wLfE7Yh+B8p9FoKaAizJEur7RGp/3icSjUUZcOUBYdCfD2+/24gVMyrlLwAUtTIiTIRUuLBS0ig9xiJCCNrhNNyLeY5q42N8xrf7zL/qtjrbP/ya/wDjQ/8A7EeOSONf7Rrf7zL/AKrYCFwY2KahkkDGON3CC7lVLaR5kgbDY7nG7kGTmoZyzFIowDI4Go7kKiKu2p2Y2VbjxJIAJxQx9l+aNHMETeZXWanUmwd0Vlkgv4GWF3AP0lQeOOlOH87pqxObAwLDuupFpIyOqOp7ykHwOKZy3h/KYLCWro4nturXqJA1/nShhEGHiqpsfnHriyeHOFgZZ6p6tauOpgWIFEVLqCe9zIzZjY21ddhvtgHMjGcVdk3D1XJVCGrarlgWORZHlkslxJ+LvCyMCXMdtTMCRv0OHikyRvQjSTzPNdGjMp7rlTcKS2/fCEDV4kX8cQbuZ5rDToXnlSJB1LsFH+fj7MVJx5xhHXJ3tceVodUkjDS9YykMkEKGzFdVrv4dTa3ekMx4BqaWO9MIarT+caGIVYt9GWRXjk28CFPSzYpzi2kqpCaiWZ6lAdDMwIeE3/JyQneI3vYeqfAnFENn2avVVEs8lg0jXsOijoqD2KoCj2AY0MDYBgOnOz2ncUWWyJNHHppnBEi6tWt0Ox1qVsVHnf4YsGmZio1hQfqm4+FwDit+Dm00WVn0M1J9Ge1hH8nZo7nVIRbVe1l629mz1RSxrKVCvGxGyEWU23JUC6ixNiRa/t2OAoj8InK9FfFOOk0Vj9qM2P7rJjV4+zGZqLLa6CaVBNDyptEjKDJD3bkA9TZvguLB/CHyvmZckwG8EoJP1XGg/vaMVrkf41w9WQ9Xo5kqE+y/db7u+cMHQ/CeaelUVPP4yRKx+1bvD4NcYlsVZ+Dzm3My94Cd4JDb7MnfH73MxaeIDCn2kUDNTCqhF6iiYVEVupC/lY/Ozx6hbx2w2YwwuLHpgNbK69J4Y5ozdJUDqfYwBG3nv0wYVezVuSKqgY70c5WMXueTL8rD19jEfDBgM0l588mbfRR0yxgeGuduYxve3qKo+Psw54TezvvvmNRsTJWyKCB82ELEn8CfjhywBgwYiuKc3FJST1B/NRlgPNrd0fFrD44CkuIK1a/iQlzenors58AlMDJJfw3luvxGEvhGBsxziLmbmaoMsnjsCZXH3AjG1k0hhyquq33kq3WljY9SD8rUG/kQFHvw1/g45JrqJ6thtEojT7T7sfeFFv18UdA48p5GHqrqPvA/j/8ANsel8Q9Tm7vIIqVUkIF5HYsI0FwANaqQznc6ARsDci4vBq8RUUh5MhlcaZ4bxLblkGVBv3dTWNje43A2G+OWuNv7Rrf7zL/qtjputy6t1wyTVqFBMmuGOAKjAuAo1szOCGKm97G3THMfGv8AaNb/AHmX/VbAWHlKx+jxxxTFE0DTFzhEs8c1KY6l1ZrI9QlQ7d1yLBFUWHWO4fSKlhljanSoUSCV5p2QQRFEdEDiKSQSnvtaLUCT0HjhMyLieqpAywS6VY3KMqupPTVodSt7bXtfpjyzjiCoqiDUStJb1VNgq+dkUBR8Bih3l4wzGZufzRR0YtYKiIpUeCREEysbHYXAPUgDa2uySrWWOokjhCJJKZCyWEethZoo1AFxGoQNJ0Zy9ul8UvwVmM8qSLJy5Vp4QkJlhjkZGllSGECR0LhUaQuFBt3bezHTGSZXHSwRwRCyRqFHtt1J9pNyfacEetFXJKGMbatDtG3sZDZhv7cbOE3gGa9RmoBugrTb38pA/wDmMOWIowlcfcH88GqplUVaKQVI7lRH86nkXowYCwPUG24sCG2CsR3kjU96MgOLHbUoZfeLHqPI+WNjAcecW5MkRSen1ejT3KBvWjdTaWB/HUhtueoKnxxAYuXtWy9InzOEDZhBXxgD1XaX0ac/ragT7sU1ijqXgFpvQssEQjI9FfWXLC3ei02ABvve97Yc6qsRCOZ3fEMQdIP2ugPvthC4Ry6CakykTOwK0rMirK0eokw9QrAt7um+HOnpJ4nskgkhJ9WQnWnnaXcuPqsL/WtYCCM4sjSvy+qiiIdXhbQ43UsBqSx+d3gNxt8cUH2MTK1bJSufk6ynkgYe0rqB99gw+OOoLnVaw02638fK1vLxvjkrNkbLM3cqLej1OtQNu6H1qPcUIHxxcDV2EZg1LmslLJtzVaMj/iREsP8AISD446OxzJxyfQM+9Kj9QvHVLbxVyC/3nWPjjpmNwwBBuCLg+w9MQfWDBgwCZU3gz2Jt9FZStGRY25kDawSen5NmHwwYz2h/JyZbUDTeOtRCT4LMrRNb7wfhjGAz2STiTLUlAtzJZn/aqJD/AAw5YTOx1QMnpLfRb/UfDngDFQfhG51opYaVTvM+t/sx9B8XKn9XFv4514nlGZ8SrETeGFwjHwCQXea/6wcX9owC52hj0eKhy/51PDzJh5S1BEjKfsroA9hxeHYjk/o+VQkizTkzN+tsn7iqfjjnrNqlszzN2XrUzhU9gZgiD4Lb7sdd0VMsUccSCyIoRB5BRYD7hij7aFSwYqCwBAa24BtcA9bGw+4Y1syzKOAJq1EuwRERSzMT5KB0A3JOwHUjGzUKxWyMFPmRq9+1xhVq89p6aWaJXNRXhAQrXuTI1ootSJpjBbTsALCzN9LEGc6qattEhVYadZ4lMbrrlk/GEXWHVyiLcggWY2G9r2HMnG6kZjWg/pMv+q2Oks6ps2eDUXpF0jmPGkbsx0HWsauzWvsBq0jffbFEdsFBy80mZd0nCzRnzWRQSf2g2KErGMZx9wws7BFBZmICqBckk2AA8STgGLgTMoo5ZYqhikNTEYmkAJMbaleKWw3OmRVO2L0y7jHNGieP0BHmjZozU85Vp7xkq8hvZrKQbqPI9OgrXhfhMUiLVzsqsLsr6eYV02JaCLpIy+Mz2iQ79+1w9wZszaaGijWoKD8ij6oI9R1cyqqusrkksY02J1A6tjgHXgTLI6amEayiWV/l53tYs8xLaynVQbWFwNl9+NrijNzBS1MkTIZooyyqd+8QeWCoN+82w6Xwq5fm4oGlVj6VUSSL6TKDpDVMrIkNPGu47sV2IHqKgJ9bbWqaUT59OeZ+LQ08T1Q20mSJ2eFWPhp2k/V8icQTk+ainzCdmF1lalp1A8HczEkn2KVNsSUdXyq+ZHk+TkhjkQMdlYOYnAJ2Gq8Ow8b+eK/iz+nkqaGSaVYklklr3eXuKxA9HpUDtsWWO19/meFxia4sq3qC7Uy62aNYqQnYSSCQTyuPEpGsUZD9CxsDuMELnbPMvNqGBBtl+g233NdCtveDqxQmLl49ygTpNUxShaes5UiSODy0KlzNA7KCYmMrK92FiQQSCN6wk4elWrSkOkyuyKNLBh8pbT06bEXBsR44qujOB8jgqaGh9JgilEdImgSIHtrJuQCDa4VcT3odTTSaoWaopj60DkcyPyMUhtqX6jnbwb5pXq3IoWn1PBWtFAiQJJTy6UCxLc3jjlErEOWHdU9MTVHVVMRMqP6ZRMpdWBHOjtclQLBZV8BchxuDqOCJuizRZTpVJQfHXE6AfrMoB+BOOf8A8IbKeXmCTgWE8QufNo+4f3dGOg8szKKojEkEiyIejKb+8HyI8QdxisPwhKFZqCOdCGME2liN7BxpYX+2Ewzqq645PpGUZXWDdkVqWU+N0/Jgn7Ksfji7+yTN/ScqpmJuyLymv1vH3R966T8cUhwd+M5LmdJ1aHRVxj7O0th9hf3sN/4Nmb7VVKT9GZB+5If9P78BeGDBgxAm9rUwjy5pSL8uaB/2aiO/+V8GPvtaCf0TVcwMyhVJCsFJ+US1mKsBv7DjOA8ux+IplUMbdY3lQ/qzyD/0w54TuzU6UrYTq+RrplGr6LsJFI9hD3+OHHARXFOcLSUk9Q35qMsPa3RF+LED445q4Tl5FBmVc5+UkUUsRvuXnu0x94jF/icWZ+EZneikhpVPemfWw+pH/Nyp/VxWPGP4vl+XUY2ZkNXMLfOm2iv7RGtvjiiQ7B8m5+aLIR3YEaT2aj3EH3sT+rjoBMvaQSQz2mhZy0cgfvrvq0m1iCjXVWUk2C33BJQPwc8n5dHNUkbzyaV+xGLf87P92LOKiGMmGLVdixRCoJLsWdu8QtyxJNyPHAQ1dTvFZGq6x99QEcKsxFydLSLFpC+HzTYDfC3W5gtO2gxzrLLdloKY6p5Lm3OqKhSWG/8AxLADq3QTlZW5hUtGkFO1GocNJLUGNiVG+hYo5G1avEll2xC0+eRUaSrSsKmUyfjNdOdMZkJsFLgXkYCyrDCDYADbBEqmS5hYfjsVJCe80UUKlo7i+kTyEhjfdnKi5vsL7Vj2j5fFU0Akp51qZMtbkyyKQS0L7xv3du6SF222k8sS+aKszscyqF5Ys2qqmKKD1VUyyJldbre3NbVbci+x8KbjfI4ZFNLE0auxhnXlkJJC+xYjURZTZhcarahbvYCjsMHBBAndranWCVo1uRdljJYAje/L12tve1t7Y3u0rg1suqbJ3qaXv08gNwV66SfNbj3ix8cLOXV8kEqSxNpdGDKfIjp7x7PHBV/VrhdKPISklMs9bLHYPIsgcxU0bfmoAscuyb2tvdmJ8MlqzHCYgZoGdQZHpHp1UyOisyFagi8qIyBnh2JIJs1wK8HGUIHNQPHIAivSnvwMquSVie+qFbPL3CGADkKRsMQnF2ZxSrTRwOzRRRMLOLMGeaR2LeBcqUuRcbbYIsiSpiowpEqwGNSEmqJo56hA99Zho6e8ayMesrm5ubnznuF1hShn5KsY55IJWDtqkdHiQsHa9i0kscqG212ItjnlLeOHvgbi9YYxBK4S2yM4bQV18xVZkBdGjlu6SANYu4KkHYGmpzqONhKXCII3FPKRJaMS1BqIXKxlZNDxuYiwuA8JVgbWxIcI54/pUk9SAJPRnWKUSyOH5lmhcGQnQrGJwtgovYEXYXQM94mELAUskbPqLMUjBgTy5aSp65O7SKkY2Ww8cLS53PznmZzI8gIl1ksJFNro3muw28LAixAIBq4l4l9FqHhpqamjMWlUm5ZaS4RflLsxTWdzr06t+uJPsayp3mnzKRGl9HVjGOrS1Djui56tv4+LKcJYilzKtVIU+VmIVV1X9VACS3kFUkn34smSrypDFlclXURQ072Z4LKsk5B5kryWJ0A9wADbfwAOCp7LmqKQNIsmaQObsRVxCelLN3nLCK7Rgtc6gRpv47gt3C/EsTMomVYJpbEMj6qedmvYxSX0s5A3GzeG9r4V+C+G5+VUR0ubxBDJzITAyzMBawEhfewGkaRbe+/hjWjzeamp1krqN4uZI0dU5VEglYnuM8alijFbfjCC2oAHUALEWVNlbmcsIqUoerlDzANgVPg9997rbbY48uO8p9Jy6qgAF2ibQPrKNSfvAYgctzuekiWJaeprUDFY3VlaVLgMI57202vYSAsrKFN9xeUM06kqu9ZUaWZSS0VNGNtyLA2u1uhkcnooOiDn3sdzERZpEj25dQrQPfxEg7o+LhR8cbHZ1UHLs9SJzYCV6Z7+OolFP7YQ4gOJqZqHMplTutBOWj9wfXGf2dJwwdsEYXMEq4dkqoo6lGH0rWNvbdQfjiq6iwY0MgzIVNNDOvSWNX92oAkfA7Y38QJna/EXyqaNesjxIP1p4x/64xj77SjqSihGr5auhU6fooxkYn2AJf4YMB85IeTnVdCelRDFUp1+Z8jJv0vcKdvPDnhL43Po9Zl9b0VZTTTHb1JxZST5LIFPxww8TZsKSknqD+ajZgPMgd0fFrD44Dn/AI+kOacQimUkosi0436BDeY/A6/uwpdoGbCpzCplX1NeiMeGiMaEt5Cyg/HEj2WvK+b07A3Z2cyMfotG/Na/g2ktY+dsauS5VCK2B+ZzKITrrltYqmv86vVLgdTtvscaHTvBGUeiUFNBYApGNVvpN3n/AHyceGZ6qGLVC9NHAAbrUuUVXdywYTb7FmtoI8rFehXuIOKZadpaSsnWmMw1UVciHl9QdDqS2llO172Km+x6+lVxTWmNSrZYl7Wk9JaVZbC+lI1QN3reBYgX2OINLNOK5JaZlNRC1h8o9ASVI2uGqpPkqcb73LNb1d9sL+S0FXWyRyUcMQRNlrJkYRxjpopKbbSijYORdiLkqcTOc5xSArU5vMCUs0NAobSpsLOYWAeRr3AaVVUb2HiUziPtbrq5jBlsLxIRb5NS8xH6oOj9XceeCGjNeF8gysmSrPNkKi0buZGJtu3LB6sd7tt5WwtT9r9NAixUGWxKiCyGaxIvubqtzuep13OEtuCKssXqnhpy25aqqERiTubqWMhP6t8bdJwLGzaP6Qgd/FIIp5yPfoiwV75p2lSVkYpquCD0YuGPKRg6fWiLSEKQL7dNyOhwsZvkTwrzUIlp2NknQd0+Olh1je3VG38rixLLVcC08YPMrZV0+tegqAFvvuSBbbfpj64fyeWPmSUOYU7R20y8xJUjYfRkEsXKI+0dr+GAQsZw+Zxw0jIZZKd6bxM1MRU0h8dV0Zmiv7GYeSjCw+QSEaonimWxJaN+llZzdX0sDpViARvpNumAihjNsSAyGo0czlkJpDaiQBpJspJJ2BOw88bcfC0wZ1maGn0HSxmlVd9IawUXZiAy30g2uL2wEFjcy7LXm1FQAiWLyMbIgPQs3t8ALk9ACcM2VcNRsNcUctdYbsAYKYHe4ad9LNby+T9+MZtl8siKZ6ulihUnTHFreND425MbR6txdixJvuTgNrg3jWnyxpRHSip1jQZnYxuUI7yqtm0qTc+Z2v0AD9lPaPkc8Yp56JaeM22MStGDfbdO98dOK/o+AVf1p5RcAqwpjoYMLqVkZ1Vr+FjvjbqOzLT3efKrn1Vkpipfa/cCu7SbfQDYCzck7OculqfTaCrdF2KLSyLZT84EnUbE9UNh1HTbGOMs2raOKpirqZq+gk2WaNhG6qQO7IEUAb/PAA++wpqTh3MaB1nhWdbdJY4pk9tu/GhtYb7WxY/BHbO0i+j15RJCNKVJXuXtYc2MEWF+rLYb9B1wE/2dVDchHh11dEV0R2IFTTEWvBJuvMjHgRuNrLYgh7gzTSsskkZgpokvrkNmOkEudG5ChQNybk32sASgRUaU9RqgmTK6uXcxNaSjqhtZoydIvuPV0sL+rY3M9XRuiiTNa6JodYdIIY9AdgQyR+szygMBZAO8eurpgipO3/LguYJOo7tRCrXta7L3TcW+joxp55+N5BRz9Xopmpn+w4DIfcO4vxOHXtxppJsup6uaMRSLMQsbHvLHIp0q29i/cRiB0uRvpuVfgbLnGS5q9RZKd0Roi3UyqSUIXrZm0C/j4eOAsX8H7NublhiJ3p5GQfZbvr/mzD4Ys3HOn4PWccuvkgJAWoj2H14+8P3S+Oi8TVJmdnnZ1QwjpTwy1Ljf59oY9+l7ljv5YMY4IPpFZmFb1VpRTQnb1IBZiD5NIWPwGMYCf4syYVlHPTGw5iEKSL6WG6Nb2OAfhiseL+KOflVIJ4JJtchirIY20vzIAQwuA1hzArfdvi5MJH9QzU+FNmNvclUo6ezmp97LgKfyvMKGnlWWPKa5WFxbnMQQRpZT8nupUkEeROITNVoy5kpqevpb/N2dRfwBNmt7CTjrLBi0c15Jx0I4PR6qKaphW2iOSFGVQB5MTuPDTYDfY4jM04vWxWnaakRuqwU0UJPsMiMHI9hOOprYxoHkMKOL4DDr1O8pF7m8Skn33k64c6HiuhUASPXNGPzUapFHbxvGs1jjp3ljyH3Yxyx5D7sKOcRxdlAvy4JotrDTTUxHrBrtqJZtwLd4W388eOecY01TC8bV2ZfKG764IGBsdSjuurBQ3RQ1h5Y6U5K/RH3Y+TTp9FfuGA5WynNKaAtpzGsAZQGX0VGVrABbo85UgBRa42sLYkF4pHMRxm9SnLZilqNRbX610WXS1/bfHSxoYj+bT9kfyx8NlcJ6wxn9Rf5YDmPL5qGHU0WYSB3YNzPRZEkW3VVZJ7aTfcEH/LGnxJDM3KmhdJUnJVZIU5TM6N+TeMWBkvpYbXOoEE46kbJKY9aeE/8Alr/LGpmXClJNE0RhRFYhrxAIyuvqSKygEOvgfh0wo5ephLFThlkhZyQFTmEyIyswUejbd9SzWJBA1G25xN5GkRYPLCJFWAzPUTyJIqqbj8koZFZpbi0gkYsfVudrAqOySXnGKOdUp+TGBKYV5imKS6BSrg8y1y0lhe42NzZ7yrgajihaJ4lnMj8yV5lDtI+/fNxba5sAABc+ZwqKYHGFOwIL0jEi2qtFRUgDySFadIo/1FxqZrn2rQYs1ogQujSKF4wijoFYU7G1/DbF7/8AYfLv0Cl/wU/ljH/YbLf0Gl/wU/liKoHO6pZIoymemWa2mRHSeNFBBuEfR6vRbaRe592M5DBGkRV8/MPcsiRGcqp1i4I0rcaL9LbkeW9+HgXLf0Gm/wAJf5Y+TwDlv6DTf4a/yxRS1FBFEO5n8EoBuI54XeMnzs+rSfrKL4+694J10zy5VL4Bknljb2d94mYe7Vp9mLjPZ5ln6DB+xj4PZxlZ/wByh+4/zwFUQ1FFHCaeSo59L4U8k8MqoeoMc+qOWMjoLIRubg3xGcO55ldBLzYKWaecEiMz1EOiP2qRb27sL+7Fznszyr9Ci/e/6sfB7L8q/Qo/2n/6sBU+eZvLmLK87USsvqCeuiaFPMinj3JP12fy36Y3aKjSnoa2EZjSVc9aoDDnxJHGRtq1O+omx2AUDujpYYsg9leU/oa/tyf9ePKTslyk/wC6290kg/8A6wFIZDkE1FUw1YqKJhC4dglXESVHrqBq3JW4t7cdC8a56aaheWLeVwEgXxaSXuxi3vN7eQOIM9jmU/o7f40n/Vj1RBXZooXely3b2NUstre3lJ9zNiBj4TyYUdHBTCx5aAMQLamO7tb2uSfjgxLYMAYiOK8iWtppIGJUmxjcdUdTeNx7mA94uPHEvgwC3wPn7VMLRzjRV07cqpTycdHH1HHeB6b+zDJhN4yy6WCVcypFLSxLpqIR+fh6kdN5E9ZT7CN+mGXJs1iqoUngcPG4urD7iCPAg3BB6EYDdwYMGAMGMFgOp67DGcAYMGDAGDBgwBgwYMAYMGDAGDBgwBgwYMAYMGDAGDBgwBgwY0s5zWKlheedwkaC7MfuAA8STYADqTgIjjjP2poVjgGurqG5VMn1z1c/UQd4npt7cbvCuRLRU0cCksRcu56u7HVI597E+4WHhiF4Ny6WeVsyq1Kyyrpp4T+Yh6gdNpH9Zj7QNumHHAGDBgwBgwYMAYRM1ppcrnerp1L0MraquBRvE3zqmNfLxdR7/c94MB4UNZHNGssTq8bi6spuCDj3wiVeVTZW8lRQo0tI51T0a9UJ9aWAefiY+h8PCzPlubR1lPzaSVSD0a19LDcq6XBB8CtwfdgK97dONxTQCjhPy8wBZha8aA3B9jsRseosSLGxw29mrVrUETV7apmGoXXSwQ+qH82tv0B3sdwcV3kHZrUyZzJPmZWRQecpBusxuAoCnoqbXU9O6Nwb4ulahSxQMusC5W4uAehI62wHpgx8SyBQWYhVAuSTYADqSfDGY3DAEEEHcEbg/HAfWDHxLKFF2IA8ybdemPvAGDBgwBgwYMAYMGDAGDBjznnVFLOwVRuWYgAe0k7DAa2cZtDSxNNUSLHGvVm/gB1JPgBcnHpUV8SRGZ3VYgusuT3dNr6r+VsV52mZRS5vRyGkmgnqqca05Uiu1he8Z0k2DC9vNgML/ZNmkWaZfJlVZdjEAUAbSWjVgVAPW6MAPcV9uAmM87ZFp6mFTSsaWUBhUFx3kJsXVFB9XxUkNsQQDi0YJldVZSGVgCpHQgi4I+GOfeHuH5c0EtFPRNTLFIDDMFIFMguGh71jJqNz1uWJY9MW3lVLTZLQKss7FE6vIbszHoqr/kqL4Dx3OAY66sjhjaWV1SNBdmY2AAwl5VTS5pOlXUKUoYm1UkDDeVvm1Mi+Xiin3+8pMqmzR46iuRoqRDrgo26uR6ss48/ER9B4+N3vAGDBgwBgwYMAYMGDAGDBgwBhRzrhJ1mary6QU9Ud5EI+Rn8bSJ4N/wARd9z1w3YMArZFxmkkno1UhpKsbcqQ92T60UnqyL7t/Ztj4h4DgXMzmSvKJWBBTV3CSugnztb5t7X3xN57kVPWR8qpiWRPC43U9NSt1U+0EHCyuXZlQf1eT0+nH5mdtM6DySfo/uf2C+Acqv1H+yf4YoPsCzMqKyPXIXIQQRqx9ZuZqYIboLWUliDYD22NtZPxzSVD8h2anqOjQVC8t9/AX7rePqk42eGeD6OgMhpYQhkN2Nyxt4KCSSFHlgK37Zc3RY6air9UruOaz0o0FGBKKeU7MHVrsLEqbqTfewfYc4osrgp6aeqCERhV5rDWQB1a17Dwv02tfCLxDwRW1OfQ1c8Y9FEiWKNq0LGAVVlsG70l7mxA1G5AF8QfFNKycUxSVd1hMiNE7X0kJGNAB/8AEFtPiffgGeg7RamTPBl0Zhkpy5Akt3yqxGRrOrBdrEer4fHFsY537FYhPnlRNpsoWWQBhuNcgUC3gbMR9+I7IZyK7OSWOmKmqyq32B1hFsOgsWFvdgOmcGKS7Ia2olyjMCKhucCVieSQ2Q8vu2Zrhe8euIPJ+KKqlmpqfMqFl0zIVmCskrMGB1M+6z9dwetzvffAX/V5lDEQJZY4yRcB3Vdh1O56YqPt0zicU1NU0dW/o8rMjcp7KSBdCGXcjuv4kbY+eNMkzQZrUT5XVanZY9cPMVXUBbKOXJ3HT1iGHiWHUG/zSxVFfw9WxVMSpNBM4TQgXXJGwdrKvdZ2kLp3RuT54BypeMWm/o9Ukp4vTI9d3JL91RrVU2XVrOkXbwJ3tYo/bfxBU0uZULAtyIgsqr813DnmX8CQukezVt1xDZJ2V1VXQxlkkpqqJ7RtK1kaJjrtpuWjZXLkWXfVv1uLjyThl/RFp8ykirtNrNJFvt0uWZtTDprsD53NyQqjIeHZY+I0ko7+juBU619UQTKSVPhu2pQPYD4bPGW9l0cWaSV6yvEpYskUZ8WHymprbKSWsg6bbjoJWp4py+hPo1MgebwpqSMM1xYbhe6vhuxGPBsuzKv/AKxJ6BTn8zA2qdx5PP0T3J7RfAb2e8ZpHJ6NSoaurO3KjPdj+tLJ6sY9+/s3x5ZLwk7TLV5jIKiqG8aAWhg8bRp4t/xG32HTE7kWRU9HHyqaJY08dI3Y9NTN1Y+0knEjgDBgwYAwYMGAMGDBgDBgwYAwYMGAMGDBgDBgwYCPznJKeqTRUwpKvk63t7QeoPtFsLY4Lnp/7Pr5oV8IZ/l4unQau+o9zHDpgwCYc9zSn/rFAlQo6yUcm/8AgSWb4BjjI7SaEG1QJ6Vt+7UwOnQ29YAr9xw5Y+XUEWIBB8DgFrKMyynWZKaWiD9GaNo1Jub2NiL7+ePGp4CyuWSWVqeMvMGDsGYX1+sQobSCeuoAG++PXijhyjaN3akp2f6RhQn79N8Uj2k5XDEgMcMaH6iKv8BgLvyjgaipqeemiVhBOLSIXJvcaTZvWFx7cbn9AUgEYYFlhYPGskruqMosrBXci6jofDwxx56Q9ramt5XOLJ7NsrhlQmSGNz9dFb+IwF3ZpmOUh+bPJRcxgF1O0ZYhb2Fzvtc/fjTHaPQ2C0omqSLWSmgdrXNhvYKPvxt8L8OUaxo60lOr/SEKA/fpvhmRQBYAADwGAThnuaVH9XoEp1PSSsk3/wACO7fAsMY/7Fz1H9oV80y+MMHyEXTodPfYe9hh0wYCPybJKelTRTQpEvki2v7SepPtN8SGDBgDBgwYAwYMGAMGDBgDBgwY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0156" y="4935090"/>
            <a:ext cx="1598248" cy="150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498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000" dirty="0" smtClean="0"/>
              <a:t>Ieviesta </a:t>
            </a:r>
            <a:r>
              <a:rPr lang="lv-LV" sz="2000" dirty="0" err="1" smtClean="0"/>
              <a:t>Start(IT</a:t>
            </a:r>
            <a:r>
              <a:rPr lang="lv-LV" sz="2000" dirty="0" smtClean="0"/>
              <a:t>) apmācība 2 novada skolās;</a:t>
            </a:r>
          </a:p>
          <a:p>
            <a:r>
              <a:rPr lang="lv-LV" sz="2000" dirty="0" err="1" smtClean="0"/>
              <a:t>Riga</a:t>
            </a:r>
            <a:r>
              <a:rPr lang="lv-LV" sz="2000" dirty="0" smtClean="0"/>
              <a:t> </a:t>
            </a:r>
            <a:r>
              <a:rPr lang="lv-LV" sz="2000" dirty="0" err="1" smtClean="0"/>
              <a:t>Business</a:t>
            </a:r>
            <a:r>
              <a:rPr lang="lv-LV" sz="2000" dirty="0" smtClean="0"/>
              <a:t> </a:t>
            </a:r>
            <a:r>
              <a:rPr lang="lv-LV" sz="2000" dirty="0" err="1" smtClean="0"/>
              <a:t>School</a:t>
            </a:r>
            <a:r>
              <a:rPr lang="lv-LV" sz="2000" dirty="0" smtClean="0"/>
              <a:t> </a:t>
            </a:r>
            <a:r>
              <a:rPr lang="lv-LV" sz="2000" dirty="0" err="1" smtClean="0"/>
              <a:t>StartUP</a:t>
            </a:r>
            <a:r>
              <a:rPr lang="lv-LV" sz="2000" dirty="0" smtClean="0"/>
              <a:t> </a:t>
            </a:r>
            <a:r>
              <a:rPr lang="lv-LV" sz="2000" dirty="0" err="1" smtClean="0"/>
              <a:t>Lab</a:t>
            </a:r>
            <a:r>
              <a:rPr lang="lv-LV" sz="2000" dirty="0" smtClean="0"/>
              <a:t> ietvaros studenti, kopā ar pašvaldību 6 mēnešus strādāja pie IT nozares attīstības plāna. Iepazīstināja vairākus IT uzņēmumus ar to, ko mēs darām un perspektīvām Madonā;</a:t>
            </a:r>
          </a:p>
          <a:p>
            <a:r>
              <a:rPr lang="lv-LV" sz="2000" dirty="0" smtClean="0"/>
              <a:t>Sākta uzņemšana RA koledžas līmeņa augstākās izglītības programmā Madonas augstākās izglītības centrā;</a:t>
            </a:r>
          </a:p>
          <a:p>
            <a:r>
              <a:rPr lang="lv-LV" sz="2000" dirty="0" smtClean="0"/>
              <a:t>Darba piedāvājumi speciālistiem sadarbība ar </a:t>
            </a:r>
            <a:r>
              <a:rPr lang="lv-LV" sz="2000" dirty="0" err="1" smtClean="0"/>
              <a:t>Accenture</a:t>
            </a:r>
            <a:r>
              <a:rPr lang="lv-LV" sz="2000" dirty="0" smtClean="0"/>
              <a:t>;</a:t>
            </a:r>
          </a:p>
          <a:p>
            <a:r>
              <a:rPr lang="lv-LV" sz="2000" dirty="0" smtClean="0"/>
              <a:t>Apzināti novada cilvēki, kas varētu piedalīties apmācībās;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Ko mēs esam izdarījuši līdz šim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271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800" dirty="0" smtClean="0"/>
              <a:t>Piedalāmies no 2013. gada septembra</a:t>
            </a:r>
          </a:p>
          <a:p>
            <a:r>
              <a:rPr lang="lv-LV" sz="2800" dirty="0" smtClean="0"/>
              <a:t>2 skolas</a:t>
            </a:r>
          </a:p>
          <a:p>
            <a:r>
              <a:rPr lang="lv-LV" sz="2800" dirty="0" smtClean="0"/>
              <a:t>4 skolotāji</a:t>
            </a:r>
          </a:p>
          <a:p>
            <a:r>
              <a:rPr lang="lv-LV" sz="2800" dirty="0" smtClean="0"/>
              <a:t>7.-12. klase</a:t>
            </a:r>
          </a:p>
          <a:p>
            <a:r>
              <a:rPr lang="lv-LV" sz="2800" dirty="0" smtClean="0"/>
              <a:t>Vairāk kā 100 skolēni šogad</a:t>
            </a:r>
          </a:p>
          <a:p>
            <a:r>
              <a:rPr lang="lv-LV" sz="2800" dirty="0" smtClean="0"/>
              <a:t>Iegādātas planšetes, lai varētu nodrošināt </a:t>
            </a:r>
            <a:r>
              <a:rPr lang="lv-LV" sz="2800" smtClean="0"/>
              <a:t>apmācību procesu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532" y="466994"/>
            <a:ext cx="5338763" cy="1079500"/>
          </a:xfrm>
        </p:spPr>
        <p:txBody>
          <a:bodyPr/>
          <a:lstStyle/>
          <a:p>
            <a:r>
              <a:rPr lang="lv-LV" dirty="0" smtClean="0"/>
              <a:t>   Madonas novadā</a:t>
            </a:r>
            <a:endParaRPr lang="en-US" dirty="0"/>
          </a:p>
        </p:txBody>
      </p:sp>
      <p:pic>
        <p:nvPicPr>
          <p:cNvPr id="4" name="Picture 6" descr="http://startit.lv/assets/og-image-e7f7a9727419f97c4565022c95b49aa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524" y="11774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023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800" dirty="0" smtClean="0"/>
              <a:t>Vidusskolas klases Valsts ģimnāzijā</a:t>
            </a:r>
          </a:p>
          <a:p>
            <a:r>
              <a:rPr lang="lv-LV" sz="2800" dirty="0" smtClean="0"/>
              <a:t>Skolotāju atalgojums par papildstundām</a:t>
            </a:r>
          </a:p>
          <a:p>
            <a:r>
              <a:rPr lang="lv-LV" sz="2800" dirty="0" smtClean="0"/>
              <a:t>Vēl vienas skolas iesaiste</a:t>
            </a:r>
          </a:p>
          <a:p>
            <a:r>
              <a:rPr lang="lv-LV" sz="2800" dirty="0" smtClean="0"/>
              <a:t>Palielināt apmācāmo skolēnu skaitu līdz 150</a:t>
            </a:r>
          </a:p>
          <a:p>
            <a:r>
              <a:rPr lang="lv-LV" sz="2800" dirty="0" smtClean="0"/>
              <a:t>Nodrošināt klases ar vajadzīgo infrastruktūru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532" y="466994"/>
            <a:ext cx="5338763" cy="1079500"/>
          </a:xfrm>
        </p:spPr>
        <p:txBody>
          <a:bodyPr/>
          <a:lstStyle/>
          <a:p>
            <a:r>
              <a:rPr lang="lv-LV" dirty="0" smtClean="0"/>
              <a:t>   Madonas novadā 2014.</a:t>
            </a:r>
            <a:endParaRPr lang="en-US" dirty="0"/>
          </a:p>
        </p:txBody>
      </p:sp>
      <p:pic>
        <p:nvPicPr>
          <p:cNvPr id="4" name="Picture 6" descr="http://startit.lv/assets/og-image-e7f7a9727419f97c4565022c95b49aa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524" y="11774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0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6154" y="4174476"/>
            <a:ext cx="8382000" cy="4221163"/>
          </a:xfrm>
        </p:spPr>
        <p:txBody>
          <a:bodyPr/>
          <a:lstStyle/>
          <a:p>
            <a:r>
              <a:rPr lang="lv-LV" sz="2000" dirty="0" err="1" smtClean="0"/>
              <a:t>Start(IT</a:t>
            </a:r>
            <a:r>
              <a:rPr lang="lv-LV" sz="2000" dirty="0" smtClean="0"/>
              <a:t>) + 20 cilvēki koledžas programmā no 2014.01.09</a:t>
            </a:r>
          </a:p>
          <a:p>
            <a:r>
              <a:rPr lang="lv-LV" sz="2000" dirty="0" smtClean="0"/>
              <a:t>2016. gadā mums ir programmētāji ar pamatzināšanām (2 pabeigti kursi). Laiks piesaistīt IT uzņēmumus ar pieredzējušiem speciālistiem. </a:t>
            </a:r>
          </a:p>
          <a:p>
            <a:r>
              <a:rPr lang="lv-LV" sz="2000" dirty="0" smtClean="0"/>
              <a:t>2017. gadā pirmā programmētāju grupa Madonā.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Turpmākie soļi saulainai nākotnei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821"/>
          <a:stretch/>
        </p:blipFill>
        <p:spPr bwMode="auto">
          <a:xfrm>
            <a:off x="2380561" y="1482457"/>
            <a:ext cx="4482947" cy="252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2838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Pat ja mums nesanāks....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28" y="1448595"/>
            <a:ext cx="5751208" cy="4048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3214" y="586097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mtClean="0"/>
              <a:t>Programmētājs var </a:t>
            </a:r>
            <a:r>
              <a:rPr lang="lv-LV" dirty="0" smtClean="0"/>
              <a:t>strādāt no jebkuras vietas pasaulē. Kāpēc, lai tā nebūtu Madona?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047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918" y="1420258"/>
            <a:ext cx="8382000" cy="4221163"/>
          </a:xfrm>
        </p:spPr>
        <p:txBody>
          <a:bodyPr/>
          <a:lstStyle/>
          <a:p>
            <a:pPr marL="0" indent="0">
              <a:buNone/>
            </a:pPr>
            <a:r>
              <a:rPr lang="lv-LV" sz="1400" dirty="0" smtClean="0"/>
              <a:t>Romāns </a:t>
            </a:r>
            <a:r>
              <a:rPr lang="lv-LV" sz="1400" dirty="0" err="1" smtClean="0"/>
              <a:t>Hačatrjans</a:t>
            </a:r>
            <a:endParaRPr lang="lv-LV" sz="1400" dirty="0" smtClean="0"/>
          </a:p>
          <a:p>
            <a:pPr marL="0" indent="0">
              <a:buNone/>
            </a:pPr>
            <a:r>
              <a:rPr lang="lv-LV" sz="1400" dirty="0" smtClean="0"/>
              <a:t>Madonas novada pašvaldības</a:t>
            </a:r>
          </a:p>
          <a:p>
            <a:pPr marL="0" indent="0">
              <a:buNone/>
            </a:pPr>
            <a:r>
              <a:rPr lang="lv-LV" sz="1400" dirty="0" smtClean="0"/>
              <a:t>Uzņēmējdarbības un tūrisma attīstības nodaļas vadītājs</a:t>
            </a:r>
          </a:p>
          <a:p>
            <a:pPr marL="0" indent="0">
              <a:buNone/>
            </a:pPr>
            <a:r>
              <a:rPr lang="lv-LV" sz="1400" dirty="0" err="1" smtClean="0">
                <a:hlinkClick r:id="rId2"/>
              </a:rPr>
              <a:t>romanas@madona.lv</a:t>
            </a:r>
            <a:endParaRPr lang="lv-LV" sz="1400" dirty="0" smtClean="0"/>
          </a:p>
          <a:p>
            <a:pPr marL="0" indent="0">
              <a:buNone/>
            </a:pPr>
            <a:r>
              <a:rPr lang="lv-LV" sz="1400" dirty="0" smtClean="0"/>
              <a:t>t. 27843665</a:t>
            </a:r>
          </a:p>
          <a:p>
            <a:pPr marL="0" indent="0">
              <a:buNone/>
            </a:pPr>
            <a:r>
              <a:rPr lang="lv-LV" sz="1400" dirty="0" smtClean="0"/>
              <a:t>@</a:t>
            </a:r>
            <a:r>
              <a:rPr lang="lv-LV" sz="1400" dirty="0" err="1" smtClean="0"/>
              <a:t>Muznemejiem</a:t>
            </a:r>
            <a:r>
              <a:rPr lang="lv-LV" sz="1400" dirty="0" smtClean="0"/>
              <a:t> </a:t>
            </a:r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PALDIES! Jautājumi?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527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_spele16_kaulinu_parbide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28_spele16_kaulinu_parbide</Template>
  <TotalTime>1005</TotalTime>
  <Words>349</Words>
  <Application>Microsoft Office PowerPoint</Application>
  <PresentationFormat>Экран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28_spele16_kaulinu_parbide</vt:lpstr>
      <vt:lpstr>IT attīstība Madonas novadā.  Romāns Hačatrjans, Uzņēmējdarbības un tūrisma attīstības nodaļas vadītājs Madonas novada pašvaldībā</vt:lpstr>
      <vt:lpstr>Madonas novads</vt:lpstr>
      <vt:lpstr>IT nozare Madonas novadā</vt:lpstr>
      <vt:lpstr>Mērķis 2020  (80 programmētāji Madonā)</vt:lpstr>
      <vt:lpstr>Mērķis 2018</vt:lpstr>
      <vt:lpstr>Vīzija</vt:lpstr>
      <vt:lpstr>Plāns šobrīd</vt:lpstr>
      <vt:lpstr>Kāpēc mēs to darām?</vt:lpstr>
      <vt:lpstr>Pašvaldībai pieejamie resursi</vt:lpstr>
      <vt:lpstr>Kas mums palīdz?</vt:lpstr>
      <vt:lpstr>Ko mēs esam izdarījuši līdz šim</vt:lpstr>
      <vt:lpstr>   Madonas novadā</vt:lpstr>
      <vt:lpstr>   Madonas novadā 2014.</vt:lpstr>
      <vt:lpstr>Turpmākie soļi saulainai nākotnei</vt:lpstr>
      <vt:lpstr>Pat ja mums nesanāks....</vt:lpstr>
      <vt:lpstr>PALDIES! Jautājumi?</vt:lpstr>
    </vt:vector>
  </TitlesOfParts>
  <Company>Accenture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28. stunda «Spēle 16» – kauliņu pārbīde</dc:title>
  <dc:creator>Student</dc:creator>
  <cp:lastModifiedBy>Zelenkova</cp:lastModifiedBy>
  <cp:revision>36</cp:revision>
  <dcterms:created xsi:type="dcterms:W3CDTF">2013-06-21T13:29:29Z</dcterms:created>
  <dcterms:modified xsi:type="dcterms:W3CDTF">2014-06-04T08:32:49Z</dcterms:modified>
</cp:coreProperties>
</file>