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B8D29-E9C9-45D1-ACAA-5834BDD59F1B}" type="datetimeFigureOut">
              <a:rPr lang="lv-LV" smtClean="0"/>
              <a:t>2015.06.25.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6390C-21A0-4D60-B05D-0BD72B59B4C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2942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538F-C6E6-4303-BDE9-42D6B52C4A4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48" name="Picture 124" descr="E:\Skola\Startit_lv\Start_it_logo_prezentacijam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" y="2408856"/>
            <a:ext cx="7073216" cy="21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</a:b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39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7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0000"/>
            <a:ext cx="1080000" cy="5040000"/>
          </a:xfrm>
          <a:solidFill>
            <a:schemeClr val="accent1"/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2800"/>
            </a:lvl1pPr>
          </a:lstStyle>
          <a:p>
            <a:r>
              <a:rPr lang="lv-LV" dirty="0" smtClean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8BE64-1D80-1044-8F82-99416CD1A36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/>
          <a:lstStyle>
            <a:lvl1pPr marL="0" indent="0"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 sz="2000">
                <a:latin typeface="+mj-lt"/>
              </a:defRPr>
            </a:lvl2pPr>
            <a:lvl3pPr marL="914400" indent="0">
              <a:buFontTx/>
              <a:buNone/>
              <a:defRPr sz="1800">
                <a:latin typeface="+mj-lt"/>
              </a:defRPr>
            </a:lvl3pPr>
            <a:lvl4pPr marL="1371600" indent="0">
              <a:buFontTx/>
              <a:buNone/>
              <a:defRPr sz="1600">
                <a:latin typeface="+mj-lt"/>
              </a:defRPr>
            </a:lvl4pPr>
            <a:lvl5pPr marL="1828800" indent="0">
              <a:buFontTx/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5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28BE64-1D80-1044-8F82-99416CD1A36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96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51520" y="5013176"/>
            <a:ext cx="8496944" cy="1368151"/>
          </a:xfrm>
        </p:spPr>
        <p:txBody>
          <a:bodyPr lIns="36000" rIns="36000"/>
          <a:lstStyle/>
          <a:p>
            <a:pPr algn="ctr"/>
            <a:r>
              <a:rPr lang="lv-LV" dirty="0" smtClean="0"/>
              <a:t>Programmēšanas standarta apguve, izmantojot </a:t>
            </a:r>
            <a:r>
              <a:rPr lang="lv-LV" dirty="0" err="1" smtClean="0"/>
              <a:t>StartIT</a:t>
            </a:r>
            <a:r>
              <a:rPr lang="lv-LV" dirty="0" smtClean="0"/>
              <a:t> materiālus</a:t>
            </a:r>
            <a:br>
              <a:rPr lang="lv-LV" dirty="0" smtClean="0"/>
            </a:br>
            <a:r>
              <a:rPr lang="lv-LV" sz="2400" b="0" dirty="0" smtClean="0"/>
              <a:t>Aija Lūse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3607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Java?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6552728" cy="3729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56" y="1628800"/>
            <a:ext cx="6609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45861"/>
            <a:ext cx="4438650" cy="5553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27" y="2060848"/>
            <a:ext cx="8103507" cy="305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2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ar </a:t>
            </a:r>
            <a:r>
              <a:rPr lang="lv-LV" dirty="0" err="1" smtClean="0"/>
              <a:t>StartIT</a:t>
            </a:r>
            <a:r>
              <a:rPr lang="lv-LV" dirty="0" smtClean="0"/>
              <a:t>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916832"/>
            <a:ext cx="8382000" cy="4221163"/>
          </a:xfrm>
        </p:spPr>
        <p:txBody>
          <a:bodyPr/>
          <a:lstStyle/>
          <a:p>
            <a:r>
              <a:rPr lang="lv-LV" sz="2800" dirty="0" smtClean="0"/>
              <a:t>Esošās programmēšanas mācību grāmatas nenosedz visas standarta prasības, nav mūsdienīgas</a:t>
            </a:r>
          </a:p>
          <a:p>
            <a:r>
              <a:rPr lang="lv-LV" sz="2800" dirty="0" err="1" smtClean="0"/>
              <a:t>StartIT</a:t>
            </a:r>
            <a:r>
              <a:rPr lang="lv-LV" sz="2800" dirty="0" smtClean="0"/>
              <a:t>:</a:t>
            </a:r>
          </a:p>
          <a:p>
            <a:pPr lvl="1"/>
            <a:r>
              <a:rPr lang="lv-LV" sz="2400" dirty="0" smtClean="0"/>
              <a:t>vairāk kā 50 lekcijas, kas atbilst standarta prasībām</a:t>
            </a:r>
          </a:p>
          <a:p>
            <a:pPr lvl="1"/>
            <a:r>
              <a:rPr lang="lv-LV" sz="2400" dirty="0" smtClean="0"/>
              <a:t>saistoši – spēles, </a:t>
            </a:r>
            <a:r>
              <a:rPr lang="lv-LV" sz="2400" dirty="0" err="1" smtClean="0"/>
              <a:t>animācijās</a:t>
            </a:r>
            <a:r>
              <a:rPr lang="lv-LV" sz="2400" dirty="0" smtClean="0"/>
              <a:t>, video</a:t>
            </a:r>
          </a:p>
          <a:p>
            <a:pPr lvl="1"/>
            <a:r>
              <a:rPr lang="lv-LV" sz="2400" dirty="0"/>
              <a:t>a</a:t>
            </a:r>
            <a:r>
              <a:rPr lang="lv-LV" sz="2400" dirty="0" smtClean="0"/>
              <a:t>ktuāli papildinājumi </a:t>
            </a:r>
            <a:r>
              <a:rPr lang="lv-LV" sz="2400" dirty="0"/>
              <a:t>– tālruņu lietotnes, 3D </a:t>
            </a:r>
            <a:r>
              <a:rPr lang="lv-LV" sz="2400" dirty="0" smtClean="0"/>
              <a:t>printeri</a:t>
            </a:r>
          </a:p>
          <a:p>
            <a:pPr lvl="1"/>
            <a:r>
              <a:rPr lang="lv-LV" sz="2400" dirty="0" smtClean="0"/>
              <a:t>bezmaksas apmācības, </a:t>
            </a:r>
            <a:r>
              <a:rPr lang="lv-LV" sz="2400" dirty="0" err="1" smtClean="0"/>
              <a:t>mentori</a:t>
            </a:r>
            <a:endParaRPr lang="lv-LV" sz="24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6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Ātrs temps</a:t>
            </a:r>
          </a:p>
          <a:p>
            <a:pPr lvl="1"/>
            <a:r>
              <a:rPr lang="lv-LV" dirty="0" smtClean="0"/>
              <a:t>Lekciju papildinājumi ar prezentācijām</a:t>
            </a:r>
          </a:p>
          <a:p>
            <a:r>
              <a:rPr lang="lv-LV" dirty="0" smtClean="0"/>
              <a:t>Pietrūkst uzdevumu un vingrinājumu</a:t>
            </a:r>
          </a:p>
          <a:p>
            <a:pPr lvl="1"/>
            <a:r>
              <a:rPr lang="lv-LV" dirty="0" smtClean="0"/>
              <a:t>Skolotāju materiāli tiek papildināti ar uzdevumiem un to atrisinājumiem</a:t>
            </a:r>
          </a:p>
          <a:p>
            <a:r>
              <a:rPr lang="lv-LV" dirty="0" smtClean="0"/>
              <a:t>Pietrūkst noslēguma kontroldarba</a:t>
            </a:r>
          </a:p>
          <a:p>
            <a:pPr lvl="1"/>
            <a:r>
              <a:rPr lang="lv-LV" dirty="0" smtClean="0"/>
              <a:t>Tiek piedāvāts paraugs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Grūtības un kā tās pārvarēt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1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Risinājumi</a:t>
            </a:r>
          </a:p>
          <a:p>
            <a:r>
              <a:rPr lang="lv-LV" dirty="0" smtClean="0"/>
              <a:t>Pāriet uz </a:t>
            </a:r>
            <a:r>
              <a:rPr lang="lv-LV" dirty="0" err="1" smtClean="0"/>
              <a:t>Android</a:t>
            </a:r>
            <a:r>
              <a:rPr lang="lv-LV" dirty="0" smtClean="0"/>
              <a:t> Studio</a:t>
            </a:r>
          </a:p>
          <a:p>
            <a:r>
              <a:rPr lang="lv-LV" dirty="0" smtClean="0"/>
              <a:t>Veidot nevis </a:t>
            </a:r>
            <a:r>
              <a:rPr lang="lv-LV" dirty="0" err="1" smtClean="0"/>
              <a:t>Android</a:t>
            </a:r>
            <a:r>
              <a:rPr lang="lv-LV" dirty="0" smtClean="0"/>
              <a:t>, bet gan Windows lietotnes</a:t>
            </a:r>
          </a:p>
          <a:p>
            <a:pPr lvl="1"/>
            <a:r>
              <a:rPr lang="lv-LV" dirty="0" err="1" smtClean="0"/>
              <a:t>Eclipse</a:t>
            </a:r>
            <a:r>
              <a:rPr lang="lv-LV" dirty="0" smtClean="0"/>
              <a:t> spraudnis </a:t>
            </a:r>
            <a:r>
              <a:rPr lang="lv-LV" dirty="0" err="1" smtClean="0"/>
              <a:t>WindowsBuilder</a:t>
            </a:r>
            <a:endParaRPr lang="lv-LV" dirty="0" smtClean="0"/>
          </a:p>
          <a:p>
            <a:pPr lvl="1"/>
            <a:r>
              <a:rPr lang="lv-LV" dirty="0" err="1" smtClean="0"/>
              <a:t>Netbeans</a:t>
            </a:r>
            <a:r>
              <a:rPr lang="lv-LV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Lielākā problēma – </a:t>
            </a:r>
            <a:r>
              <a:rPr lang="lv-LV" dirty="0" err="1" smtClean="0"/>
              <a:t>Android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68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Piemērs – viens un tas pats projekts 4 veidos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v-LV" sz="2800" dirty="0" smtClean="0"/>
              <a:t>Mērķis - izveidot Android tālruņiem un datoriem ar Windows tādu programmu, kas pēc pogas nospiešanas parāda uzrakstu “Sveika, pasaule!”</a:t>
            </a:r>
          </a:p>
          <a:p>
            <a:pPr eaLnBrk="1" hangingPunct="1"/>
            <a:endParaRPr lang="lv-LV" dirty="0" smtClean="0"/>
          </a:p>
        </p:txBody>
      </p:sp>
      <p:grpSp>
        <p:nvGrpSpPr>
          <p:cNvPr id="3076" name="Group 19"/>
          <p:cNvGrpSpPr>
            <a:grpSpLocks/>
          </p:cNvGrpSpPr>
          <p:nvPr/>
        </p:nvGrpSpPr>
        <p:grpSpPr bwMode="auto">
          <a:xfrm>
            <a:off x="755650" y="3789363"/>
            <a:ext cx="2232025" cy="2303462"/>
            <a:chOff x="476" y="2387"/>
            <a:chExt cx="1406" cy="1451"/>
          </a:xfrm>
        </p:grpSpPr>
        <p:sp>
          <p:nvSpPr>
            <p:cNvPr id="3084" name="Rectangle 4"/>
            <p:cNvSpPr>
              <a:spLocks noChangeArrowheads="1"/>
            </p:cNvSpPr>
            <p:nvPr/>
          </p:nvSpPr>
          <p:spPr bwMode="auto">
            <a:xfrm>
              <a:off x="476" y="2387"/>
              <a:ext cx="1406" cy="14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85" name="Text Box 6"/>
            <p:cNvSpPr txBox="1">
              <a:spLocks noChangeArrowheads="1"/>
            </p:cNvSpPr>
            <p:nvPr/>
          </p:nvSpPr>
          <p:spPr bwMode="auto">
            <a:xfrm>
              <a:off x="884" y="3430"/>
              <a:ext cx="681" cy="23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lv-LV">
                  <a:solidFill>
                    <a:srgbClr val="000000"/>
                  </a:solidFill>
                </a:rPr>
                <a:t>Spied</a:t>
              </a:r>
            </a:p>
          </p:txBody>
        </p:sp>
      </p:grpSp>
      <p:grpSp>
        <p:nvGrpSpPr>
          <p:cNvPr id="3080" name="Group 18"/>
          <p:cNvGrpSpPr>
            <a:grpSpLocks/>
          </p:cNvGrpSpPr>
          <p:nvPr/>
        </p:nvGrpSpPr>
        <p:grpSpPr bwMode="auto">
          <a:xfrm>
            <a:off x="4932040" y="3789363"/>
            <a:ext cx="2232025" cy="2303462"/>
            <a:chOff x="2971" y="2387"/>
            <a:chExt cx="1406" cy="1451"/>
          </a:xfrm>
        </p:grpSpPr>
        <p:sp>
          <p:nvSpPr>
            <p:cNvPr id="3081" name="Rectangle 15"/>
            <p:cNvSpPr>
              <a:spLocks noChangeArrowheads="1"/>
            </p:cNvSpPr>
            <p:nvPr/>
          </p:nvSpPr>
          <p:spPr bwMode="auto">
            <a:xfrm>
              <a:off x="2971" y="2387"/>
              <a:ext cx="1406" cy="14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82" name="Text Box 16"/>
            <p:cNvSpPr txBox="1">
              <a:spLocks noChangeArrowheads="1"/>
            </p:cNvSpPr>
            <p:nvPr/>
          </p:nvSpPr>
          <p:spPr bwMode="auto">
            <a:xfrm>
              <a:off x="3379" y="3430"/>
              <a:ext cx="681" cy="23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lv-LV">
                  <a:solidFill>
                    <a:srgbClr val="000000"/>
                  </a:solidFill>
                </a:rPr>
                <a:t>Spied</a:t>
              </a:r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3062" y="2704"/>
              <a:ext cx="11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lv-LV">
                  <a:solidFill>
                    <a:srgbClr val="000000"/>
                  </a:solidFill>
                </a:rPr>
                <a:t>Sveika, pasaule!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6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z="3200" dirty="0" err="1" smtClean="0"/>
              <a:t>Android</a:t>
            </a:r>
            <a:r>
              <a:rPr lang="lv-LV" sz="3200" dirty="0" smtClean="0"/>
              <a:t> lietotnes izveides iespējas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dirty="0" err="1" smtClean="0"/>
              <a:t>Eclipse</a:t>
            </a:r>
            <a:r>
              <a:rPr lang="lv-LV" dirty="0" smtClean="0"/>
              <a:t> (</a:t>
            </a:r>
            <a:r>
              <a:rPr lang="lv-LV" dirty="0" err="1" smtClean="0"/>
              <a:t>Juno</a:t>
            </a:r>
            <a:r>
              <a:rPr lang="lv-LV" dirty="0" smtClean="0"/>
              <a:t>) vai </a:t>
            </a:r>
            <a:r>
              <a:rPr lang="lv-LV" dirty="0" err="1" smtClean="0"/>
              <a:t>Android</a:t>
            </a:r>
            <a:r>
              <a:rPr lang="lv-LV" dirty="0" smtClean="0"/>
              <a:t> Studio</a:t>
            </a:r>
          </a:p>
          <a:p>
            <a:pPr eaLnBrk="1" hangingPunct="1"/>
            <a:r>
              <a:rPr lang="lv-LV" dirty="0" smtClean="0"/>
              <a:t>Ja nav </a:t>
            </a:r>
            <a:r>
              <a:rPr lang="lv-LV" dirty="0" err="1" smtClean="0"/>
              <a:t>Android</a:t>
            </a:r>
            <a:r>
              <a:rPr lang="lv-LV" dirty="0" smtClean="0"/>
              <a:t> ierīces, izmanto emulatoru – programmu, kas Windows datorā simulē virtuālo </a:t>
            </a:r>
            <a:r>
              <a:rPr lang="lv-LV" dirty="0" err="1" smtClean="0"/>
              <a:t>Android</a:t>
            </a:r>
            <a:r>
              <a:rPr lang="lv-LV" dirty="0" smtClean="0"/>
              <a:t> iekārtu</a:t>
            </a:r>
          </a:p>
          <a:p>
            <a:pPr eaLnBrk="1" hangingPunct="1"/>
            <a:r>
              <a:rPr lang="lv-LV" dirty="0" smtClean="0"/>
              <a:t>Ieteikums – veidojot virtuālai Android ierīcei domātus projektus, vēlams vispirms palaist emulatoru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5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z="3200" dirty="0" err="1" smtClean="0"/>
              <a:t>Android</a:t>
            </a:r>
            <a:r>
              <a:rPr lang="lv-LV" sz="3200" dirty="0" smtClean="0"/>
              <a:t> virtuālās ierīces palaišana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72816"/>
            <a:ext cx="8382000" cy="4221163"/>
          </a:xfrm>
        </p:spPr>
        <p:txBody>
          <a:bodyPr/>
          <a:lstStyle/>
          <a:p>
            <a:pPr eaLnBrk="1" hangingPunct="1"/>
            <a:r>
              <a:rPr lang="lv-LV" sz="1600" dirty="0" smtClean="0"/>
              <a:t>Palaiž </a:t>
            </a:r>
            <a:r>
              <a:rPr lang="lv-LV" sz="1600" i="1" dirty="0" smtClean="0"/>
              <a:t>SDK </a:t>
            </a:r>
            <a:r>
              <a:rPr lang="lv-LV" sz="1600" i="1" dirty="0" err="1" smtClean="0"/>
              <a:t>Manager.exe</a:t>
            </a:r>
            <a:endParaRPr lang="lv-LV" sz="1600" i="1" dirty="0" smtClean="0"/>
          </a:p>
          <a:p>
            <a:pPr eaLnBrk="1" hangingPunct="1"/>
            <a:r>
              <a:rPr lang="lv-LV" sz="1600" i="1" dirty="0" err="1" smtClean="0"/>
              <a:t>Tools-Manage</a:t>
            </a:r>
            <a:r>
              <a:rPr lang="lv-LV" sz="1600" i="1" dirty="0" smtClean="0"/>
              <a:t> </a:t>
            </a:r>
            <a:r>
              <a:rPr lang="lv-LV" sz="1600" i="1" dirty="0" err="1" smtClean="0"/>
              <a:t>AVDs</a:t>
            </a:r>
            <a:endParaRPr lang="lv-LV" sz="1600" i="1" dirty="0" smtClean="0"/>
          </a:p>
          <a:p>
            <a:pPr eaLnBrk="1" hangingPunct="1"/>
            <a:r>
              <a:rPr lang="lv-LV" sz="1600" dirty="0" smtClean="0"/>
              <a:t>Izvēlas kādu no esošajām ierīcēm vai definē jaunu un palaiž to ar </a:t>
            </a:r>
            <a:r>
              <a:rPr lang="lv-LV" sz="1600" i="1" dirty="0" err="1" smtClean="0"/>
              <a:t>Start</a:t>
            </a:r>
            <a:r>
              <a:rPr lang="lv-LV" sz="1600" dirty="0" smtClean="0"/>
              <a:t>.</a:t>
            </a:r>
          </a:p>
          <a:p>
            <a:pPr eaLnBrk="1" hangingPunct="1"/>
            <a:r>
              <a:rPr lang="lv-LV" sz="1600" dirty="0" smtClean="0"/>
              <a:t>Pēc tam </a:t>
            </a:r>
            <a:r>
              <a:rPr lang="lv-LV" sz="1600" i="1" dirty="0" smtClean="0"/>
              <a:t>SDK Manager </a:t>
            </a:r>
            <a:r>
              <a:rPr lang="lv-LV" sz="1600" dirty="0" smtClean="0"/>
              <a:t>logu var aizvērt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33" y="2996952"/>
            <a:ext cx="6312747" cy="347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Izstrādes vides </a:t>
            </a:r>
            <a:r>
              <a:rPr lang="lv-LV" dirty="0" err="1" smtClean="0"/>
              <a:t>Eclipse</a:t>
            </a:r>
            <a:r>
              <a:rPr lang="lv-LV" dirty="0" smtClean="0"/>
              <a:t> palaišana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sz="1800" i="1" dirty="0" err="1" smtClean="0"/>
              <a:t>Workspace</a:t>
            </a:r>
            <a:r>
              <a:rPr lang="lv-LV" sz="1800" dirty="0" smtClean="0"/>
              <a:t> – vieta, kur tiks veidotas projektu mapes</a:t>
            </a:r>
          </a:p>
          <a:p>
            <a:pPr eaLnBrk="1" hangingPunct="1"/>
            <a:r>
              <a:rPr lang="lv-LV" sz="1800" dirty="0" smtClean="0"/>
              <a:t>Ieteikums – visus viena veida projektus turēt vienā vieta</a:t>
            </a:r>
          </a:p>
          <a:p>
            <a:pPr eaLnBrk="1" hangingPunct="1"/>
            <a:endParaRPr lang="lv-LV" sz="1800" dirty="0" smtClean="0"/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855913"/>
            <a:ext cx="5426075" cy="294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1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Lietotnes izveide vidē Eclipse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213"/>
            <a:ext cx="4391794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lv-LV" sz="2800" i="1" dirty="0" err="1" smtClean="0"/>
              <a:t>File-New-Android</a:t>
            </a:r>
            <a:r>
              <a:rPr lang="lv-LV" sz="2800" i="1" dirty="0" smtClean="0"/>
              <a:t> </a:t>
            </a:r>
            <a:r>
              <a:rPr lang="lv-LV" sz="2800" i="1" dirty="0" err="1" smtClean="0"/>
              <a:t>Application</a:t>
            </a:r>
            <a:r>
              <a:rPr lang="lv-LV" sz="2800" i="1" dirty="0" smtClean="0"/>
              <a:t> Project</a:t>
            </a:r>
          </a:p>
          <a:p>
            <a:pPr eaLnBrk="1" hangingPunct="1">
              <a:buFontTx/>
              <a:buNone/>
            </a:pPr>
            <a:r>
              <a:rPr lang="lv-LV" sz="2800" dirty="0" smtClean="0"/>
              <a:t>Nosaukumi ar lielo sākuma burtu, tālāk tikai latīņu burti un/vai cipari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3960812" cy="374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Veidņu izvēle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0213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i="1" dirty="0" smtClean="0"/>
              <a:t>Eclipses</a:t>
            </a:r>
            <a:r>
              <a:rPr lang="lv-LV" dirty="0" smtClean="0"/>
              <a:t> atjaunotā versija piedāvā vairāk veidņu, uz kuru bāzes veidot grafisko lietotāja saskarni</a:t>
            </a:r>
          </a:p>
          <a:p>
            <a:pPr eaLnBrk="1" hangingPunct="1">
              <a:lnSpc>
                <a:spcPct val="90000"/>
              </a:lnSpc>
            </a:pPr>
            <a:r>
              <a:rPr lang="lv-LV" dirty="0" smtClean="0"/>
              <a:t>Ieteikums iesācējiem – vienmēr izvēlieties </a:t>
            </a:r>
            <a:r>
              <a:rPr lang="lv-LV" i="1" dirty="0" smtClean="0"/>
              <a:t>BlankActivity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628775"/>
            <a:ext cx="3673475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7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Nosaukuma izvēle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03225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dirty="0" smtClean="0"/>
              <a:t>Ieteikums – neatstājiet grafiskā loga nosaukumu </a:t>
            </a:r>
            <a:r>
              <a:rPr lang="lv-LV" i="1" dirty="0" smtClean="0"/>
              <a:t>MainActivity</a:t>
            </a:r>
            <a:r>
              <a:rPr lang="lv-LV" dirty="0" smtClean="0"/>
              <a:t>, lai vēlāk nejūk ar citu projektu grafisko logu nosaukumiem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3960812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6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Iespējamās problēmas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lv-LV" sz="2800" dirty="0" smtClean="0"/>
              <a:t>Ja nesakrīt kompilatora versijas - jānomaina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406"/>
            <a:ext cx="604837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Freeform 5"/>
          <p:cNvSpPr>
            <a:spLocks/>
          </p:cNvSpPr>
          <p:nvPr/>
        </p:nvSpPr>
        <p:spPr bwMode="auto">
          <a:xfrm>
            <a:off x="5710238" y="4362450"/>
            <a:ext cx="1165225" cy="254000"/>
          </a:xfrm>
          <a:custGeom>
            <a:avLst/>
            <a:gdLst>
              <a:gd name="T0" fmla="*/ 285750 w 734"/>
              <a:gd name="T1" fmla="*/ 63500 h 160"/>
              <a:gd name="T2" fmla="*/ 0 w 734"/>
              <a:gd name="T3" fmla="*/ 123825 h 160"/>
              <a:gd name="T4" fmla="*/ 396875 w 734"/>
              <a:gd name="T5" fmla="*/ 209550 h 160"/>
              <a:gd name="T6" fmla="*/ 1009650 w 734"/>
              <a:gd name="T7" fmla="*/ 217488 h 160"/>
              <a:gd name="T8" fmla="*/ 1147763 w 734"/>
              <a:gd name="T9" fmla="*/ 201613 h 160"/>
              <a:gd name="T10" fmla="*/ 1147763 w 734"/>
              <a:gd name="T11" fmla="*/ 141288 h 160"/>
              <a:gd name="T12" fmla="*/ 1112838 w 734"/>
              <a:gd name="T13" fmla="*/ 131763 h 160"/>
              <a:gd name="T14" fmla="*/ 914400 w 734"/>
              <a:gd name="T15" fmla="*/ 96838 h 160"/>
              <a:gd name="T16" fmla="*/ 750888 w 734"/>
              <a:gd name="T17" fmla="*/ 63500 h 160"/>
              <a:gd name="T18" fmla="*/ 544513 w 734"/>
              <a:gd name="T19" fmla="*/ 28575 h 160"/>
              <a:gd name="T20" fmla="*/ 371475 w 734"/>
              <a:gd name="T21" fmla="*/ 19050 h 160"/>
              <a:gd name="T22" fmla="*/ 268288 w 734"/>
              <a:gd name="T23" fmla="*/ 63500 h 160"/>
              <a:gd name="T24" fmla="*/ 285750 w 734"/>
              <a:gd name="T25" fmla="*/ 63500 h 1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34" h="160">
                <a:moveTo>
                  <a:pt x="180" y="40"/>
                </a:moveTo>
                <a:cubicBezTo>
                  <a:pt x="61" y="44"/>
                  <a:pt x="28" y="0"/>
                  <a:pt x="0" y="78"/>
                </a:cubicBezTo>
                <a:cubicBezTo>
                  <a:pt x="29" y="156"/>
                  <a:pt x="182" y="126"/>
                  <a:pt x="250" y="132"/>
                </a:cubicBezTo>
                <a:cubicBezTo>
                  <a:pt x="373" y="160"/>
                  <a:pt x="522" y="139"/>
                  <a:pt x="636" y="137"/>
                </a:cubicBezTo>
                <a:cubicBezTo>
                  <a:pt x="665" y="134"/>
                  <a:pt x="695" y="135"/>
                  <a:pt x="723" y="127"/>
                </a:cubicBezTo>
                <a:cubicBezTo>
                  <a:pt x="734" y="124"/>
                  <a:pt x="725" y="91"/>
                  <a:pt x="723" y="89"/>
                </a:cubicBezTo>
                <a:cubicBezTo>
                  <a:pt x="718" y="84"/>
                  <a:pt x="708" y="85"/>
                  <a:pt x="701" y="83"/>
                </a:cubicBezTo>
                <a:cubicBezTo>
                  <a:pt x="659" y="71"/>
                  <a:pt x="620" y="66"/>
                  <a:pt x="576" y="61"/>
                </a:cubicBezTo>
                <a:cubicBezTo>
                  <a:pt x="542" y="50"/>
                  <a:pt x="509" y="45"/>
                  <a:pt x="473" y="40"/>
                </a:cubicBezTo>
                <a:cubicBezTo>
                  <a:pt x="429" y="28"/>
                  <a:pt x="388" y="22"/>
                  <a:pt x="343" y="18"/>
                </a:cubicBezTo>
                <a:cubicBezTo>
                  <a:pt x="296" y="5"/>
                  <a:pt x="296" y="8"/>
                  <a:pt x="234" y="12"/>
                </a:cubicBezTo>
                <a:cubicBezTo>
                  <a:pt x="219" y="18"/>
                  <a:pt x="176" y="24"/>
                  <a:pt x="169" y="40"/>
                </a:cubicBezTo>
                <a:cubicBezTo>
                  <a:pt x="167" y="43"/>
                  <a:pt x="176" y="40"/>
                  <a:pt x="180" y="40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9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57338"/>
            <a:ext cx="5903912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Pogas izveide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2349501"/>
            <a:ext cx="3816350" cy="3167732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Uzzīmē elementu </a:t>
            </a:r>
            <a:r>
              <a:rPr lang="lv-LV" sz="2400" i="1" dirty="0" err="1" smtClean="0"/>
              <a:t>Button</a:t>
            </a:r>
            <a:endParaRPr lang="lv-LV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Nomaina tā </a:t>
            </a:r>
            <a:r>
              <a:rPr lang="lv-LV" sz="2400" i="1" dirty="0" err="1" smtClean="0"/>
              <a:t>id</a:t>
            </a:r>
            <a:r>
              <a:rPr lang="lv-LV" sz="2400" dirty="0" smtClean="0"/>
              <a:t> uz </a:t>
            </a:r>
            <a:r>
              <a:rPr lang="lv-LV" sz="2400" i="1" dirty="0" smtClean="0"/>
              <a:t>poga</a:t>
            </a:r>
          </a:p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Nomaina īpašību </a:t>
            </a:r>
            <a:r>
              <a:rPr lang="lv-LV" sz="2400" i="1" dirty="0" err="1" smtClean="0"/>
              <a:t>Text</a:t>
            </a:r>
            <a:r>
              <a:rPr lang="lv-LV" sz="2400" dirty="0" smtClean="0"/>
              <a:t> uz </a:t>
            </a:r>
            <a:r>
              <a:rPr lang="lv-LV" sz="2400" i="1" dirty="0" smtClean="0"/>
              <a:t>Spied</a:t>
            </a:r>
          </a:p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Kļūda un brīdinājums</a:t>
            </a:r>
            <a:r>
              <a:rPr lang="lv-LV" dirty="0" smtClean="0"/>
              <a:t>!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95512" y="2205038"/>
            <a:ext cx="4536727" cy="3500436"/>
            <a:chOff x="2195512" y="2205038"/>
            <a:chExt cx="4536727" cy="3500436"/>
          </a:xfrm>
        </p:grpSpPr>
        <p:sp>
          <p:nvSpPr>
            <p:cNvPr id="16389" name="Line 5"/>
            <p:cNvSpPr>
              <a:spLocks noChangeShapeType="1"/>
            </p:cNvSpPr>
            <p:nvPr/>
          </p:nvSpPr>
          <p:spPr bwMode="auto">
            <a:xfrm flipH="1" flipV="1">
              <a:off x="2195512" y="4581524"/>
              <a:ext cx="4536726" cy="7196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 flipH="1" flipV="1">
              <a:off x="6588124" y="2205038"/>
              <a:ext cx="144115" cy="3024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 flipH="1">
              <a:off x="2268537" y="5373215"/>
              <a:ext cx="4463701" cy="33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4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Teksta reģistrēšana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538538" cy="4525963"/>
          </a:xfrm>
        </p:spPr>
        <p:txBody>
          <a:bodyPr/>
          <a:lstStyle/>
          <a:p>
            <a:pPr eaLnBrk="1" hangingPunct="1"/>
            <a:r>
              <a:rPr lang="lv-LV" dirty="0" smtClean="0"/>
              <a:t>Spiežam pogu </a:t>
            </a:r>
            <a:r>
              <a:rPr lang="lv-LV" b="1" i="1" dirty="0" smtClean="0"/>
              <a:t>...</a:t>
            </a:r>
            <a:r>
              <a:rPr lang="lv-LV" dirty="0" smtClean="0"/>
              <a:t> pie īpašības </a:t>
            </a:r>
            <a:r>
              <a:rPr lang="lv-LV" i="1" dirty="0" err="1" smtClean="0"/>
              <a:t>Text</a:t>
            </a:r>
            <a:endParaRPr lang="lv-LV" i="1" dirty="0" smtClean="0"/>
          </a:p>
          <a:p>
            <a:pPr eaLnBrk="1" hangingPunct="1"/>
            <a:r>
              <a:rPr lang="lv-LV" dirty="0" smtClean="0"/>
              <a:t>Izvēlamies </a:t>
            </a:r>
            <a:r>
              <a:rPr lang="lv-LV" i="1" dirty="0" err="1" smtClean="0"/>
              <a:t>New</a:t>
            </a:r>
            <a:r>
              <a:rPr lang="lv-LV" i="1" dirty="0" smtClean="0"/>
              <a:t> </a:t>
            </a:r>
            <a:r>
              <a:rPr lang="lv-LV" i="1" dirty="0" err="1" smtClean="0"/>
              <a:t>String</a:t>
            </a:r>
            <a:r>
              <a:rPr lang="lv-LV" i="1" dirty="0" smtClean="0"/>
              <a:t>..</a:t>
            </a:r>
          </a:p>
          <a:p>
            <a:pPr eaLnBrk="1" hangingPunct="1"/>
            <a:endParaRPr lang="lv-LV" dirty="0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484313"/>
            <a:ext cx="4751388" cy="45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8595242" y="3824748"/>
            <a:ext cx="319098" cy="265471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4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Teksta reģistrēšana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754438" cy="3700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sz="2800" i="1" dirty="0" err="1" smtClean="0"/>
              <a:t>String</a:t>
            </a:r>
            <a:r>
              <a:rPr lang="lv-LV" sz="2800" dirty="0" smtClean="0"/>
              <a:t> – vēlamais teksts, var būt ar atstarpēm un garumzīmēm</a:t>
            </a:r>
          </a:p>
          <a:p>
            <a:pPr eaLnBrk="1" hangingPunct="1">
              <a:lnSpc>
                <a:spcPct val="90000"/>
              </a:lnSpc>
            </a:pPr>
            <a:r>
              <a:rPr lang="lv-LV" sz="2800" i="1" dirty="0" err="1" smtClean="0"/>
              <a:t>New</a:t>
            </a:r>
            <a:r>
              <a:rPr lang="lv-LV" sz="2800" i="1" dirty="0" smtClean="0"/>
              <a:t> </a:t>
            </a:r>
            <a:r>
              <a:rPr lang="lv-LV" sz="2800" i="1" dirty="0" err="1" smtClean="0"/>
              <a:t>R.string</a:t>
            </a:r>
            <a:r>
              <a:rPr lang="lv-LV" sz="2800" i="1" dirty="0" smtClean="0"/>
              <a:t> </a:t>
            </a:r>
            <a:r>
              <a:rPr lang="lv-LV" sz="2800" dirty="0" smtClean="0"/>
              <a:t>– tas būs jaunā teksta identifikators, tāpēc tikai latīņu burti un cipari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57338"/>
            <a:ext cx="4445000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Reakcijas pievienošana pogai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22638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lv-LV" sz="2400" dirty="0" smtClean="0"/>
              <a:t>Pie pogas īpašības </a:t>
            </a:r>
            <a:r>
              <a:rPr lang="lv-LV" sz="2400" i="1" dirty="0" err="1" smtClean="0"/>
              <a:t>OnClick</a:t>
            </a:r>
            <a:r>
              <a:rPr lang="lv-LV" sz="2400" dirty="0" smtClean="0"/>
              <a:t> ieraksta tās metodes (jeb apakšprogrammas) nosaukumu, kuru vajadzēs izsaukt pēc klikšķa uz pogas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lv-LV" sz="2400" dirty="0" smtClean="0"/>
              <a:t>Var būt arī cits nosaukums, piemēram, </a:t>
            </a:r>
            <a:r>
              <a:rPr lang="lv-LV" sz="2400" i="1" dirty="0" err="1" smtClean="0"/>
              <a:t>pogaKlik</a:t>
            </a:r>
            <a:r>
              <a:rPr lang="lv-LV" sz="2400" dirty="0" smtClean="0"/>
              <a:t>, taču ar mazo sākuma burtu un bez garumzīmēm vai atstarpēm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557338"/>
            <a:ext cx="47101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0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Projekta mapes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2746375" cy="4525963"/>
          </a:xfrm>
        </p:spPr>
        <p:txBody>
          <a:bodyPr/>
          <a:lstStyle/>
          <a:p>
            <a:pPr eaLnBrk="1" hangingPunct="1"/>
            <a:r>
              <a:rPr lang="lv-LV" sz="2800" i="1" dirty="0" err="1" smtClean="0"/>
              <a:t>Src</a:t>
            </a:r>
            <a:r>
              <a:rPr lang="lv-LV" sz="2800" dirty="0" smtClean="0"/>
              <a:t> mapē java kods</a:t>
            </a:r>
          </a:p>
          <a:p>
            <a:pPr eaLnBrk="1" hangingPunct="1"/>
            <a:r>
              <a:rPr lang="lv-LV" sz="2800" i="1" dirty="0" err="1" smtClean="0"/>
              <a:t>Res-layout</a:t>
            </a:r>
            <a:r>
              <a:rPr lang="lv-LV" sz="2800" dirty="0" smtClean="0"/>
              <a:t> grafiskā loga apraksts </a:t>
            </a:r>
            <a:r>
              <a:rPr lang="lv-LV" sz="2800" dirty="0" err="1" smtClean="0"/>
              <a:t>xml</a:t>
            </a:r>
            <a:r>
              <a:rPr lang="lv-LV" sz="2800" dirty="0" smtClean="0"/>
              <a:t> valodā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16113"/>
            <a:ext cx="5329238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203848" y="278092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276600" y="4437112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5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Metodes onClick rakstīšana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2400" i="1" dirty="0" err="1" smtClean="0"/>
              <a:t>SaveAll</a:t>
            </a:r>
            <a:r>
              <a:rPr lang="lv-LV" sz="2400" dirty="0" smtClean="0"/>
              <a:t> pirms pārceļas no </a:t>
            </a:r>
            <a:r>
              <a:rPr lang="lv-LV" sz="2400" i="1" dirty="0" err="1" smtClean="0"/>
              <a:t>xml</a:t>
            </a:r>
            <a:r>
              <a:rPr lang="lv-LV" sz="2400" dirty="0" smtClean="0"/>
              <a:t> uz </a:t>
            </a:r>
            <a:r>
              <a:rPr lang="lv-LV" sz="2400" i="1" dirty="0" smtClean="0"/>
              <a:t>java</a:t>
            </a:r>
            <a:r>
              <a:rPr lang="lv-LV" sz="2400" dirty="0" smtClean="0"/>
              <a:t> logu!!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800" dirty="0" smtClean="0"/>
              <a:t>Atrodam programmas kodā šo rindu un tās beigās nospiežam </a:t>
            </a:r>
            <a:r>
              <a:rPr lang="lv-LV" sz="1800" i="1" dirty="0" err="1" smtClean="0"/>
              <a:t>Enter</a:t>
            </a:r>
            <a:endParaRPr lang="lv-LV" sz="1800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800" b="1" dirty="0" err="1" smtClean="0"/>
              <a:t>public</a:t>
            </a:r>
            <a:r>
              <a:rPr lang="lv-LV" sz="1800" dirty="0" smtClean="0"/>
              <a:t> </a:t>
            </a:r>
            <a:r>
              <a:rPr lang="lv-LV" sz="1800" b="1" dirty="0" err="1" smtClean="0"/>
              <a:t>class</a:t>
            </a:r>
            <a:r>
              <a:rPr lang="lv-LV" sz="1800" dirty="0" smtClean="0"/>
              <a:t> </a:t>
            </a:r>
            <a:r>
              <a:rPr lang="lv-LV" sz="1800" dirty="0" err="1" smtClean="0"/>
              <a:t>ButtonActivity</a:t>
            </a:r>
            <a:r>
              <a:rPr lang="lv-LV" sz="1800" dirty="0" smtClean="0"/>
              <a:t> </a:t>
            </a:r>
            <a:r>
              <a:rPr lang="lv-LV" sz="1800" b="1" dirty="0" err="1" smtClean="0"/>
              <a:t>extends</a:t>
            </a:r>
            <a:r>
              <a:rPr lang="lv-LV" sz="1800" dirty="0" smtClean="0"/>
              <a:t> </a:t>
            </a:r>
            <a:r>
              <a:rPr lang="lv-LV" sz="1800" dirty="0" err="1" smtClean="0"/>
              <a:t>ActionBarActivity</a:t>
            </a:r>
            <a:r>
              <a:rPr lang="lv-LV" sz="1800" dirty="0" smtClean="0"/>
              <a:t>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800" dirty="0" smtClean="0"/>
              <a:t>Rakstām kodu, izmantojot koda automātiskās papildināšanas iespējas: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400" b="1" dirty="0" err="1" smtClean="0"/>
              <a:t>public</a:t>
            </a:r>
            <a:r>
              <a:rPr lang="lv-LV" sz="1400" dirty="0" smtClean="0"/>
              <a:t> </a:t>
            </a:r>
            <a:r>
              <a:rPr lang="lv-LV" sz="1400" b="1" dirty="0" err="1" smtClean="0"/>
              <a:t>void</a:t>
            </a:r>
            <a:r>
              <a:rPr lang="lv-LV" sz="1400" dirty="0" smtClean="0"/>
              <a:t> </a:t>
            </a:r>
            <a:r>
              <a:rPr lang="lv-LV" sz="1400" dirty="0" err="1" smtClean="0"/>
              <a:t>onClick(View</a:t>
            </a:r>
            <a:r>
              <a:rPr lang="lv-LV" sz="1400" dirty="0" smtClean="0"/>
              <a:t> </a:t>
            </a:r>
            <a:r>
              <a:rPr lang="lv-LV" sz="1400" dirty="0" err="1" smtClean="0"/>
              <a:t>view</a:t>
            </a:r>
            <a:r>
              <a:rPr lang="lv-LV" sz="1400" dirty="0" smtClean="0"/>
              <a:t>){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400" dirty="0" smtClean="0"/>
              <a:t>	</a:t>
            </a:r>
            <a:r>
              <a:rPr lang="lv-LV" sz="1400" dirty="0" err="1" smtClean="0"/>
              <a:t>TextView</a:t>
            </a:r>
            <a:r>
              <a:rPr lang="lv-LV" sz="1400" dirty="0" smtClean="0"/>
              <a:t> </a:t>
            </a:r>
            <a:r>
              <a:rPr lang="lv-LV" sz="1400" dirty="0" err="1" smtClean="0"/>
              <a:t>t=(TextView)findViewById(R.id.</a:t>
            </a:r>
            <a:r>
              <a:rPr lang="lv-LV" sz="1400" i="1" dirty="0" err="1" smtClean="0"/>
              <a:t>teksts</a:t>
            </a:r>
            <a:r>
              <a:rPr lang="lv-LV" sz="1400" dirty="0" smtClean="0"/>
              <a:t>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400" dirty="0" smtClean="0"/>
              <a:t>	</a:t>
            </a:r>
            <a:r>
              <a:rPr lang="lv-LV" sz="1400" dirty="0" err="1" smtClean="0"/>
              <a:t>t.setText("Sveika</a:t>
            </a:r>
            <a:r>
              <a:rPr lang="lv-LV" sz="1400" dirty="0" smtClean="0"/>
              <a:t>, pasaule!");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400" dirty="0" smtClean="0"/>
              <a:t>}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lv-LV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lv-LV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lv-LV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800" dirty="0" smtClean="0"/>
              <a:t>Kļūdas rodas tādēļ, ka nav pieimportētas nepieciešamās bibliotēkas.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lv-LV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lv-LV" sz="1800" dirty="0" smtClean="0"/>
              <a:t>To var paveikt automātiski ar CTRL+SHIFT+F. Ar CTRL+SHIFT+O var salabot sīkas koda neprecizitātes</a:t>
            </a:r>
            <a:endParaRPr lang="lv-LV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lv-LV" sz="1000" dirty="0" smtClean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716338"/>
            <a:ext cx="4608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51520" y="2924944"/>
            <a:ext cx="66967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19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8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Alternatīvs paņēmiens kļūdu labošanai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8047" y="1846901"/>
            <a:ext cx="8382000" cy="4221163"/>
          </a:xfrm>
        </p:spPr>
        <p:txBody>
          <a:bodyPr/>
          <a:lstStyle/>
          <a:p>
            <a:pPr eaLnBrk="1" hangingPunct="1"/>
            <a:r>
              <a:rPr lang="lv-LV" dirty="0" smtClean="0"/>
              <a:t>Dubultklikšķis uz sarkanā punkta</a:t>
            </a:r>
          </a:p>
          <a:p>
            <a:pPr eaLnBrk="1" hangingPunct="1"/>
            <a:r>
              <a:rPr lang="lv-LV" dirty="0" smtClean="0"/>
              <a:t>Piedāvājumam labot kļūdu, kaut ko importējot, par 90% var ticēt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789363"/>
            <a:ext cx="4000500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1390000" y="4536281"/>
            <a:ext cx="319098" cy="265471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9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Lietotnes palaišana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2263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dirty="0" smtClean="0"/>
              <a:t>Nevar palaist no </a:t>
            </a:r>
            <a:r>
              <a:rPr lang="lv-LV" i="1" dirty="0" err="1" smtClean="0"/>
              <a:t>design</a:t>
            </a:r>
            <a:r>
              <a:rPr lang="lv-LV" dirty="0" smtClean="0"/>
              <a:t> skata, tikai no java loga!</a:t>
            </a:r>
          </a:p>
          <a:p>
            <a:pPr eaLnBrk="1" hangingPunct="1">
              <a:lnSpc>
                <a:spcPct val="90000"/>
              </a:lnSpc>
            </a:pPr>
            <a:r>
              <a:rPr lang="lv-LV" dirty="0" smtClean="0"/>
              <a:t>Pirmajā reizē pie </a:t>
            </a:r>
            <a:r>
              <a:rPr lang="lv-LV" i="1" dirty="0" err="1" smtClean="0"/>
              <a:t>Run</a:t>
            </a:r>
            <a:r>
              <a:rPr lang="lv-LV" i="1" dirty="0" smtClean="0"/>
              <a:t> </a:t>
            </a:r>
            <a:r>
              <a:rPr lang="lv-LV" i="1" dirty="0" err="1" smtClean="0"/>
              <a:t>As</a:t>
            </a:r>
            <a:r>
              <a:rPr lang="lv-LV" i="1" dirty="0" smtClean="0"/>
              <a:t> </a:t>
            </a:r>
            <a:r>
              <a:rPr lang="lv-LV" dirty="0" smtClean="0"/>
              <a:t>prasīs kā – </a:t>
            </a:r>
            <a:r>
              <a:rPr lang="lv-LV" i="1" dirty="0" smtClean="0"/>
              <a:t> </a:t>
            </a:r>
            <a:r>
              <a:rPr lang="lv-LV" i="1" dirty="0" err="1" smtClean="0"/>
              <a:t>Android</a:t>
            </a:r>
            <a:r>
              <a:rPr lang="lv-LV" i="1" dirty="0" smtClean="0"/>
              <a:t> </a:t>
            </a:r>
            <a:r>
              <a:rPr lang="lv-LV" i="1" dirty="0" err="1" smtClean="0"/>
              <a:t>Application</a:t>
            </a:r>
            <a:endParaRPr lang="lv-LV" i="1" dirty="0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196975"/>
            <a:ext cx="4983162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Lietotne emulatora logā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978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sz="2800" dirty="0" smtClean="0"/>
              <a:t>Neaizmirstiet atbloķēt </a:t>
            </a:r>
            <a:r>
              <a:rPr lang="lv-LV" sz="2800" dirty="0" err="1" smtClean="0"/>
              <a:t>Android</a:t>
            </a:r>
            <a:r>
              <a:rPr lang="lv-LV" sz="2800" dirty="0" smtClean="0"/>
              <a:t> iekārtu, citādi lietotni nevarēs palaist!</a:t>
            </a:r>
          </a:p>
          <a:p>
            <a:pPr eaLnBrk="1" hangingPunct="1">
              <a:lnSpc>
                <a:spcPct val="90000"/>
              </a:lnSpc>
            </a:pPr>
            <a:r>
              <a:rPr lang="lv-LV" sz="2800" dirty="0" smtClean="0"/>
              <a:t>Pēc pogas </a:t>
            </a:r>
            <a:r>
              <a:rPr lang="lv-LV" sz="2800" i="1" dirty="0" smtClean="0"/>
              <a:t>Spied</a:t>
            </a:r>
            <a:r>
              <a:rPr lang="lv-LV" sz="2800" dirty="0" smtClean="0"/>
              <a:t> nospiešanas jāparādās tekstam </a:t>
            </a:r>
            <a:r>
              <a:rPr lang="lv-LV" sz="2800" i="1" dirty="0" smtClean="0"/>
              <a:t>Sveika, pasaule!</a:t>
            </a:r>
          </a:p>
          <a:p>
            <a:pPr eaLnBrk="1" hangingPunct="1">
              <a:lnSpc>
                <a:spcPct val="90000"/>
              </a:lnSpc>
            </a:pPr>
            <a:r>
              <a:rPr lang="lv-LV" sz="2800" dirty="0" smtClean="0"/>
              <a:t>Emulatora logu nevajag aizvērt, ja vēl paredzēts tupināt darbu pie programmas!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484313"/>
            <a:ext cx="2600325" cy="43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smtClean="0"/>
              <a:t>Kas vēl jāņem vērā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2305" y="1772816"/>
            <a:ext cx="3178175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lv-LV" sz="2400" dirty="0" smtClean="0"/>
              <a:t>Kopā ar projektu </a:t>
            </a:r>
            <a:r>
              <a:rPr lang="lv-LV" sz="2400" i="1" dirty="0" err="1" smtClean="0"/>
              <a:t>Button</a:t>
            </a:r>
            <a:r>
              <a:rPr lang="lv-LV" sz="2400" dirty="0" smtClean="0"/>
              <a:t> izveidojās arī projekts </a:t>
            </a:r>
            <a:r>
              <a:rPr lang="lv-LV" sz="2400" i="1" dirty="0" smtClean="0"/>
              <a:t>appcompat_v7</a:t>
            </a:r>
          </a:p>
          <a:p>
            <a:pPr eaLnBrk="1" hangingPunct="1">
              <a:lnSpc>
                <a:spcPct val="80000"/>
              </a:lnSpc>
            </a:pPr>
            <a:r>
              <a:rPr lang="lv-LV" sz="2400" dirty="0" smtClean="0"/>
              <a:t>To nedrīkst dzēst ārā, tas vajadzīgs savietojamības ar dažādām iekārtām nodrošināšanai!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28775"/>
            <a:ext cx="5400675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Kā lietotni pārnest uz īsto </a:t>
            </a:r>
            <a:r>
              <a:rPr lang="lv-LV" dirty="0" err="1" smtClean="0"/>
              <a:t>Android</a:t>
            </a:r>
            <a:r>
              <a:rPr lang="lv-LV" dirty="0" smtClean="0"/>
              <a:t> iekārtu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3387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Projekta mapes apakšmapē </a:t>
            </a:r>
            <a:r>
              <a:rPr lang="lv-LV" sz="2400" i="1" dirty="0" err="1" smtClean="0"/>
              <a:t>bin</a:t>
            </a:r>
            <a:r>
              <a:rPr lang="lv-LV" sz="2400" dirty="0" smtClean="0"/>
              <a:t> meklējam datni ar </a:t>
            </a:r>
            <a:r>
              <a:rPr lang="lv-LV" sz="2400" dirty="0" err="1" smtClean="0"/>
              <a:t>paplašīnājumu</a:t>
            </a:r>
            <a:r>
              <a:rPr lang="lv-LV" sz="2400" dirty="0" smtClean="0"/>
              <a:t> .</a:t>
            </a:r>
            <a:r>
              <a:rPr lang="lv-LV" sz="2400" i="1" dirty="0" err="1" smtClean="0"/>
              <a:t>apk</a:t>
            </a:r>
            <a:r>
              <a:rPr lang="lv-LV" sz="2400" dirty="0" smtClean="0"/>
              <a:t>. Tā ir instalācijas datne.</a:t>
            </a:r>
          </a:p>
          <a:p>
            <a:pPr eaLnBrk="1" hangingPunct="1">
              <a:lnSpc>
                <a:spcPct val="90000"/>
              </a:lnSpc>
            </a:pPr>
            <a:r>
              <a:rPr lang="lv-LV" sz="2400" i="1" dirty="0" err="1" smtClean="0"/>
              <a:t>Apk</a:t>
            </a:r>
            <a:r>
              <a:rPr lang="lv-LV" sz="2400" dirty="0" smtClean="0"/>
              <a:t> datni iekopē </a:t>
            </a:r>
            <a:r>
              <a:rPr lang="lv-LV" sz="2400" dirty="0" err="1" smtClean="0"/>
              <a:t>Android</a:t>
            </a:r>
            <a:r>
              <a:rPr lang="lv-LV" sz="2400" dirty="0" smtClean="0"/>
              <a:t> iekārtā, aktivizē iespēju instalēt lietotnes no nepārbaudītiem avotiem un palaiž. Pēc instalācijas beigām atslēdz iespēju instalēt datnes no nepārbaudītiem avotiem.</a:t>
            </a:r>
          </a:p>
          <a:p>
            <a:pPr eaLnBrk="1" hangingPunct="1">
              <a:lnSpc>
                <a:spcPct val="90000"/>
              </a:lnSpc>
            </a:pPr>
            <a:r>
              <a:rPr lang="lv-LV" sz="2400" dirty="0" smtClean="0"/>
              <a:t>Lietotni turpmāk palaiž kā jebkuru citu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773238"/>
            <a:ext cx="2103437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6660232" y="3588773"/>
            <a:ext cx="864096" cy="265471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26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Kā pārslēgties uz citu darba mapi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2" y="1628775"/>
            <a:ext cx="6839991" cy="57608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800" i="1" dirty="0" smtClean="0"/>
              <a:t>File - Switch Workspace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36066"/>
            <a:ext cx="47625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8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Kā projekta mapes izmantot citā datorā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28800"/>
            <a:ext cx="8382000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dirty="0" smtClean="0"/>
              <a:t>Projekts ir jāimportē!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205038"/>
            <a:ext cx="5265738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7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Projekta izveide ar Android Studio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034952" cy="4221163"/>
          </a:xfrm>
        </p:spPr>
        <p:txBody>
          <a:bodyPr/>
          <a:lstStyle/>
          <a:p>
            <a:pPr marL="0" indent="0">
              <a:buNone/>
            </a:pPr>
            <a:r>
              <a:rPr lang="lv-LV" i="1" dirty="0" smtClean="0"/>
              <a:t>File – New Project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6282000" cy="461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0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Android iekārtas izvēle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1674912" cy="4221163"/>
          </a:xfrm>
        </p:spPr>
        <p:txBody>
          <a:bodyPr/>
          <a:lstStyle/>
          <a:p>
            <a:pPr marL="0" indent="0">
              <a:buNone/>
            </a:pPr>
            <a:r>
              <a:rPr lang="lv-LV" sz="2400" i="1" dirty="0" smtClean="0"/>
              <a:t>Next</a:t>
            </a:r>
            <a:endParaRPr lang="en-US" sz="2400" i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56792"/>
            <a:ext cx="6048672" cy="46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Grafiskās veidnes izvēle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322984" cy="4221163"/>
          </a:xfrm>
        </p:spPr>
        <p:txBody>
          <a:bodyPr/>
          <a:lstStyle/>
          <a:p>
            <a:pPr marL="0" indent="0">
              <a:buNone/>
            </a:pPr>
            <a:r>
              <a:rPr lang="lv-LV" i="1" dirty="0" smtClean="0"/>
              <a:t>Next</a:t>
            </a:r>
          </a:p>
          <a:p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5904656" cy="45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29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Android Studio darba vide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05000"/>
            <a:ext cx="2160240" cy="4221163"/>
          </a:xfrm>
        </p:spPr>
        <p:txBody>
          <a:bodyPr/>
          <a:lstStyle/>
          <a:p>
            <a:pPr marL="0" indent="0">
              <a:buNone/>
            </a:pPr>
            <a:r>
              <a:rPr lang="lv-LV" sz="2000" i="1" dirty="0" smtClean="0"/>
              <a:t>App</a:t>
            </a:r>
            <a:r>
              <a:rPr lang="lv-LV" sz="2000" dirty="0" smtClean="0"/>
              <a:t> – projekta mape</a:t>
            </a:r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r>
              <a:rPr lang="lv-LV" sz="2000" i="1" dirty="0" smtClean="0"/>
              <a:t>Java</a:t>
            </a:r>
            <a:r>
              <a:rPr lang="lv-LV" sz="2000" dirty="0" smtClean="0"/>
              <a:t> – java koda mape</a:t>
            </a:r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r>
              <a:rPr lang="lv-LV" sz="2000" i="1" dirty="0" smtClean="0"/>
              <a:t>Res-layout</a:t>
            </a:r>
            <a:r>
              <a:rPr lang="lv-LV" sz="2000" dirty="0" smtClean="0"/>
              <a:t> – xml datnes mape</a:t>
            </a:r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r>
              <a:rPr lang="lv-LV" sz="2000" dirty="0" smtClean="0"/>
              <a:t>Vienā logā viens projekts!</a:t>
            </a:r>
            <a:endParaRPr lang="en-US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56792"/>
            <a:ext cx="6399213" cy="457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71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Grafisko elementu pievienošana</a:t>
            </a:r>
            <a:endParaRPr lang="en-US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628800"/>
            <a:ext cx="8382000" cy="422116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Pogas reakcijas piešķiršana</a:t>
            </a: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1520" y="4149080"/>
            <a:ext cx="7723584" cy="2160240"/>
          </a:xfrm>
        </p:spPr>
        <p:txBody>
          <a:bodyPr/>
          <a:lstStyle/>
          <a:p>
            <a:pPr marL="0" indent="0">
              <a:buNone/>
            </a:pPr>
            <a:r>
              <a:rPr lang="lv-LV" sz="2400" dirty="0" smtClean="0"/>
              <a:t>Pašiem jāraksta metode </a:t>
            </a:r>
          </a:p>
          <a:p>
            <a:pPr marL="0" indent="0">
              <a:buNone/>
            </a:pPr>
            <a:r>
              <a:rPr lang="lv-LV" sz="2400" b="1" dirty="0" smtClean="0">
                <a:latin typeface="+mj-lt"/>
              </a:rPr>
              <a:t>public void onClick(View view)</a:t>
            </a:r>
          </a:p>
          <a:p>
            <a:pPr marL="0" indent="0">
              <a:buNone/>
            </a:pPr>
            <a:r>
              <a:rPr lang="lv-LV" sz="2400" dirty="0" smtClean="0"/>
              <a:t>Rakstot var izmantot </a:t>
            </a:r>
            <a:r>
              <a:rPr lang="lv-LV" sz="2400" b="1" dirty="0" smtClean="0"/>
              <a:t>Ctrl+Alt+O</a:t>
            </a:r>
            <a:r>
              <a:rPr lang="lv-LV" sz="2400" dirty="0" smtClean="0"/>
              <a:t> koda automātiskai papildināšanai. Sistēma arī pati piedāvā padomus, ja piekrītam, tad </a:t>
            </a:r>
            <a:r>
              <a:rPr lang="lv-LV" sz="2400" b="1" dirty="0" smtClean="0"/>
              <a:t>Alt+Enter</a:t>
            </a:r>
            <a:endParaRPr lang="lv-LV" sz="2400" b="1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41534"/>
            <a:ext cx="6264275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86" y="908720"/>
            <a:ext cx="462451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2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palaišana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539008" cy="4221163"/>
          </a:xfrm>
        </p:spPr>
        <p:txBody>
          <a:bodyPr/>
          <a:lstStyle/>
          <a:p>
            <a:pPr marL="0" indent="0">
              <a:buNone/>
            </a:pPr>
            <a:r>
              <a:rPr lang="lv-LV" sz="2800" dirty="0" smtClean="0"/>
              <a:t>Vispirms jāiedarbina  emulators (no programmas </a:t>
            </a:r>
            <a:r>
              <a:rPr lang="lv-LV" sz="2800" i="1" dirty="0" smtClean="0"/>
              <a:t>SDK Manager</a:t>
            </a:r>
            <a:r>
              <a:rPr lang="lv-LV" sz="2800" dirty="0" smtClean="0"/>
              <a:t>)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00808"/>
            <a:ext cx="5410200" cy="419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sz="2400" dirty="0" smtClean="0"/>
              <a:t>Gatavās programmas pārnešana uz Android iekārtu</a:t>
            </a:r>
            <a:endParaRPr lang="en-US" sz="24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Jāmeklē </a:t>
            </a:r>
            <a:r>
              <a:rPr lang="lv-LV" i="1" dirty="0" smtClean="0"/>
              <a:t>app-debug.apk</a:t>
            </a:r>
            <a:r>
              <a:rPr lang="lv-LV" dirty="0" smtClean="0"/>
              <a:t> datne</a:t>
            </a:r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708920"/>
            <a:ext cx="825898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Projekts Windows datoriem Eclipse vidē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178175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800" dirty="0" smtClean="0"/>
              <a:t>Ērtākam darbam jāpieinstalē spraudnis </a:t>
            </a:r>
            <a:r>
              <a:rPr lang="lv-LV" sz="2800" i="1" dirty="0" smtClean="0"/>
              <a:t>Windows Builder </a:t>
            </a:r>
          </a:p>
          <a:p>
            <a:pPr marL="0" indent="0" eaLnBrk="1" hangingPunct="1">
              <a:buNone/>
            </a:pPr>
            <a:r>
              <a:rPr lang="lv-LV" sz="2800" i="1" dirty="0" smtClean="0"/>
              <a:t>Help – Install New Software</a:t>
            </a:r>
          </a:p>
          <a:p>
            <a:pPr marL="0" indent="0" eaLnBrk="1" hangingPunct="1">
              <a:buNone/>
            </a:pPr>
            <a:r>
              <a:rPr lang="lv-LV" sz="2800" dirty="0" smtClean="0">
                <a:hlinkClick r:id=""/>
              </a:rPr>
              <a:t>https://eclipse.org/windowbuilder/</a:t>
            </a:r>
            <a:endParaRPr lang="lv-LV" sz="2800" dirty="0" smtClean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557338"/>
            <a:ext cx="4895850" cy="426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7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Projekta veidošana</a:t>
            </a:r>
            <a:endParaRPr lang="en-US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4123184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800" i="1" dirty="0" smtClean="0"/>
              <a:t>File – New – Other – Windows Builder –Swing Designer – Application Window</a:t>
            </a:r>
            <a:endParaRPr lang="en-US" sz="2800" i="1" dirty="0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96752"/>
            <a:ext cx="4251176" cy="53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Pakotnes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3187080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400" dirty="0" smtClean="0"/>
              <a:t>Brīdinājums – pakotnes nosaukumu vēlams veidot ar mazo burtu</a:t>
            </a:r>
          </a:p>
          <a:p>
            <a:pPr marL="0" indent="0" eaLnBrk="1" hangingPunct="1">
              <a:buNone/>
            </a:pPr>
            <a:r>
              <a:rPr lang="lv-LV" sz="2400" dirty="0" smtClean="0"/>
              <a:t>Visas klases jeb programmas, kas ir vienā pakotnē, var viena otru viegli izmantot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23" y="2033433"/>
            <a:ext cx="53340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eeform 4"/>
          <p:cNvSpPr/>
          <p:nvPr/>
        </p:nvSpPr>
        <p:spPr>
          <a:xfrm>
            <a:off x="3575523" y="2516711"/>
            <a:ext cx="319098" cy="265471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24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Dizaina skats</a:t>
            </a:r>
            <a:endParaRPr lang="en-US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8382000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400" dirty="0" smtClean="0"/>
              <a:t>Var izvēlēties citu izkārtojumu (</a:t>
            </a:r>
            <a:r>
              <a:rPr lang="lv-LV" sz="2400" i="1" dirty="0" err="1" smtClean="0"/>
              <a:t>layout</a:t>
            </a:r>
            <a:r>
              <a:rPr lang="lv-LV" sz="2400" dirty="0"/>
              <a:t>)</a:t>
            </a:r>
            <a:endParaRPr lang="en-US" sz="2400" dirty="0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064896" cy="397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3068960"/>
            <a:ext cx="1512168" cy="648072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99792" y="5998386"/>
            <a:ext cx="1152128" cy="306058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43808" y="4199452"/>
            <a:ext cx="2808312" cy="1677820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3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Elementu pievienošana dizaina skatā</a:t>
            </a:r>
            <a:endParaRPr lang="en-US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395538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400" dirty="0" smtClean="0"/>
              <a:t>Pievienojam elementus </a:t>
            </a:r>
            <a:r>
              <a:rPr lang="lv-LV" sz="2400" i="1" dirty="0" err="1" smtClean="0"/>
              <a:t>JButton</a:t>
            </a:r>
            <a:r>
              <a:rPr lang="lv-LV" sz="2400" i="1" dirty="0" smtClean="0"/>
              <a:t> </a:t>
            </a:r>
            <a:r>
              <a:rPr lang="lv-LV" sz="2400" dirty="0" smtClean="0"/>
              <a:t>un </a:t>
            </a:r>
            <a:r>
              <a:rPr lang="lv-LV" sz="2400" i="1" dirty="0" err="1" smtClean="0"/>
              <a:t>JTextField</a:t>
            </a:r>
            <a:endParaRPr lang="lv-LV" sz="2400" i="1" dirty="0" smtClean="0"/>
          </a:p>
          <a:p>
            <a:pPr marL="0" indent="0" eaLnBrk="1" hangingPunct="1">
              <a:buNone/>
            </a:pPr>
            <a:r>
              <a:rPr lang="lv-LV" sz="2400" dirty="0" smtClean="0"/>
              <a:t>Īpašību panelī nomaina īpašības </a:t>
            </a:r>
            <a:r>
              <a:rPr lang="lv-LV" sz="2400" i="1" dirty="0" err="1" smtClean="0"/>
              <a:t>Text</a:t>
            </a:r>
            <a:r>
              <a:rPr lang="lv-LV" sz="2400" i="1" dirty="0" smtClean="0"/>
              <a:t> </a:t>
            </a:r>
            <a:r>
              <a:rPr lang="lv-LV" sz="2400" dirty="0" smtClean="0"/>
              <a:t>un</a:t>
            </a:r>
            <a:r>
              <a:rPr lang="lv-LV" sz="2400" i="1" dirty="0" smtClean="0"/>
              <a:t> </a:t>
            </a:r>
            <a:r>
              <a:rPr lang="lv-LV" sz="2400" i="1" dirty="0" err="1" smtClean="0"/>
              <a:t>Variable</a:t>
            </a:r>
            <a:r>
              <a:rPr lang="lv-LV" sz="2400" i="1" dirty="0" smtClean="0"/>
              <a:t> </a:t>
            </a:r>
            <a:r>
              <a:rPr lang="lv-LV" sz="2400" dirty="0" smtClean="0"/>
              <a:t>(mainīgā vārds)</a:t>
            </a:r>
            <a:endParaRPr lang="en-US" sz="2400" dirty="0" smtClean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44824"/>
            <a:ext cx="6049962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6228184" y="3717032"/>
            <a:ext cx="576064" cy="323199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39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0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Reakcijas pievienošana pogai</a:t>
            </a:r>
            <a:endParaRPr lang="en-US" dirty="0" smtClean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0848"/>
            <a:ext cx="554452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276872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000000"/>
                </a:solidFill>
              </a:rPr>
              <a:t>Dizaina skatā izdara dubultklikšķi uz pogas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Pogas reakcijas izveide</a:t>
            </a:r>
            <a:endParaRPr 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556792"/>
            <a:ext cx="8227640" cy="172819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000" dirty="0" smtClean="0"/>
              <a:t>Kodā kursors atrodas tieši vietā, kur jāraksta programmas teksts:</a:t>
            </a:r>
          </a:p>
          <a:p>
            <a:pPr marL="0" indent="0" eaLnBrk="1" hangingPunct="1">
              <a:buNone/>
            </a:pPr>
            <a:r>
              <a:rPr lang="lv-LV" sz="2000" dirty="0" err="1" smtClean="0">
                <a:latin typeface="+mj-lt"/>
              </a:rPr>
              <a:t>teksts.setText("Sveika</a:t>
            </a:r>
            <a:r>
              <a:rPr lang="lv-LV" sz="2000" dirty="0" smtClean="0">
                <a:latin typeface="+mj-lt"/>
              </a:rPr>
              <a:t>, pasaule!");</a:t>
            </a:r>
          </a:p>
          <a:p>
            <a:pPr marL="0" indent="0">
              <a:buNone/>
            </a:pPr>
            <a:r>
              <a:rPr lang="lv-LV" sz="2000" dirty="0"/>
              <a:t>Lai labotu kļūdu, šoreiz nevajag klausīt datoru, bet gan pārvietot </a:t>
            </a:r>
            <a:r>
              <a:rPr lang="lv-LV" sz="2000" dirty="0" smtClean="0"/>
              <a:t>mainīgā </a:t>
            </a:r>
            <a:r>
              <a:rPr lang="lv-LV" sz="2000" i="1" dirty="0" err="1" smtClean="0"/>
              <a:t>JLabel</a:t>
            </a:r>
            <a:r>
              <a:rPr lang="lv-LV" sz="2000" dirty="0" smtClean="0"/>
              <a:t> ieviešanas komandu ārpus metodes </a:t>
            </a:r>
            <a:r>
              <a:rPr lang="lv-LV" sz="2000" i="1" dirty="0" err="1" smtClean="0"/>
              <a:t>initialize</a:t>
            </a:r>
            <a:r>
              <a:rPr lang="lv-LV" sz="2000" dirty="0" smtClean="0"/>
              <a:t>() </a:t>
            </a:r>
            <a:endParaRPr lang="lv-LV" sz="2000" dirty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802062"/>
            <a:ext cx="4206875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925" y="3429000"/>
            <a:ext cx="4168775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220072" y="4469372"/>
            <a:ext cx="22322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9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Tagad viss kārtībā!</a:t>
            </a:r>
            <a:endParaRPr lang="en-US" dirty="0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896544" cy="47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Programma gatava!</a:t>
            </a:r>
            <a:endParaRPr lang="en-US" dirty="0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3407"/>
            <a:ext cx="4824536" cy="3216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57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Projekts vidē </a:t>
            </a:r>
            <a:r>
              <a:rPr lang="lv-LV" dirty="0" err="1" smtClean="0"/>
              <a:t>NetBeans</a:t>
            </a:r>
            <a:endParaRPr 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3043064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i="1" dirty="0" err="1" smtClean="0"/>
              <a:t>File</a:t>
            </a:r>
            <a:r>
              <a:rPr lang="lv-LV" i="1" dirty="0"/>
              <a:t> </a:t>
            </a:r>
            <a:r>
              <a:rPr lang="lv-LV" i="1" dirty="0" smtClean="0"/>
              <a:t>– </a:t>
            </a:r>
            <a:r>
              <a:rPr lang="lv-LV" i="1" dirty="0" err="1" smtClean="0"/>
              <a:t>NewProject</a:t>
            </a:r>
            <a:r>
              <a:rPr lang="lv-LV" i="1" dirty="0" smtClean="0"/>
              <a:t> </a:t>
            </a:r>
          </a:p>
          <a:p>
            <a:pPr marL="0" indent="0" eaLnBrk="1" hangingPunct="1">
              <a:buNone/>
            </a:pPr>
            <a:r>
              <a:rPr lang="lv-LV" i="1" dirty="0" smtClean="0"/>
              <a:t>- Java </a:t>
            </a:r>
            <a:r>
              <a:rPr lang="lv-LV" i="1" dirty="0" err="1" smtClean="0"/>
              <a:t>Application</a:t>
            </a:r>
            <a:endParaRPr lang="en-US" i="1" dirty="0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563086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Projekts=mapju sistēma</a:t>
            </a:r>
            <a:endParaRPr lang="en-US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2952328" cy="4221163"/>
          </a:xfrm>
        </p:spPr>
        <p:txBody>
          <a:bodyPr/>
          <a:lstStyle/>
          <a:p>
            <a:pPr eaLnBrk="1" hangingPunct="1"/>
            <a:r>
              <a:rPr lang="lv-LV" sz="2400" dirty="0" smtClean="0"/>
              <a:t>Svarīgi piefiksēt vietu, kur tiks veidotas mapes!</a:t>
            </a:r>
          </a:p>
          <a:p>
            <a:pPr eaLnBrk="1" hangingPunct="1"/>
            <a:r>
              <a:rPr lang="lv-LV" sz="2400" dirty="0" smtClean="0"/>
              <a:t>Windows projektiem šajā solī nevajag ģenerēt </a:t>
            </a:r>
            <a:r>
              <a:rPr lang="lv-LV" sz="2400" i="1" dirty="0" err="1" smtClean="0"/>
              <a:t>main</a:t>
            </a:r>
            <a:r>
              <a:rPr lang="lv-LV" sz="2400" dirty="0" smtClean="0"/>
              <a:t> klasi (jāizņem ķeksis)</a:t>
            </a:r>
            <a:endParaRPr lang="en-US" sz="2400" dirty="0" smtClean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35832"/>
            <a:ext cx="563086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eeform 4"/>
          <p:cNvSpPr/>
          <p:nvPr/>
        </p:nvSpPr>
        <p:spPr>
          <a:xfrm>
            <a:off x="4716015" y="4068901"/>
            <a:ext cx="1303263" cy="323199"/>
          </a:xfrm>
          <a:custGeom>
            <a:avLst/>
            <a:gdLst>
              <a:gd name="connsiteX0" fmla="*/ 302952 w 319098"/>
              <a:gd name="connsiteY0" fmla="*/ 147484 h 265471"/>
              <a:gd name="connsiteX1" fmla="*/ 234126 w 319098"/>
              <a:gd name="connsiteY1" fmla="*/ 19665 h 265471"/>
              <a:gd name="connsiteX2" fmla="*/ 204629 w 319098"/>
              <a:gd name="connsiteY2" fmla="*/ 0 h 265471"/>
              <a:gd name="connsiteX3" fmla="*/ 37481 w 319098"/>
              <a:gd name="connsiteY3" fmla="*/ 19665 h 265471"/>
              <a:gd name="connsiteX4" fmla="*/ 27648 w 319098"/>
              <a:gd name="connsiteY4" fmla="*/ 186813 h 265471"/>
              <a:gd name="connsiteX5" fmla="*/ 106306 w 319098"/>
              <a:gd name="connsiteY5" fmla="*/ 235975 h 265471"/>
              <a:gd name="connsiteX6" fmla="*/ 155468 w 319098"/>
              <a:gd name="connsiteY6" fmla="*/ 265471 h 265471"/>
              <a:gd name="connsiteX7" fmla="*/ 273455 w 319098"/>
              <a:gd name="connsiteY7" fmla="*/ 245807 h 265471"/>
              <a:gd name="connsiteX8" fmla="*/ 302952 w 319098"/>
              <a:gd name="connsiteY8" fmla="*/ 196646 h 265471"/>
              <a:gd name="connsiteX9" fmla="*/ 302952 w 319098"/>
              <a:gd name="connsiteY9" fmla="*/ 147484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098" h="265471">
                <a:moveTo>
                  <a:pt x="302952" y="147484"/>
                </a:moveTo>
                <a:cubicBezTo>
                  <a:pt x="288809" y="112128"/>
                  <a:pt x="262850" y="38815"/>
                  <a:pt x="234126" y="19665"/>
                </a:cubicBezTo>
                <a:lnTo>
                  <a:pt x="204629" y="0"/>
                </a:lnTo>
                <a:cubicBezTo>
                  <a:pt x="148913" y="6555"/>
                  <a:pt x="92492" y="8663"/>
                  <a:pt x="37481" y="19665"/>
                </a:cubicBezTo>
                <a:cubicBezTo>
                  <a:pt x="-36782" y="34518"/>
                  <a:pt x="21109" y="163273"/>
                  <a:pt x="27648" y="186813"/>
                </a:cubicBezTo>
                <a:cubicBezTo>
                  <a:pt x="35996" y="216865"/>
                  <a:pt x="86920" y="226282"/>
                  <a:pt x="106306" y="235975"/>
                </a:cubicBezTo>
                <a:cubicBezTo>
                  <a:pt x="123399" y="244521"/>
                  <a:pt x="139081" y="255639"/>
                  <a:pt x="155468" y="265471"/>
                </a:cubicBezTo>
                <a:cubicBezTo>
                  <a:pt x="194797" y="258916"/>
                  <a:pt x="237324" y="262668"/>
                  <a:pt x="273455" y="245807"/>
                </a:cubicBezTo>
                <a:cubicBezTo>
                  <a:pt x="290773" y="237726"/>
                  <a:pt x="294406" y="213739"/>
                  <a:pt x="302952" y="196646"/>
                </a:cubicBezTo>
                <a:cubicBezTo>
                  <a:pt x="326268" y="150015"/>
                  <a:pt x="322616" y="158638"/>
                  <a:pt x="302952" y="147484"/>
                </a:cubicBezTo>
                <a:close/>
              </a:path>
            </a:pathLst>
          </a:cu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8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Loga veidošana</a:t>
            </a:r>
            <a:endParaRPr lang="en-US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971056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400" i="1" dirty="0" err="1" smtClean="0"/>
              <a:t>File</a:t>
            </a:r>
            <a:r>
              <a:rPr lang="lv-LV" sz="2400" i="1" dirty="0" smtClean="0"/>
              <a:t> – </a:t>
            </a:r>
            <a:r>
              <a:rPr lang="lv-LV" sz="2400" i="1" dirty="0" err="1" smtClean="0"/>
              <a:t>NewFile</a:t>
            </a:r>
            <a:r>
              <a:rPr lang="lv-LV" sz="2400" i="1" dirty="0" smtClean="0"/>
              <a:t> - </a:t>
            </a:r>
            <a:r>
              <a:rPr lang="lv-LV" sz="2400" i="1" dirty="0" err="1" smtClean="0"/>
              <a:t>Swing</a:t>
            </a:r>
            <a:r>
              <a:rPr lang="lv-LV" sz="2400" i="1" dirty="0" smtClean="0"/>
              <a:t> GUI </a:t>
            </a:r>
            <a:r>
              <a:rPr lang="lv-LV" sz="2400" i="1" dirty="0" err="1" smtClean="0"/>
              <a:t>Forms</a:t>
            </a:r>
            <a:r>
              <a:rPr lang="lv-LV" sz="2400" i="1" dirty="0" smtClean="0"/>
              <a:t> - </a:t>
            </a:r>
            <a:r>
              <a:rPr lang="lv-LV" sz="2400" i="1" dirty="0" err="1" smtClean="0"/>
              <a:t>JFrame</a:t>
            </a:r>
            <a:r>
              <a:rPr lang="lv-LV" sz="2400" i="1" dirty="0" smtClean="0"/>
              <a:t> </a:t>
            </a:r>
            <a:r>
              <a:rPr lang="lv-LV" sz="2400" i="1" dirty="0" err="1" smtClean="0"/>
              <a:t>Form</a:t>
            </a:r>
            <a:endParaRPr lang="en-US" sz="2400" i="1" dirty="0" smtClean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563086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16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Klases nosaukums</a:t>
            </a:r>
            <a:endParaRPr lang="en-US" dirty="0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563086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2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Dizaina skats</a:t>
            </a:r>
            <a:endParaRPr lang="en-US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611016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800" dirty="0" smtClean="0"/>
              <a:t>Lai mainītu izkārtojumu, veic klikšķi ar labo peles pogu uz formas, izvēlas </a:t>
            </a:r>
            <a:r>
              <a:rPr lang="lv-LV" sz="2800" i="1" dirty="0" err="1" smtClean="0"/>
              <a:t>SetLayout</a:t>
            </a:r>
            <a:endParaRPr lang="en-US" sz="2800" i="1" dirty="0" smtClean="0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6832"/>
            <a:ext cx="5903913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Elementu pievienošana</a:t>
            </a:r>
            <a:endParaRPr lang="en-US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827040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800" dirty="0" smtClean="0"/>
              <a:t>Ja tekstu nav paredzēts ievadīt, var izmantot arī </a:t>
            </a:r>
            <a:r>
              <a:rPr lang="lv-LV" sz="2800" i="1" dirty="0" err="1" smtClean="0"/>
              <a:t>JLabel</a:t>
            </a:r>
            <a:r>
              <a:rPr lang="lv-LV" sz="2800" dirty="0" smtClean="0"/>
              <a:t> elementu</a:t>
            </a:r>
            <a:endParaRPr lang="en-US" sz="2800" dirty="0" smtClean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5676900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49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Elementu īpašību maiņa</a:t>
            </a:r>
            <a:endParaRPr lang="en-US" dirty="0" smtClean="0"/>
          </a:p>
        </p:txBody>
      </p:sp>
      <p:pic>
        <p:nvPicPr>
          <p:cNvPr id="4915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916832"/>
            <a:ext cx="8382000" cy="422116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Elementu īpašību maiņa</a:t>
            </a:r>
            <a:endParaRPr lang="en-US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2394992" cy="42211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lv-LV" sz="2400" dirty="0" smtClean="0"/>
              <a:t>Īpašības ir sadalītas vairākās daļās</a:t>
            </a:r>
          </a:p>
          <a:p>
            <a:pPr marL="0" indent="0">
              <a:buNone/>
            </a:pPr>
            <a:r>
              <a:rPr lang="lv-LV" sz="2400" dirty="0" smtClean="0"/>
              <a:t>Pie </a:t>
            </a:r>
            <a:r>
              <a:rPr lang="lv-LV" sz="2400" i="1" dirty="0" smtClean="0"/>
              <a:t>Code</a:t>
            </a:r>
            <a:r>
              <a:rPr lang="lv-LV" sz="2400" dirty="0" smtClean="0"/>
              <a:t> var atrast iespēju mainīt </a:t>
            </a:r>
            <a:r>
              <a:rPr lang="lv-LV" sz="2400" i="1" dirty="0" err="1" smtClean="0"/>
              <a:t>Variable</a:t>
            </a:r>
            <a:r>
              <a:rPr lang="lv-LV" sz="2400" i="1" dirty="0" smtClean="0"/>
              <a:t> </a:t>
            </a:r>
            <a:r>
              <a:rPr lang="lv-LV" sz="2400" i="1" dirty="0" err="1" smtClean="0"/>
              <a:t>Name</a:t>
            </a:r>
            <a:endParaRPr lang="lv-LV" sz="2400" i="1" dirty="0" smtClean="0"/>
          </a:p>
          <a:p>
            <a:pPr marL="0" indent="0">
              <a:buNone/>
            </a:pPr>
            <a:r>
              <a:rPr lang="lv-LV" sz="2400" i="1" dirty="0" err="1" smtClean="0"/>
              <a:t>Event</a:t>
            </a:r>
            <a:r>
              <a:rPr lang="lv-LV" sz="2400" dirty="0" smtClean="0"/>
              <a:t> </a:t>
            </a:r>
            <a:r>
              <a:rPr lang="lv-LV" sz="2400" dirty="0"/>
              <a:t>– reakcijas uz notikumiem</a:t>
            </a:r>
          </a:p>
          <a:p>
            <a:pPr marL="0" indent="0" eaLnBrk="1" hangingPunct="1">
              <a:buNone/>
            </a:pPr>
            <a:endParaRPr lang="lv-LV" sz="2400" i="1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5761038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7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Reakcijas pievienošana pogai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72816"/>
            <a:ext cx="3691136" cy="4221163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Ja dizaina </a:t>
            </a:r>
            <a:r>
              <a:rPr lang="lv-LV" dirty="0"/>
              <a:t>skatā </a:t>
            </a:r>
            <a:r>
              <a:rPr lang="lv-LV" dirty="0" smtClean="0"/>
              <a:t>veic klikšķi uz pogas, tad automātiski uzģenerējas kods</a:t>
            </a:r>
            <a:endParaRPr lang="en-US" dirty="0" smtClean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31213"/>
            <a:ext cx="4502074" cy="437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44008" y="1916832"/>
            <a:ext cx="4070026" cy="720080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4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Automātiski ģenerētais kods</a:t>
            </a:r>
            <a:endParaRPr lang="en-US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lv-LV" sz="2400" dirty="0" smtClean="0"/>
              <a:t>viss, ko darījām dizaina skatā, ir pārvērsts </a:t>
            </a:r>
            <a:r>
              <a:rPr lang="lv-LV" sz="2400" i="1" dirty="0" smtClean="0"/>
              <a:t>java</a:t>
            </a:r>
            <a:r>
              <a:rPr lang="lv-LV" sz="2400" dirty="0" smtClean="0"/>
              <a:t> kodā</a:t>
            </a:r>
            <a:endParaRPr lang="en-US" sz="2400" dirty="0" smtClean="0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719455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1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Koda papildināšana</a:t>
            </a:r>
            <a:endParaRPr lang="en-US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lv-LV" sz="2800" dirty="0" err="1" smtClean="0">
                <a:latin typeface="+mj-lt"/>
              </a:rPr>
              <a:t>teksts.setText("Sveika</a:t>
            </a:r>
            <a:r>
              <a:rPr lang="lv-LV" sz="2800" dirty="0" smtClean="0">
                <a:latin typeface="+mj-lt"/>
              </a:rPr>
              <a:t>, pasaule!");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674277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3403104" cy="4221163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Pirmajā reizē jāapstiprina, ka šī ir galvenā klase</a:t>
            </a:r>
            <a:endParaRPr lang="en-US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Programmas palaišana</a:t>
            </a:r>
            <a:endParaRPr lang="en-US" dirty="0" smtClean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28800"/>
            <a:ext cx="482290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7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v-LV" dirty="0" smtClean="0"/>
              <a:t>Gatavais produkts</a:t>
            </a:r>
            <a:endParaRPr lang="en-US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i="1" dirty="0" err="1" smtClean="0"/>
              <a:t>Run</a:t>
            </a:r>
            <a:r>
              <a:rPr lang="lv-LV" i="1" dirty="0" smtClean="0"/>
              <a:t> – </a:t>
            </a:r>
            <a:r>
              <a:rPr lang="lv-LV" i="1" dirty="0" err="1" smtClean="0"/>
              <a:t>Build</a:t>
            </a:r>
            <a:r>
              <a:rPr lang="lv-LV" i="1" dirty="0" smtClean="0"/>
              <a:t> Project</a:t>
            </a:r>
          </a:p>
          <a:p>
            <a:pPr eaLnBrk="1" hangingPunct="1"/>
            <a:r>
              <a:rPr lang="lv-LV" i="1" dirty="0" err="1" smtClean="0"/>
              <a:t>Dist</a:t>
            </a:r>
            <a:r>
              <a:rPr lang="lv-LV" dirty="0" smtClean="0"/>
              <a:t> mapē </a:t>
            </a:r>
            <a:r>
              <a:rPr lang="lv-LV" i="1" dirty="0" err="1" smtClean="0"/>
              <a:t>jar</a:t>
            </a:r>
            <a:r>
              <a:rPr lang="lv-LV" dirty="0" smtClean="0"/>
              <a:t> datne</a:t>
            </a:r>
            <a:endParaRPr lang="en-US" dirty="0" smtClean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6832"/>
            <a:ext cx="31845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35770"/>
            <a:ext cx="4305300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2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78706"/>
            <a:ext cx="4680520" cy="4221163"/>
          </a:xfrm>
        </p:spPr>
        <p:txBody>
          <a:bodyPr/>
          <a:lstStyle/>
          <a:p>
            <a:r>
              <a:rPr lang="lv-LV" dirty="0" smtClean="0"/>
              <a:t>Projekti Windows videi</a:t>
            </a:r>
          </a:p>
          <a:p>
            <a:r>
              <a:rPr lang="lv-LV" dirty="0" smtClean="0"/>
              <a:t>Alternatīvi skaidrojumi </a:t>
            </a:r>
            <a:r>
              <a:rPr lang="lv-LV" dirty="0" err="1" smtClean="0"/>
              <a:t>Android</a:t>
            </a:r>
            <a:r>
              <a:rPr lang="lv-LV" dirty="0" smtClean="0"/>
              <a:t> projektiem</a:t>
            </a:r>
          </a:p>
          <a:p>
            <a:r>
              <a:rPr lang="lv-LV" dirty="0" smtClean="0"/>
              <a:t>Kursi – kā veidot Windows projektus valodā Java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Papildmateriāli pie lekcijām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57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672408" cy="451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2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87824" y="3212976"/>
            <a:ext cx="2683024" cy="587896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Lai izdodas!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58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Jautājumi?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it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1120</Words>
  <Application>Microsoft Office PowerPoint</Application>
  <PresentationFormat>On-screen Show (4:3)</PresentationFormat>
  <Paragraphs>240</Paragraphs>
  <Slides>58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startit</vt:lpstr>
      <vt:lpstr>Programmēšanas standarta apguve, izmantojot StartIT materiālus Aija Lūse</vt:lpstr>
      <vt:lpstr>Kāpēc Java?</vt:lpstr>
      <vt:lpstr>Kāpēc ar StartIT?</vt:lpstr>
      <vt:lpstr>Grūtības un kā tās pārvarēt</vt:lpstr>
      <vt:lpstr>Lielākā problēma – Android</vt:lpstr>
      <vt:lpstr>Piemērs – viens un tas pats projekts 4 veidos</vt:lpstr>
      <vt:lpstr>Android lietotnes izveides iespējas</vt:lpstr>
      <vt:lpstr>Android virtuālās ierīces palaišana</vt:lpstr>
      <vt:lpstr>Izstrādes vides Eclipse palaišana</vt:lpstr>
      <vt:lpstr>Lietotnes izveide vidē Eclipse</vt:lpstr>
      <vt:lpstr>Veidņu izvēle</vt:lpstr>
      <vt:lpstr>Nosaukuma izvēle</vt:lpstr>
      <vt:lpstr>Iespējamās problēmas</vt:lpstr>
      <vt:lpstr>Pogas izveide</vt:lpstr>
      <vt:lpstr>Teksta reģistrēšana</vt:lpstr>
      <vt:lpstr>Teksta reģistrēšana</vt:lpstr>
      <vt:lpstr>Reakcijas pievienošana pogai</vt:lpstr>
      <vt:lpstr>Projekta mapes</vt:lpstr>
      <vt:lpstr>Metodes onClick rakstīšana</vt:lpstr>
      <vt:lpstr>Alternatīvs paņēmiens kļūdu labošanai</vt:lpstr>
      <vt:lpstr>Lietotnes palaišana</vt:lpstr>
      <vt:lpstr>Lietotne emulatora logā</vt:lpstr>
      <vt:lpstr>Kas vēl jāņem vērā</vt:lpstr>
      <vt:lpstr>Kā lietotni pārnest uz īsto Android iekārtu</vt:lpstr>
      <vt:lpstr>Kā pārslēgties uz citu darba mapi</vt:lpstr>
      <vt:lpstr>Kā projekta mapes izmantot citā datorā</vt:lpstr>
      <vt:lpstr>Projekta izveide ar Android Studio</vt:lpstr>
      <vt:lpstr>Android iekārtas izvēle</vt:lpstr>
      <vt:lpstr>Grafiskās veidnes izvēle</vt:lpstr>
      <vt:lpstr>Android Studio darba vide</vt:lpstr>
      <vt:lpstr>Grafisko elementu pievienošana</vt:lpstr>
      <vt:lpstr>Pogas reakcijas piešķiršana</vt:lpstr>
      <vt:lpstr>Programmas palaišana</vt:lpstr>
      <vt:lpstr>Gatavās programmas pārnešana uz Android iekārtu</vt:lpstr>
      <vt:lpstr>Projekts Windows datoriem Eclipse vidē</vt:lpstr>
      <vt:lpstr>Projekta veidošana</vt:lpstr>
      <vt:lpstr>Pakotnes</vt:lpstr>
      <vt:lpstr>Dizaina skats</vt:lpstr>
      <vt:lpstr>Elementu pievienošana dizaina skatā</vt:lpstr>
      <vt:lpstr>Reakcijas pievienošana pogai</vt:lpstr>
      <vt:lpstr>Pogas reakcijas izveide</vt:lpstr>
      <vt:lpstr>Tagad viss kārtībā!</vt:lpstr>
      <vt:lpstr>Programma gatava!</vt:lpstr>
      <vt:lpstr>Projekts vidē NetBeans</vt:lpstr>
      <vt:lpstr>Projekts=mapju sistēma</vt:lpstr>
      <vt:lpstr>Loga veidošana</vt:lpstr>
      <vt:lpstr>Klases nosaukums</vt:lpstr>
      <vt:lpstr>Dizaina skats</vt:lpstr>
      <vt:lpstr>Elementu pievienošana</vt:lpstr>
      <vt:lpstr>Elementu īpašību maiņa</vt:lpstr>
      <vt:lpstr>Elementu īpašību maiņa</vt:lpstr>
      <vt:lpstr>Reakcijas pievienošana pogai</vt:lpstr>
      <vt:lpstr>Automātiski ģenerētais kods</vt:lpstr>
      <vt:lpstr>Koda papildināšana</vt:lpstr>
      <vt:lpstr>Programmas palaišana</vt:lpstr>
      <vt:lpstr>Gatavais produkts</vt:lpstr>
      <vt:lpstr>Papildmateriāli pie lekcijām</vt:lpstr>
      <vt:lpstr>Jautājumi?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Programmēšanas standarta apguve, izmantojot StartIT materiālus Aija Lūse</dc:title>
  <dc:creator>aija.klefelde</dc:creator>
  <cp:lastModifiedBy>aija.klefelde</cp:lastModifiedBy>
  <cp:revision>1</cp:revision>
  <dcterms:created xsi:type="dcterms:W3CDTF">2015-06-25T06:34:29Z</dcterms:created>
  <dcterms:modified xsi:type="dcterms:W3CDTF">2015-06-25T06:34:47Z</dcterms:modified>
</cp:coreProperties>
</file>