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3.2</c:v>
                </c:pt>
                <c:pt idx="1">
                  <c:v>9.6</c:v>
                </c:pt>
                <c:pt idx="2">
                  <c:v>13.2</c:v>
                </c:pt>
                <c:pt idx="3">
                  <c:v>4.9000000000000004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29FE7-1E47-4C31-9115-23FF5D8AA831}" type="datetimeFigureOut">
              <a:rPr lang="lv-LV" smtClean="0"/>
              <a:t>2015.06.25.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E713A2-BAF9-4CBD-90CC-D08FFDE302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96537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7538F-C6E6-4303-BDE9-42D6B52C4A4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3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iStock_000010182594Large1-cop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48" name="Picture 124" descr="E:\Skola\Startit_lv\Start_it_logo_prezentacijam.emf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" y="2408856"/>
            <a:ext cx="7073216" cy="21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013325"/>
            <a:ext cx="6408738" cy="1008063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47" name="Rectangle 7"/>
          <p:cNvSpPr>
            <a:spLocks noChangeArrowheads="1"/>
          </p:cNvSpPr>
          <p:nvPr userDrawn="1"/>
        </p:nvSpPr>
        <p:spPr bwMode="auto">
          <a:xfrm>
            <a:off x="323850" y="2703770"/>
            <a:ext cx="3486150" cy="6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en-GB" sz="1600" b="1">
                <a:solidFill>
                  <a:srgbClr val="000000"/>
                </a:solidFill>
                <a:latin typeface="Consolas" charset="0"/>
                <a:ea typeface="Verdana"/>
                <a:cs typeface="Verdana"/>
              </a:rPr>
              <a:t>Piebiedrojies Start(IT)!</a:t>
            </a:r>
            <a:br>
              <a:rPr lang="en-GB" sz="1600" b="1">
                <a:solidFill>
                  <a:srgbClr val="000000"/>
                </a:solidFill>
                <a:latin typeface="Consolas" charset="0"/>
                <a:ea typeface="Verdana"/>
                <a:cs typeface="Verdana"/>
              </a:rPr>
            </a:br>
            <a:r>
              <a:rPr lang="en-GB" sz="1600" b="1">
                <a:solidFill>
                  <a:srgbClr val="000000"/>
                </a:solidFill>
                <a:latin typeface="Consolas" charset="0"/>
                <a:ea typeface="Verdana"/>
                <a:cs typeface="Verdana"/>
              </a:rPr>
              <a:t>Attīstīsim IT izglītību kopā!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226800" y="647978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lv-LV" sz="1200" dirty="0">
                <a:solidFill>
                  <a:srgbClr val="000000"/>
                </a:solidFill>
              </a:rPr>
              <a:t>Materiālu pārpublicēšanas gadījumā, likt atsauci uz Start (IT)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644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EEAEDC-ADE1-9C43-96F9-00CD8E927DA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33375"/>
            <a:ext cx="5338763" cy="107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25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60000"/>
            <a:ext cx="1080000" cy="5040000"/>
          </a:xfrm>
          <a:solidFill>
            <a:schemeClr val="accent1"/>
          </a:solidFill>
        </p:spPr>
        <p:txBody>
          <a:bodyPr vert="vert270" anchor="ctr"/>
          <a:lstStyle>
            <a:lvl1pPr algn="l">
              <a:tabLst>
                <a:tab pos="360000" algn="l"/>
              </a:tabLst>
              <a:defRPr sz="2800"/>
            </a:lvl1pPr>
          </a:lstStyle>
          <a:p>
            <a:r>
              <a:rPr lang="lv-LV" dirty="0" smtClean="0"/>
              <a:t>	Code sample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8BE64-1D80-1044-8F82-99416CD1A36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222471" y="385590"/>
            <a:ext cx="7712075" cy="5762548"/>
          </a:xfrm>
        </p:spPr>
        <p:txBody>
          <a:bodyPr/>
          <a:lstStyle>
            <a:lvl1pPr marL="0" indent="0"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 sz="2000">
                <a:latin typeface="+mj-lt"/>
              </a:defRPr>
            </a:lvl2pPr>
            <a:lvl3pPr marL="914400" indent="0">
              <a:buFontTx/>
              <a:buNone/>
              <a:defRPr sz="1800">
                <a:latin typeface="+mj-lt"/>
              </a:defRPr>
            </a:lvl3pPr>
            <a:lvl4pPr marL="1371600" indent="0">
              <a:buFontTx/>
              <a:buNone/>
              <a:defRPr sz="1600">
                <a:latin typeface="+mj-lt"/>
              </a:defRPr>
            </a:lvl4pPr>
            <a:lvl5pPr marL="1828800" indent="0">
              <a:buFontTx/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222471" y="644447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lv-LV" sz="1200" dirty="0">
                <a:solidFill>
                  <a:srgbClr val="000000"/>
                </a:solidFill>
              </a:rPr>
              <a:t>Materiālu pārpublicēšanas gadījumā, likt atsauci uz Start (IT)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32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60350"/>
            <a:ext cx="5940425" cy="1152525"/>
          </a:xfrm>
          <a:prstGeom prst="rect">
            <a:avLst/>
          </a:prstGeom>
          <a:solidFill>
            <a:srgbClr val="ED4F4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53387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05000"/>
            <a:ext cx="8382000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Verdana"/>
                <a:ea typeface="Verdana"/>
                <a:cs typeface="Verdan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28BE64-1D80-1044-8F82-99416CD1A366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6800" y="647978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lv-LV" sz="1200" dirty="0">
                <a:solidFill>
                  <a:srgbClr val="000000"/>
                </a:solidFill>
              </a:rPr>
              <a:t>Materiālu pārpublicēšanas gadījumā, likt atsauci uz Start (IT)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419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Verdan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Verdana"/>
          <a:ea typeface="Verdana"/>
          <a:cs typeface="Verdan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Verdana"/>
          <a:ea typeface="Verdana"/>
          <a:cs typeface="Verdan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Verdana"/>
          <a:ea typeface="Verdana"/>
          <a:cs typeface="Verdan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Verdana"/>
          <a:ea typeface="Verdana"/>
          <a:cs typeface="Verdan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Verdana"/>
          <a:ea typeface="Verdana"/>
          <a:cs typeface="Verdan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51520" y="4725144"/>
            <a:ext cx="8640960" cy="1656184"/>
          </a:xfrm>
        </p:spPr>
        <p:txBody>
          <a:bodyPr lIns="36000" rIns="36000"/>
          <a:lstStyle/>
          <a:p>
            <a:pPr algn="ctr"/>
            <a:r>
              <a:rPr lang="lv-LV" sz="2400" dirty="0" smtClean="0"/>
              <a:t>MAKSIMS JEGOROVS</a:t>
            </a:r>
            <a:br>
              <a:rPr lang="lv-LV" sz="2400" dirty="0" smtClean="0"/>
            </a:br>
            <a:r>
              <a:rPr lang="lv-LV" sz="2000" dirty="0" err="1" smtClean="0"/>
              <a:t>Accenture</a:t>
            </a:r>
            <a:r>
              <a:rPr lang="lv-LV" sz="2000" dirty="0" smtClean="0"/>
              <a:t> </a:t>
            </a:r>
            <a:r>
              <a:rPr lang="lv-LV" sz="2000" dirty="0" err="1" smtClean="0"/>
              <a:t>Latvia</a:t>
            </a:r>
            <a:r>
              <a:rPr lang="lv-LV" sz="2000" dirty="0" smtClean="0"/>
              <a:t> vadītājs</a:t>
            </a:r>
            <a:br>
              <a:rPr lang="lv-LV" sz="2000" dirty="0" smtClean="0"/>
            </a:br>
            <a:r>
              <a:rPr lang="lv-LV" sz="2000" dirty="0"/>
              <a:t/>
            </a:r>
            <a:br>
              <a:rPr lang="lv-LV" sz="2000" dirty="0"/>
            </a:br>
            <a:r>
              <a:rPr lang="lv-LV" sz="2000" dirty="0"/>
              <a:t>Cik cilvēkam un ekonomikai ir svarīgas zināšanas informācijas tehnoloģijās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5734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IT cilvēka misija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" y="1663700"/>
            <a:ext cx="4152900" cy="10922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3600" dirty="0">
                <a:solidFill>
                  <a:srgbClr val="FFFFFF"/>
                </a:solidFill>
                <a:latin typeface="Arial Black" panose="020B0A04020102020204" pitchFamily="34" charset="0"/>
              </a:rPr>
              <a:t>1995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" y="3263900"/>
            <a:ext cx="4152900" cy="3175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lv-LV" sz="3200" dirty="0">
                <a:solidFill>
                  <a:srgbClr val="ED4F48"/>
                </a:solidFill>
                <a:latin typeface="Arial Black" panose="020B0A04020102020204" pitchFamily="34" charset="0"/>
              </a:rPr>
              <a:t>Automatizēt,</a:t>
            </a:r>
          </a:p>
          <a:p>
            <a:r>
              <a:rPr lang="lv-LV" sz="3200" dirty="0" err="1">
                <a:solidFill>
                  <a:srgbClr val="ED4F48"/>
                </a:solidFill>
                <a:latin typeface="Arial Black" panose="020B0A04020102020204" pitchFamily="34" charset="0"/>
              </a:rPr>
              <a:t>efektivizēt</a:t>
            </a:r>
            <a:r>
              <a:rPr lang="lv-LV" sz="3200" dirty="0">
                <a:solidFill>
                  <a:srgbClr val="ED4F48"/>
                </a:solidFill>
                <a:latin typeface="Arial Black" panose="020B0A04020102020204" pitchFamily="34" charset="0"/>
              </a:rPr>
              <a:t> un visādi citādi uzlabot darbu un atpūtu</a:t>
            </a:r>
            <a:endParaRPr lang="en-US" sz="3200" dirty="0">
              <a:solidFill>
                <a:srgbClr val="ED4F48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1700" y="1663700"/>
            <a:ext cx="4152900" cy="10922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3600" dirty="0">
                <a:solidFill>
                  <a:srgbClr val="FFFFFF"/>
                </a:solidFill>
                <a:latin typeface="Arial Black" panose="020B0A04020102020204" pitchFamily="34" charset="0"/>
              </a:rPr>
              <a:t>2015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1700" y="3263900"/>
            <a:ext cx="4152900" cy="3175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lv-LV" sz="3200" dirty="0">
                <a:solidFill>
                  <a:srgbClr val="ED4F48"/>
                </a:solidFill>
                <a:latin typeface="Arial Black" panose="020B0A04020102020204" pitchFamily="34" charset="0"/>
              </a:rPr>
              <a:t>Palīdzēt pēc iespējas lielākam cilvēku skaitam atrast sev vietu zem Digitālas saules</a:t>
            </a:r>
            <a:endParaRPr lang="en-US" sz="3200" dirty="0">
              <a:solidFill>
                <a:srgbClr val="ED4F48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53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Ko darīs juristi?</a:t>
            </a:r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794248664"/>
              </p:ext>
            </p:extLst>
          </p:nvPr>
        </p:nvGraphicFramePr>
        <p:xfrm>
          <a:off x="0" y="1930400"/>
          <a:ext cx="47879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927593733"/>
              </p:ext>
            </p:extLst>
          </p:nvPr>
        </p:nvGraphicFramePr>
        <p:xfrm>
          <a:off x="4787900" y="1930400"/>
          <a:ext cx="47879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437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6 pārmaiņu iemesli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317531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Ekstremāla ilgtspēja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199" y="3899486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Jaunie m</a:t>
            </a:r>
            <a:r>
              <a:rPr lang="lv-LV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ediji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2166" y="2317531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Gudras mašīnas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2166" y="3899485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Super</a:t>
            </a:r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lv-LV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organizācijas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87132" y="2322231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Datorizēta pasaule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7132" y="3899485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Savienota pasaule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95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Top 10 prasmes 2020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593631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Jēgas veidošana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198" y="2809073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Starp </a:t>
            </a:r>
            <a:r>
              <a:rPr lang="lv-LV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</a:t>
            </a:r>
            <a:r>
              <a:rPr lang="lv-LV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ulturu</a:t>
            </a:r>
            <a:r>
              <a:rPr lang="lv-LV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komunikācija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2166" y="1593631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Sociāla inteliģence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2165" y="2809072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Algoritmiskā domāšana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87132" y="1598331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Adaptīva domāšana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7131" y="2809072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Jaunie </a:t>
            </a:r>
            <a:r>
              <a:rPr lang="lv-LV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mediji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198" y="3992626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Dažādas </a:t>
            </a:r>
            <a:r>
              <a:rPr lang="lv-LV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disciplīnas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2165" y="3992625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Dizaina domāšana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7131" y="3992625"/>
            <a:ext cx="2523797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Uztveres slodzes kontrole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198" y="5211199"/>
            <a:ext cx="8153730" cy="1005928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lv-LV" sz="2400" dirty="0">
                <a:solidFill>
                  <a:srgbClr val="FFFFFF"/>
                </a:solidFill>
                <a:latin typeface="Arial Black" panose="020B0A04020102020204" pitchFamily="34" charset="0"/>
              </a:rPr>
              <a:t>Virtuālā komunikācija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76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 smtClean="0"/>
          </a:p>
          <a:p>
            <a:endParaRPr lang="lv-LV" dirty="0"/>
          </a:p>
          <a:p>
            <a:endParaRPr lang="lv-LV" dirty="0" smtClean="0"/>
          </a:p>
          <a:p>
            <a:pPr marL="0" indent="0" algn="r">
              <a:buNone/>
            </a:pPr>
            <a:endParaRPr lang="lv-LV" dirty="0"/>
          </a:p>
          <a:p>
            <a:pPr marL="0" indent="0" algn="r">
              <a:buNone/>
            </a:pPr>
            <a:endParaRPr lang="lv-LV" dirty="0"/>
          </a:p>
          <a:p>
            <a:pPr marL="0" indent="0" algn="r">
              <a:buNone/>
            </a:pPr>
            <a:r>
              <a:rPr lang="lv-LV" sz="4000" dirty="0" smtClean="0"/>
              <a:t>PALDIES PAR UZMANĪBU! </a:t>
            </a:r>
            <a:endParaRPr lang="lv-LV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EAEDC-ADE1-9C43-96F9-00CD8E927DA8}" type="slidenum">
              <a:rPr lang="ru-RU" smtClean="0">
                <a:solidFill>
                  <a:srgbClr val="000000"/>
                </a:solidFill>
              </a:rPr>
              <a:pPr/>
              <a:t>6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08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rtit">
  <a:themeElements>
    <a:clrScheme name="Starti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D4F48"/>
      </a:accent1>
      <a:accent2>
        <a:srgbClr val="7C7AB9"/>
      </a:accent2>
      <a:accent3>
        <a:srgbClr val="14ADB2"/>
      </a:accent3>
      <a:accent4>
        <a:srgbClr val="98A824"/>
      </a:accent4>
      <a:accent5>
        <a:srgbClr val="799499"/>
      </a:accent5>
      <a:accent6>
        <a:srgbClr val="5294F4"/>
      </a:accent6>
      <a:hlink>
        <a:srgbClr val="009999"/>
      </a:hlink>
      <a:folHlink>
        <a:srgbClr val="99CC00"/>
      </a:folHlink>
    </a:clrScheme>
    <a:fontScheme name="Default Design">
      <a:majorFont>
        <a:latin typeface="Consolas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esentation1" id="{E52A2488-2CEE-4F43-9AC1-23D2A225A4F8}" vid="{00ACAD91-3DF1-41CD-8FD6-14815AADA0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80</Words>
  <Application>Microsoft Office PowerPoint</Application>
  <PresentationFormat>On-screen Show (4:3)</PresentationFormat>
  <Paragraphs>34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startit</vt:lpstr>
      <vt:lpstr>MAKSIMS JEGOROVS Accenture Latvia vadītājs  Cik cilvēkam un ekonomikai ir svarīgas zināšanas informācijas tehnoloģijās</vt:lpstr>
      <vt:lpstr>IT cilvēka misija</vt:lpstr>
      <vt:lpstr>Ko darīs juristi?</vt:lpstr>
      <vt:lpstr>6 pārmaiņu iemesli</vt:lpstr>
      <vt:lpstr>Top 10 prasmes 2020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MAKSIMS JEGOROVS Accenture Latvia vadītājs  Cik cilvēkam un ekonomikai ir svarīgas zināšanas informācijas tehnoloģijās</dc:title>
  <dc:creator>aija.klefelde</dc:creator>
  <cp:lastModifiedBy>aija.klefelde</cp:lastModifiedBy>
  <cp:revision>1</cp:revision>
  <dcterms:created xsi:type="dcterms:W3CDTF">2015-06-25T06:23:34Z</dcterms:created>
  <dcterms:modified xsi:type="dcterms:W3CDTF">2015-06-25T06:26:04Z</dcterms:modified>
</cp:coreProperties>
</file>