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</p:sldMasterIdLst>
  <p:notesMasterIdLst>
    <p:notesMasterId r:id="rId20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54F523-CB4D-4492-8704-0B531C48F7BD}" type="datetimeFigureOut">
              <a:rPr lang="lv-LV" smtClean="0"/>
              <a:t>2015.06.25.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003E2-F3E0-43A7-9C4B-3689632776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75607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7538F-C6E6-4303-BDE9-42D6B52C4A4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930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smtClean="0">
                <a:solidFill>
                  <a:prstClr val="black"/>
                </a:solidFill>
              </a:rPr>
              <a:pPr/>
              <a:t>2</a:t>
            </a:fld>
            <a:endParaRPr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iStock_000010182594Large1-copy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48" name="Picture 124" descr="E:\Skola\Startit_lv\Start_it_logo_prezentacijam.emf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" y="2408856"/>
            <a:ext cx="7073216" cy="21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5013325"/>
            <a:ext cx="6408738" cy="1008063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10247" name="Rectangle 7"/>
          <p:cNvSpPr>
            <a:spLocks noChangeArrowheads="1"/>
          </p:cNvSpPr>
          <p:nvPr userDrawn="1"/>
        </p:nvSpPr>
        <p:spPr bwMode="auto">
          <a:xfrm>
            <a:off x="323850" y="2703770"/>
            <a:ext cx="3486150" cy="6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en-GB" sz="1600" b="1">
                <a:solidFill>
                  <a:srgbClr val="000000"/>
                </a:solidFill>
                <a:latin typeface="Consolas" charset="0"/>
                <a:ea typeface="Verdana"/>
                <a:cs typeface="Verdana"/>
              </a:rPr>
              <a:t>Piebiedrojies Start(IT)!</a:t>
            </a:r>
            <a:br>
              <a:rPr lang="en-GB" sz="1600" b="1">
                <a:solidFill>
                  <a:srgbClr val="000000"/>
                </a:solidFill>
                <a:latin typeface="Consolas" charset="0"/>
                <a:ea typeface="Verdana"/>
                <a:cs typeface="Verdana"/>
              </a:rPr>
            </a:br>
            <a:r>
              <a:rPr lang="en-GB" sz="1600" b="1">
                <a:solidFill>
                  <a:srgbClr val="000000"/>
                </a:solidFill>
                <a:latin typeface="Consolas" charset="0"/>
                <a:ea typeface="Verdana"/>
                <a:cs typeface="Verdana"/>
              </a:rPr>
              <a:t>Attīstīsim IT izglītību kopā!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226800" y="647978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lv-LV" sz="1200" dirty="0">
                <a:solidFill>
                  <a:srgbClr val="000000"/>
                </a:solidFill>
              </a:rPr>
              <a:t>Materiālu pārpublicēšanas gadījumā, likt atsauci uz Start (IT) 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008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EEAEDC-ADE1-9C43-96F9-00CD8E927DA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33375"/>
            <a:ext cx="5338763" cy="1079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779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60000"/>
            <a:ext cx="1080000" cy="5040000"/>
          </a:xfrm>
          <a:solidFill>
            <a:schemeClr val="accent1"/>
          </a:solidFill>
        </p:spPr>
        <p:txBody>
          <a:bodyPr vert="vert270" anchor="ctr"/>
          <a:lstStyle>
            <a:lvl1pPr algn="l">
              <a:tabLst>
                <a:tab pos="360000" algn="l"/>
              </a:tabLst>
              <a:defRPr sz="2800"/>
            </a:lvl1pPr>
          </a:lstStyle>
          <a:p>
            <a:r>
              <a:rPr lang="lv-LV" dirty="0" smtClean="0"/>
              <a:t>	Code sample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8BE64-1D80-1044-8F82-99416CD1A36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222471" y="385590"/>
            <a:ext cx="7712075" cy="5762548"/>
          </a:xfrm>
        </p:spPr>
        <p:txBody>
          <a:bodyPr/>
          <a:lstStyle>
            <a:lvl1pPr marL="0" indent="0">
              <a:buFontTx/>
              <a:buNone/>
              <a:defRPr sz="2400">
                <a:latin typeface="+mj-lt"/>
              </a:defRPr>
            </a:lvl1pPr>
            <a:lvl2pPr marL="457200" indent="0">
              <a:buFontTx/>
              <a:buNone/>
              <a:defRPr sz="2000">
                <a:latin typeface="+mj-lt"/>
              </a:defRPr>
            </a:lvl2pPr>
            <a:lvl3pPr marL="914400" indent="0">
              <a:buFontTx/>
              <a:buNone/>
              <a:defRPr sz="1800">
                <a:latin typeface="+mj-lt"/>
              </a:defRPr>
            </a:lvl3pPr>
            <a:lvl4pPr marL="1371600" indent="0">
              <a:buFontTx/>
              <a:buNone/>
              <a:defRPr sz="1600">
                <a:latin typeface="+mj-lt"/>
              </a:defRPr>
            </a:lvl4pPr>
            <a:lvl5pPr marL="1828800" indent="0">
              <a:buFontTx/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222471" y="644447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lv-LV" sz="1200" dirty="0">
                <a:solidFill>
                  <a:srgbClr val="000000"/>
                </a:solidFill>
              </a:rPr>
              <a:t>Materiālu pārpublicēšanas gadījumā, likt atsauci uz Start (IT) 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982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3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36" name="Shape 35"/>
          <p:cNvSpPr>
            <a:spLocks/>
          </p:cNvSpPr>
          <p:nvPr/>
        </p:nvSpPr>
        <p:spPr bwMode="auto">
          <a:xfrm>
            <a:off x="4821864" y="1066800"/>
            <a:ext cx="4343400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43" name="Shape 42"/>
          <p:cNvSpPr>
            <a:spLocks/>
          </p:cNvSpPr>
          <p:nvPr/>
        </p:nvSpPr>
        <p:spPr bwMode="auto">
          <a:xfrm>
            <a:off x="290624" y="-14176"/>
            <a:ext cx="5562600" cy="6553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2" name="Shape 21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4" name="Shape 23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6" name="Shape 25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7" name="Shape 26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</p:spPr>
        <p:txBody>
          <a:bodyPr/>
          <a:lstStyle>
            <a:extLst/>
          </a:lstStyle>
          <a:p>
            <a:fld id="{743653DA-8BF4-4869-96FE-9BCF43372D46}" type="datetimeFigureOut">
              <a:rPr>
                <a:solidFill>
                  <a:srgbClr val="E9E5DC"/>
                </a:solidFill>
              </a:rPr>
              <a:pPr/>
              <a:t>2015.06.25.</a:t>
            </a:fld>
            <a:endParaRPr dirty="0">
              <a:solidFill>
                <a:srgbClr val="E9E5DC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extLst/>
          </a:lstStyle>
          <a:p>
            <a:endParaRPr dirty="0">
              <a:solidFill>
                <a:srgbClr val="E9E5DC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</p:spPr>
        <p:txBody>
          <a:bodyPr/>
          <a:lstStyle>
            <a:extLst/>
          </a:lstStyle>
          <a:p>
            <a:fld id="{72AC53DF-4216-466D-99A7-94400E6C2A25}" type="slidenum">
              <a:rPr>
                <a:solidFill>
                  <a:srgbClr val="E9E5DC"/>
                </a:solidFill>
              </a:rPr>
              <a:pPr/>
              <a:t>‹#›</a:t>
            </a:fld>
            <a:endParaRPr dirty="0">
              <a:solidFill>
                <a:srgbClr val="E9E5DC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alpha val="50000"/>
              <a:satMod val="18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33400" y="464504"/>
            <a:ext cx="8153400" cy="774192"/>
          </a:xfrm>
        </p:spPr>
        <p:txBody>
          <a:bodyPr/>
          <a:lstStyle>
            <a:lvl1pPr marR="9144" algn="r" eaLnBrk="1" latinLnBrk="0" hangingPunct="1">
              <a:defRPr kumimoji="0" lang="lv-LV" sz="3800"/>
            </a:lvl1pPr>
            <a:extLst/>
          </a:lstStyle>
          <a:p>
            <a:pPr eaLnBrk="1" latinLnBrk="0" hangingPunct="1"/>
            <a:r>
              <a:rPr lang="lv-LV" smtClean="0"/>
              <a:t>Rediģēt šablona virsraksta stilu</a:t>
            </a:r>
            <a:endParaRPr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838381" y="1371600"/>
            <a:ext cx="3848419" cy="457200"/>
          </a:xfrm>
        </p:spPr>
        <p:txBody>
          <a:bodyPr tIns="0"/>
          <a:lstStyle>
            <a:lvl1pPr marL="0" indent="0" algn="r" eaLnBrk="1" latinLnBrk="0" hangingPunct="1">
              <a:spcBef>
                <a:spcPts val="0"/>
              </a:spcBef>
              <a:buNone/>
              <a:defRPr kumimoji="0" lang="lv-LV" sz="2000">
                <a:solidFill>
                  <a:schemeClr val="tx1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lv-LV" smtClean="0"/>
              <a:t>Noklikšķiniet, lai rediģētu šablona apakšvirsraksta stilu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232990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lv-LV" smtClean="0"/>
              <a:t>Rediģēt šablona virsraksta stilu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129108-AC8D-4212-9283-60D9E99BF07A}" type="datetimeFigureOut">
              <a:rPr>
                <a:solidFill>
                  <a:srgbClr val="E9E5DC"/>
                </a:solidFill>
              </a:rPr>
              <a:pPr/>
              <a:t>2015.06.25.</a:t>
            </a:fld>
            <a:endParaRPr dirty="0">
              <a:solidFill>
                <a:srgbClr val="E9E5D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dirty="0">
              <a:solidFill>
                <a:srgbClr val="E9E5D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>
                <a:solidFill>
                  <a:srgbClr val="E9E5DC"/>
                </a:solidFill>
              </a:rPr>
              <a:pPr/>
              <a:t>‹#›</a:t>
            </a:fld>
            <a:endParaRPr dirty="0">
              <a:solidFill>
                <a:srgbClr val="E9E5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1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352800"/>
            <a:ext cx="7772400" cy="197405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scene3d>
              <a:camera prst="orthographicFront"/>
              <a:lightRig rig="threePt" dir="t">
                <a:rot lat="0" lon="0" rev="3600000"/>
              </a:lightRig>
            </a:scene3d>
            <a:sp3d prstMaterial="matte">
              <a:bevelT w="6350" h="0" prst="relaxedInset"/>
              <a:contourClr>
                <a:schemeClr val="bg1"/>
              </a:contourClr>
            </a:sp3d>
          </a:bodyPr>
          <a:lstStyle>
            <a:lvl1pPr algn="l" eaLnBrk="1" latinLnBrk="0" hangingPunct="1">
              <a:buNone/>
              <a:defRPr kumimoji="0" lang="lv-LV" sz="4000" b="1" cap="all" spc="0" baseline="0">
                <a:ln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extLst/>
          </a:lstStyle>
          <a:p>
            <a:pPr eaLnBrk="1" latinLnBrk="0" hangingPunct="1"/>
            <a:r>
              <a:rPr lang="lv-LV" dirty="0" smtClean="0"/>
              <a:t>Rediģēt šablona virsraksta stilu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334000"/>
            <a:ext cx="7772400" cy="1052512"/>
          </a:xfrm>
        </p:spPr>
        <p:txBody>
          <a:bodyPr anchor="t"/>
          <a:lstStyle>
            <a:lvl1pPr marL="374904" eaLnBrk="1" latinLnBrk="0" hangingPunct="1">
              <a:buNone/>
              <a:defRPr kumimoji="0" lang="lv-LV" sz="2000">
                <a:solidFill>
                  <a:schemeClr val="tx2"/>
                </a:solidFill>
                <a:effectLst/>
              </a:defRPr>
            </a:lvl1pPr>
            <a:lvl2pPr eaLnBrk="1" latinLnBrk="0" hangingPunct="1">
              <a:buNone/>
              <a:defRPr kumimoji="0" lang="lv-LV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lv-LV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lv-LV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lv-LV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lv-LV" dirty="0" smtClean="0"/>
              <a:t>Noklikšķiniet, lai rediģētu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dirty="0" smtClean="0">
                <a:solidFill>
                  <a:srgbClr val="E9E5DC"/>
                </a:solidFill>
              </a:rPr>
              <a:t>2011.gada 24.maijs</a:t>
            </a:r>
            <a:endParaRPr dirty="0">
              <a:solidFill>
                <a:srgbClr val="E9E5D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extLst/>
          </a:lstStyle>
          <a:p>
            <a:r>
              <a:rPr dirty="0" smtClean="0">
                <a:solidFill>
                  <a:srgbClr val="E9E5DC"/>
                </a:solidFill>
              </a:rPr>
              <a:t>Ventspils</a:t>
            </a:r>
            <a:endParaRPr dirty="0">
              <a:solidFill>
                <a:srgbClr val="E9E5D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>
                <a:solidFill>
                  <a:srgbClr val="E9E5DC"/>
                </a:solidFill>
              </a:rPr>
              <a:pPr/>
              <a:t>‹#›</a:t>
            </a:fld>
            <a:endParaRPr dirty="0">
              <a:solidFill>
                <a:srgbClr val="E9E5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297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elāgots izkārto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16DF-213E-421B-92D3-C068DBB023D6}" type="datetimeFigureOut">
              <a:rPr smtClean="0">
                <a:solidFill>
                  <a:srgbClr val="E9E5DC"/>
                </a:solidFill>
              </a:rPr>
              <a:pPr/>
              <a:t>2015.06.25.</a:t>
            </a:fld>
            <a:endParaRPr dirty="0">
              <a:solidFill>
                <a:srgbClr val="E9E5DC"/>
              </a:solidFill>
            </a:endParaRPr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E9E5DC"/>
              </a:solidFill>
            </a:endParaRPr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53DF-4216-466D-99A7-94400E6C2A25}" type="slidenum">
              <a:rPr smtClean="0">
                <a:solidFill>
                  <a:srgbClr val="E9E5DC"/>
                </a:solidFill>
              </a:rPr>
              <a:pPr/>
              <a:t>‹#›</a:t>
            </a:fld>
            <a:endParaRPr dirty="0">
              <a:solidFill>
                <a:srgbClr val="E9E5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3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1295400"/>
          </a:xfrm>
        </p:spPr>
        <p:txBody>
          <a:bodyPr anchor="ctr"/>
          <a:lstStyle>
            <a:extLst/>
          </a:lstStyle>
          <a:p>
            <a:pPr eaLnBrk="1" latinLnBrk="0" hangingPunct="1"/>
            <a:r>
              <a:rPr lang="lv-LV" smtClean="0"/>
              <a:t>Rediģēt šablona virsraksta stilu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600200"/>
            <a:ext cx="4038600" cy="4525963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lv-LV" sz="2000"/>
            </a:lvl1pPr>
            <a:lvl2pPr eaLnBrk="1" latinLnBrk="0" hangingPunct="1">
              <a:defRPr kumimoji="0" lang="lv-LV" sz="2400"/>
            </a:lvl2pPr>
            <a:lvl3pPr eaLnBrk="1" latinLnBrk="0" hangingPunct="1">
              <a:defRPr kumimoji="0" lang="lv-LV" sz="2000"/>
            </a:lvl3pPr>
            <a:lvl4pPr eaLnBrk="1" latinLnBrk="0" hangingPunct="1">
              <a:defRPr kumimoji="0" lang="lv-LV" sz="1800"/>
            </a:lvl4pPr>
            <a:lvl5pPr eaLnBrk="1" latinLnBrk="0" hangingPunct="1">
              <a:defRPr kumimoji="0" lang="lv-LV" sz="18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600200"/>
            <a:ext cx="4038600" cy="4525963"/>
          </a:xfrm>
        </p:spPr>
        <p:txBody>
          <a:bodyPr/>
          <a:lstStyle>
            <a:lvl1pPr eaLnBrk="1" latinLnBrk="0" hangingPunct="1">
              <a:defRPr kumimoji="0" lang="lv-LV" sz="2800"/>
            </a:lvl1pPr>
            <a:lvl2pPr eaLnBrk="1" latinLnBrk="0" hangingPunct="1">
              <a:defRPr kumimoji="0" lang="lv-LV" sz="2400"/>
            </a:lvl2pPr>
            <a:lvl3pPr eaLnBrk="1" latinLnBrk="0" hangingPunct="1">
              <a:defRPr kumimoji="0" lang="lv-LV" sz="2000"/>
            </a:lvl3pPr>
            <a:lvl4pPr eaLnBrk="1" latinLnBrk="0" hangingPunct="1">
              <a:defRPr kumimoji="0" lang="lv-LV" sz="1800"/>
            </a:lvl4pPr>
            <a:lvl5pPr eaLnBrk="1" latinLnBrk="0" hangingPunct="1">
              <a:defRPr kumimoji="0" lang="lv-LV" sz="18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F1E3E-4B2F-4895-B65E-28B2E64F39F6}" type="datetimeFigureOut">
              <a:rPr>
                <a:solidFill>
                  <a:srgbClr val="696464"/>
                </a:solidFill>
              </a:rPr>
              <a:pPr/>
              <a:t>2015.06.25.</a:t>
            </a:fld>
            <a:endParaRPr dirty="0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dirty="0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>
                <a:solidFill>
                  <a:srgbClr val="696464"/>
                </a:solidFill>
              </a:rPr>
              <a:pPr/>
              <a:t>‹#›</a:t>
            </a:fld>
            <a:endParaRPr dirty="0">
              <a:solidFill>
                <a:srgbClr val="696464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2305044" y="3867144"/>
            <a:ext cx="4533900" cy="160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2404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402264"/>
            <a:ext cx="8686800" cy="886265"/>
          </a:xfrm>
          <a:prstGeom prst="rect">
            <a:avLst/>
          </a:prstGeom>
          <a:solidFill>
            <a:schemeClr val="bg2">
              <a:alpha val="50000"/>
              <a:satMod val="18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 eaLnBrk="1" latinLnBrk="0" hangingPunct="1">
              <a:defRPr kumimoji="0" lang="lv-LV" sz="4000"/>
            </a:lvl1pPr>
            <a:extLst/>
          </a:lstStyle>
          <a:p>
            <a:pPr eaLnBrk="1" latinLnBrk="0" hangingPunct="1"/>
            <a:r>
              <a:rPr lang="lv-LV" smtClean="0"/>
              <a:t>Rediģēt šablona virsraksta stilu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 eaLnBrk="1" latinLnBrk="0" hangingPunct="1">
              <a:buNone/>
              <a:defRPr kumimoji="0" lang="lv-LV" sz="2400" b="1">
                <a:solidFill>
                  <a:schemeClr val="accent2"/>
                </a:solidFill>
              </a:defRPr>
            </a:lvl1pPr>
            <a:lvl2pPr eaLnBrk="1" latinLnBrk="0" hangingPunct="1">
              <a:buNone/>
              <a:defRPr kumimoji="0" lang="lv-LV" sz="2000" b="1"/>
            </a:lvl2pPr>
            <a:lvl3pPr eaLnBrk="1" latinLnBrk="0" hangingPunct="1">
              <a:buNone/>
              <a:defRPr kumimoji="0" lang="lv-LV" sz="1800" b="1"/>
            </a:lvl3pPr>
            <a:lvl4pPr eaLnBrk="1" latinLnBrk="0" hangingPunct="1">
              <a:buNone/>
              <a:defRPr kumimoji="0" lang="lv-LV" sz="1600" b="1"/>
            </a:lvl4pPr>
            <a:lvl5pPr eaLnBrk="1" latinLnBrk="0" hangingPunct="1">
              <a:buNone/>
              <a:defRPr kumimoji="0" lang="lv-LV" sz="1600" b="1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 eaLnBrk="1" latinLnBrk="0" hangingPunct="1">
              <a:buNone/>
              <a:defRPr kumimoji="0" lang="lv-LV" sz="2400" b="1">
                <a:solidFill>
                  <a:schemeClr val="accent2"/>
                </a:solidFill>
              </a:defRPr>
            </a:lvl1pPr>
            <a:lvl2pPr eaLnBrk="1" latinLnBrk="0" hangingPunct="1">
              <a:buNone/>
              <a:defRPr kumimoji="0" lang="lv-LV" sz="2000" b="1"/>
            </a:lvl2pPr>
            <a:lvl3pPr eaLnBrk="1" latinLnBrk="0" hangingPunct="1">
              <a:buNone/>
              <a:defRPr kumimoji="0" lang="lv-LV" sz="1800" b="1"/>
            </a:lvl3pPr>
            <a:lvl4pPr eaLnBrk="1" latinLnBrk="0" hangingPunct="1">
              <a:buNone/>
              <a:defRPr kumimoji="0" lang="lv-LV" sz="1600" b="1"/>
            </a:lvl4pPr>
            <a:lvl5pPr eaLnBrk="1" latinLnBrk="0" hangingPunct="1">
              <a:buNone/>
              <a:defRPr kumimoji="0" lang="lv-LV" sz="1600" b="1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 eaLnBrk="1" latinLnBrk="0" hangingPunct="1">
              <a:defRPr kumimoji="0" lang="lv-LV" sz="2400"/>
            </a:lvl1pPr>
            <a:lvl2pPr eaLnBrk="1" latinLnBrk="0" hangingPunct="1">
              <a:defRPr kumimoji="0" lang="lv-LV" sz="2000"/>
            </a:lvl2pPr>
            <a:lvl3pPr eaLnBrk="1" latinLnBrk="0" hangingPunct="1">
              <a:defRPr kumimoji="0" lang="lv-LV" sz="1800"/>
            </a:lvl3pPr>
            <a:lvl4pPr eaLnBrk="1" latinLnBrk="0" hangingPunct="1">
              <a:defRPr kumimoji="0" lang="lv-LV" sz="1600"/>
            </a:lvl4pPr>
            <a:lvl5pPr eaLnBrk="1" latinLnBrk="0" hangingPunct="1">
              <a:defRPr kumimoji="0" lang="lv-LV" sz="16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 eaLnBrk="1" latinLnBrk="0" hangingPunct="1">
              <a:defRPr kumimoji="0" lang="lv-LV" sz="2400"/>
            </a:lvl1pPr>
            <a:lvl2pPr eaLnBrk="1" latinLnBrk="0" hangingPunct="1">
              <a:defRPr kumimoji="0" lang="lv-LV" sz="2000"/>
            </a:lvl2pPr>
            <a:lvl3pPr eaLnBrk="1" latinLnBrk="0" hangingPunct="1">
              <a:defRPr kumimoji="0" lang="lv-LV" sz="1800"/>
            </a:lvl3pPr>
            <a:lvl4pPr eaLnBrk="1" latinLnBrk="0" hangingPunct="1">
              <a:defRPr kumimoji="0" lang="lv-LV" sz="1600"/>
            </a:lvl4pPr>
            <a:lvl5pPr eaLnBrk="1" latinLnBrk="0" hangingPunct="1">
              <a:defRPr kumimoji="0" lang="lv-LV" sz="16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085435-8225-4333-BFFA-0096413F0D76}" type="datetimeFigureOut">
              <a:rPr>
                <a:solidFill>
                  <a:srgbClr val="E9E5DC"/>
                </a:solidFill>
              </a:rPr>
              <a:pPr/>
              <a:t>2015.06.25.</a:t>
            </a:fld>
            <a:endParaRPr dirty="0">
              <a:solidFill>
                <a:srgbClr val="E9E5D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dirty="0">
              <a:solidFill>
                <a:srgbClr val="E9E5D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>
                <a:solidFill>
                  <a:srgbClr val="E9E5DC"/>
                </a:solidFill>
              </a:rPr>
              <a:pPr/>
              <a:t>‹#›</a:t>
            </a:fld>
            <a:endParaRPr dirty="0">
              <a:solidFill>
                <a:srgbClr val="E9E5DC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0938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 eaLnBrk="1" latinLnBrk="0" hangingPunct="1">
              <a:defRPr kumimoji="0" lang="lv-LV" sz="4000" cap="none" baseline="0"/>
            </a:lvl1pPr>
            <a:extLst/>
          </a:lstStyle>
          <a:p>
            <a:pPr eaLnBrk="1" latinLnBrk="0" hangingPunct="1"/>
            <a:r>
              <a:rPr lang="lv-LV" smtClean="0"/>
              <a:t>Rediģēt šablona virsraksta stilu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83C494-2A87-468C-A21B-CB14FB9ABB00}" type="datetimeFigureOut">
              <a:rPr>
                <a:solidFill>
                  <a:srgbClr val="E9E5DC"/>
                </a:solidFill>
              </a:rPr>
              <a:pPr/>
              <a:t>2015.06.25.</a:t>
            </a:fld>
            <a:endParaRPr dirty="0">
              <a:solidFill>
                <a:srgbClr val="E9E5D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dirty="0">
              <a:solidFill>
                <a:srgbClr val="E9E5D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>
                <a:solidFill>
                  <a:srgbClr val="E9E5DC"/>
                </a:solidFill>
              </a:rPr>
              <a:pPr/>
              <a:t>‹#›</a:t>
            </a:fld>
            <a:endParaRPr dirty="0">
              <a:solidFill>
                <a:srgbClr val="E9E5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20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180FA0-5B31-4864-A2BB-719EA5A679C6}" type="datetimeFigureOut">
              <a:rPr>
                <a:solidFill>
                  <a:srgbClr val="E9E5DC"/>
                </a:solidFill>
              </a:rPr>
              <a:pPr/>
              <a:t>2015.06.25.</a:t>
            </a:fld>
            <a:endParaRPr dirty="0">
              <a:solidFill>
                <a:srgbClr val="E9E5D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dirty="0">
              <a:solidFill>
                <a:srgbClr val="E9E5D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>
                <a:solidFill>
                  <a:srgbClr val="E9E5DC"/>
                </a:solidFill>
              </a:rPr>
              <a:pPr/>
              <a:t>‹#›</a:t>
            </a:fld>
            <a:endParaRPr dirty="0">
              <a:solidFill>
                <a:srgbClr val="E9E5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873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 eaLnBrk="1" latinLnBrk="0" hangingPunct="1">
              <a:buNone/>
              <a:defRPr kumimoji="0" lang="lv-LV" sz="3600" b="0"/>
            </a:lvl1pPr>
            <a:extLst/>
          </a:lstStyle>
          <a:p>
            <a:pPr eaLnBrk="1" latinLnBrk="0" hangingPunct="1"/>
            <a:r>
              <a:rPr lang="lv-LV" smtClean="0"/>
              <a:t>Rediģēt šablona virsraksta stilu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 eaLnBrk="1" latinLnBrk="0" hangingPunct="1">
              <a:buNone/>
              <a:defRPr kumimoji="0" lang="lv-LV" sz="1800"/>
            </a:lvl1pPr>
            <a:lvl2pPr eaLnBrk="1" latinLnBrk="0" hangingPunct="1">
              <a:buNone/>
              <a:defRPr kumimoji="0" lang="lv-LV" sz="1200"/>
            </a:lvl2pPr>
            <a:lvl3pPr eaLnBrk="1" latinLnBrk="0" hangingPunct="1">
              <a:buNone/>
              <a:defRPr kumimoji="0" lang="lv-LV" sz="1000"/>
            </a:lvl3pPr>
            <a:lvl4pPr eaLnBrk="1" latinLnBrk="0" hangingPunct="1">
              <a:buNone/>
              <a:defRPr kumimoji="0" lang="lv-LV" sz="900"/>
            </a:lvl4pPr>
            <a:lvl5pPr eaLnBrk="1" latinLnBrk="0" hangingPunct="1">
              <a:buNone/>
              <a:defRPr kumimoji="0" lang="lv-LV" sz="9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 eaLnBrk="1" latinLnBrk="0" hangingPunct="1">
              <a:defRPr kumimoji="0" lang="lv-LV" sz="3200"/>
            </a:lvl1pPr>
            <a:lvl2pPr eaLnBrk="1" latinLnBrk="0" hangingPunct="1">
              <a:defRPr kumimoji="0" lang="lv-LV" sz="2800"/>
            </a:lvl2pPr>
            <a:lvl3pPr eaLnBrk="1" latinLnBrk="0" hangingPunct="1">
              <a:defRPr kumimoji="0" lang="lv-LV" sz="2400"/>
            </a:lvl3pPr>
            <a:lvl4pPr eaLnBrk="1" latinLnBrk="0" hangingPunct="1">
              <a:defRPr kumimoji="0" lang="lv-LV" sz="2000"/>
            </a:lvl4pPr>
            <a:lvl5pPr eaLnBrk="1" latinLnBrk="0" hangingPunct="1">
              <a:defRPr kumimoji="0" lang="lv-LV" sz="20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ECC0C8-36B8-442A-833D-B6AACE86BB77}" type="datetimeFigureOut">
              <a:rPr>
                <a:solidFill>
                  <a:srgbClr val="E9E5DC"/>
                </a:solidFill>
              </a:rPr>
              <a:pPr/>
              <a:t>2015.06.25.</a:t>
            </a:fld>
            <a:endParaRPr dirty="0">
              <a:solidFill>
                <a:srgbClr val="E9E5D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dirty="0">
              <a:solidFill>
                <a:srgbClr val="E9E5D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>
                <a:solidFill>
                  <a:srgbClr val="E9E5DC"/>
                </a:solidFill>
              </a:rPr>
              <a:pPr/>
              <a:t>‹#›</a:t>
            </a:fld>
            <a:endParaRPr dirty="0">
              <a:solidFill>
                <a:srgbClr val="E9E5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3291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17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6858000" cy="914400"/>
          </a:xfrm>
        </p:spPr>
        <p:txBody>
          <a:bodyPr anchor="b"/>
          <a:lstStyle>
            <a:lvl1pPr algn="l" eaLnBrk="1" latinLnBrk="0" hangingPunct="1">
              <a:buNone/>
              <a:defRPr kumimoji="0" lang="lv-LV" sz="2100" b="0"/>
            </a:lvl1pPr>
            <a:extLst/>
          </a:lstStyle>
          <a:p>
            <a:pPr eaLnBrk="1" latinLnBrk="0" hangingPunct="1"/>
            <a:r>
              <a:rPr lang="lv-LV" smtClean="0"/>
              <a:t>Rediģēt šablona virsraksta stilu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6712" y="1905000"/>
            <a:ext cx="8778240" cy="4960144"/>
          </a:xfrm>
        </p:spPr>
        <p:txBody>
          <a:bodyPr/>
          <a:lstStyle>
            <a:lvl1pPr eaLnBrk="1" latinLnBrk="0" hangingPunct="1">
              <a:buNone/>
              <a:defRPr kumimoji="0" lang="lv-LV" sz="3200"/>
            </a:lvl1pPr>
            <a:extLst/>
          </a:lstStyle>
          <a:p>
            <a:r>
              <a:rPr kumimoji="0" lang="lv-LV" dirty="0" smtClean="0"/>
              <a:t>Lai pievienotu attēlu, noklikšķiniet uz ikonas</a:t>
            </a:r>
            <a:endParaRPr kumimoji="0"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150144"/>
            <a:ext cx="6858000" cy="685800"/>
          </a:xfrm>
        </p:spPr>
        <p:txBody>
          <a:bodyPr/>
          <a:lstStyle>
            <a:lvl1pPr marL="27432" indent="0" eaLnBrk="1" latinLnBrk="0" hangingPunct="1">
              <a:spcBef>
                <a:spcPts val="0"/>
              </a:spcBef>
              <a:buNone/>
              <a:defRPr kumimoji="0" lang="lv-LV" sz="1400">
                <a:solidFill>
                  <a:srgbClr val="FFFFFF"/>
                </a:solidFill>
              </a:defRPr>
            </a:lvl1pPr>
            <a:lvl2pPr eaLnBrk="1" latinLnBrk="0" hangingPunct="1">
              <a:defRPr kumimoji="0" lang="lv-LV" sz="1200"/>
            </a:lvl2pPr>
            <a:lvl3pPr eaLnBrk="1" latinLnBrk="0" hangingPunct="1">
              <a:defRPr kumimoji="0" lang="lv-LV" sz="1000"/>
            </a:lvl3pPr>
            <a:lvl4pPr eaLnBrk="1" latinLnBrk="0" hangingPunct="1">
              <a:defRPr kumimoji="0" lang="lv-LV" sz="900"/>
            </a:lvl4pPr>
            <a:lvl5pPr eaLnBrk="1" latinLnBrk="0" hangingPunct="1">
              <a:defRPr kumimoji="0" lang="lv-LV" sz="9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</p:txBody>
      </p:sp>
      <p:grpSp>
        <p:nvGrpSpPr>
          <p:cNvPr id="14" name="Group 17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E20EC5-AC53-4169-941E-EDF10CD23748}" type="datetimeFigureOut">
              <a:rPr>
                <a:solidFill>
                  <a:srgbClr val="E9E5DC"/>
                </a:solidFill>
              </a:rPr>
              <a:pPr/>
              <a:t>2015.06.25.</a:t>
            </a:fld>
            <a:endParaRPr dirty="0">
              <a:solidFill>
                <a:srgbClr val="E9E5D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dirty="0">
              <a:solidFill>
                <a:srgbClr val="E9E5D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>
                <a:solidFill>
                  <a:srgbClr val="E9E5DC"/>
                </a:solidFill>
              </a:rPr>
              <a:pPr/>
              <a:t>‹#›</a:t>
            </a:fld>
            <a:endParaRPr dirty="0">
              <a:solidFill>
                <a:srgbClr val="E9E5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5755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260350"/>
            <a:ext cx="5940425" cy="1152525"/>
          </a:xfrm>
          <a:prstGeom prst="rect">
            <a:avLst/>
          </a:prstGeom>
          <a:solidFill>
            <a:srgbClr val="ED4F4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3375"/>
            <a:ext cx="533876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905000"/>
            <a:ext cx="8382000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1750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Verdana"/>
                <a:ea typeface="Verdana"/>
                <a:cs typeface="Verdan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628BE64-1D80-1044-8F82-99416CD1A366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6800" y="647978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lv-LV" sz="1200" dirty="0">
                <a:solidFill>
                  <a:srgbClr val="000000"/>
                </a:solidFill>
              </a:rPr>
              <a:t>Materiālu pārpublicēšanas gadījumā, likt atsauci uz Start (IT) 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837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Verdana"/>
          <a:cs typeface="Verdan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Verdana"/>
          <a:ea typeface="Verdana"/>
          <a:cs typeface="Verdana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Verdana"/>
          <a:ea typeface="Verdana"/>
          <a:cs typeface="Verdan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Verdana"/>
          <a:ea typeface="Verdana"/>
          <a:cs typeface="Verdan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Verdana"/>
          <a:ea typeface="Verdana"/>
          <a:cs typeface="Verdan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Verdana"/>
          <a:ea typeface="Verdana"/>
          <a:cs typeface="Verdan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rgbClr val="00B050">
                <a:alpha val="67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pPr eaLnBrk="1" latinLnBrk="0" hangingPunct="1"/>
            <a:r>
              <a:rPr kumimoji="0" lang="lv-LV" smtClean="0"/>
              <a:t>Rediģēt šablona virsraksta stilu</a:t>
            </a:r>
            <a:endParaRPr kumimoji="0" lang="en-US" smtClean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lv-LV" dirty="0" smtClean="0"/>
              <a:t>Noklikšķiniet, lai rediģētu šablona teksta stilus</a:t>
            </a:r>
          </a:p>
          <a:p>
            <a:pPr lvl="1" eaLnBrk="1" latinLnBrk="0" hangingPunct="1"/>
            <a:r>
              <a:rPr kumimoji="0" lang="lv-LV" dirty="0" smtClean="0"/>
              <a:t>Otrais līmenis</a:t>
            </a:r>
          </a:p>
          <a:p>
            <a:pPr lvl="2" eaLnBrk="1" latinLnBrk="0" hangingPunct="1"/>
            <a:r>
              <a:rPr kumimoji="0" lang="lv-LV" dirty="0" smtClean="0"/>
              <a:t>Trešais līmenis</a:t>
            </a:r>
          </a:p>
          <a:p>
            <a:pPr lvl="3" eaLnBrk="1" latinLnBrk="0" hangingPunct="1"/>
            <a:r>
              <a:rPr kumimoji="0" lang="lv-LV" dirty="0" smtClean="0"/>
              <a:t>Ceturtais līmenis</a:t>
            </a:r>
          </a:p>
          <a:p>
            <a:pPr lvl="4" eaLnBrk="1" latinLnBrk="0" hangingPunct="1"/>
            <a:r>
              <a:rPr kumimoji="0" lang="lv-LV" dirty="0" smtClean="0"/>
              <a:t>Piektais līmenis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lang="lv-LV" sz="1100">
                <a:solidFill>
                  <a:schemeClr val="tx2"/>
                </a:solidFill>
              </a:defRPr>
            </a:lvl1pPr>
            <a:extLst/>
          </a:lstStyle>
          <a:p>
            <a:fld id="{8D3816DF-213E-421B-92D3-C068DBB023D6}" type="datetimeFigureOut">
              <a:rPr>
                <a:solidFill>
                  <a:srgbClr val="E9E5DC"/>
                </a:solidFill>
              </a:rPr>
              <a:pPr/>
              <a:t>2015.06.25.</a:t>
            </a:fld>
            <a:endParaRPr dirty="0">
              <a:solidFill>
                <a:srgbClr val="E9E5D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lang="lv-LV" sz="1100">
                <a:solidFill>
                  <a:schemeClr val="tx2"/>
                </a:solidFill>
              </a:defRPr>
            </a:lvl1pPr>
            <a:extLst/>
          </a:lstStyle>
          <a:p>
            <a:endParaRPr dirty="0">
              <a:solidFill>
                <a:srgbClr val="E9E5DC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lang="lv-LV" sz="1200">
                <a:solidFill>
                  <a:schemeClr val="tx2"/>
                </a:solidFill>
              </a:defRPr>
            </a:lvl1pPr>
            <a:extLst/>
          </a:lstStyle>
          <a:p>
            <a:fld id="{72AC53DF-4216-466D-99A7-94400E6C2A25}" type="slidenum">
              <a:rPr>
                <a:solidFill>
                  <a:srgbClr val="E9E5DC"/>
                </a:solidFill>
              </a:rPr>
              <a:pPr/>
              <a:t>‹#›</a:t>
            </a:fld>
            <a:endParaRPr dirty="0">
              <a:solidFill>
                <a:srgbClr val="E9E5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2299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</p:sldLayoutIdLst>
  <p:txStyles>
    <p:titleStyle>
      <a:lvl1pPr algn="l" rtl="0" eaLnBrk="1" latinLnBrk="0" hangingPunct="1">
        <a:spcBef>
          <a:spcPct val="0"/>
        </a:spcBef>
        <a:buNone/>
        <a:defRPr kumimoji="0" lang="lv-LV" sz="4000" kern="1200" spc="-150" baseline="0">
          <a:solidFill>
            <a:schemeClr val="tx2">
              <a:satMod val="200000"/>
            </a:schemeClr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SzPct val="95000"/>
        <a:buFont typeface="Wingdings"/>
        <a:buChar char=""/>
        <a:defRPr kumimoji="0" lang="lv-LV" sz="3000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lang="lv-LV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lang="lv-LV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lang="lv-LV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lang="lv-LV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lang="lv-LV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lv-LV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lv-LV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lv-LV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lv-LV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lv-LV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lv-LV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lv-LV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lv-LV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lv-LV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lv-LV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lv-LV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lv-LV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251520" y="5013176"/>
            <a:ext cx="8496944" cy="1512168"/>
          </a:xfrm>
        </p:spPr>
        <p:txBody>
          <a:bodyPr lIns="36000" rIns="36000"/>
          <a:lstStyle/>
          <a:p>
            <a:pPr algn="ctr"/>
            <a:r>
              <a:rPr lang="lv-LV" sz="3200" dirty="0" smtClean="0"/>
              <a:t>MĀRTIŅŠ OPMANIS</a:t>
            </a:r>
            <a:br>
              <a:rPr lang="lv-LV" sz="3200" dirty="0" smtClean="0"/>
            </a:br>
            <a:r>
              <a:rPr lang="lv-LV" sz="3200" dirty="0" smtClean="0"/>
              <a:t>LU </a:t>
            </a:r>
            <a:r>
              <a:rPr lang="lv-LV" sz="3200" dirty="0"/>
              <a:t>Matemātikas un informātikas institūta pētnieks </a:t>
            </a:r>
          </a:p>
        </p:txBody>
      </p:sp>
    </p:spTree>
    <p:extLst>
      <p:ext uri="{BB962C8B-B14F-4D97-AF65-F5344CB8AC3E}">
        <p14:creationId xmlns:p14="http://schemas.microsoft.com/office/powerpoint/2010/main" val="102736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/>
          </p:cNvSpPr>
          <p:nvPr>
            <p:ph type="body" idx="1"/>
          </p:nvPr>
        </p:nvSpPr>
        <p:spPr>
          <a:xfrm>
            <a:off x="899592" y="4437112"/>
            <a:ext cx="7772400" cy="432048"/>
          </a:xfrm>
        </p:spPr>
        <p:txBody>
          <a:bodyPr>
            <a:normAutofit lnSpcReduction="10000"/>
          </a:bodyPr>
          <a:lstStyle>
            <a:extLst/>
          </a:lstStyle>
          <a:p>
            <a:pPr algn="r"/>
            <a:r>
              <a:rPr lang="en-GB" sz="2400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Mārtiņš  Opmanis</a:t>
            </a:r>
            <a:r>
              <a:rPr lang="lv-LV" sz="2400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LU MII, IOI IC</a:t>
            </a:r>
            <a:endParaRPr lang="en-GB" sz="24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9632" y="5733256"/>
            <a:ext cx="6768752" cy="646331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50800" dist="50800" dir="3000000" algn="ctr" rotWithShape="0">
              <a:srgbClr val="000000">
                <a:alpha val="43137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sunset" dir="t">
              <a:rot lat="0" lon="0" rev="600000"/>
            </a:lightRig>
          </a:scene3d>
          <a:sp3d extrusionH="184150" prstMaterial="dkEdge">
            <a:extrusionClr>
              <a:schemeClr val="accent1">
                <a:lumMod val="40000"/>
                <a:lumOff val="60000"/>
              </a:schemeClr>
            </a:extrusionClr>
            <a:contourClr>
              <a:schemeClr val="accent1">
                <a:lumMod val="40000"/>
                <a:lumOff val="60000"/>
              </a:schemeClr>
            </a:contourClr>
          </a:sp3d>
        </p:spPr>
        <p:txBody>
          <a:bodyPr wrap="square" rtlCol="0">
            <a:spAutoFit/>
          </a:bodyPr>
          <a:lstStyle/>
          <a:p>
            <a:pPr algn="ctr"/>
            <a:endParaRPr lang="lv-LV" dirty="0">
              <a:solidFill>
                <a:prstClr val="white"/>
              </a:solidFill>
            </a:endParaRPr>
          </a:p>
          <a:p>
            <a:pPr algn="ctr"/>
            <a:r>
              <a:rPr lang="it-IT" dirty="0">
                <a:solidFill>
                  <a:prstClr val="white"/>
                </a:solidFill>
              </a:rPr>
              <a:t> </a:t>
            </a:r>
            <a:r>
              <a:rPr lang="lv-LV" dirty="0">
                <a:solidFill>
                  <a:prstClr val="white"/>
                </a:solidFill>
              </a:rPr>
              <a:t>“</a:t>
            </a:r>
            <a:r>
              <a:rPr lang="lv-LV" dirty="0" err="1">
                <a:solidFill>
                  <a:prstClr val="white"/>
                </a:solidFill>
              </a:rPr>
              <a:t>StartIT</a:t>
            </a:r>
            <a:r>
              <a:rPr lang="lv-LV" dirty="0">
                <a:solidFill>
                  <a:prstClr val="white"/>
                </a:solidFill>
              </a:rPr>
              <a:t>” konference – 2015.g</a:t>
            </a:r>
            <a:r>
              <a:rPr lang="lv-LV" dirty="0">
                <a:solidFill>
                  <a:prstClr val="white"/>
                </a:solidFill>
                <a:effectLst>
                  <a:reflection blurRad="6350" stA="50000" endA="300" endPos="50000" dist="29997" dir="5400000" sy="-100000" algn="bl" rotWithShape="0"/>
                </a:effectLst>
              </a:rPr>
              <a:t>ada 12.jūnijs</a:t>
            </a:r>
            <a:endParaRPr lang="lv-LV" dirty="0">
              <a:solidFill>
                <a:prstClr val="white"/>
              </a:solidFill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32656"/>
            <a:ext cx="5699720" cy="4024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1475656" y="5373216"/>
            <a:ext cx="63722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3600" dirty="0">
                <a:solidFill>
                  <a:prstClr val="white"/>
                </a:solidFill>
              </a:rPr>
              <a:t>Informātikas olimpiāžu jaunumi</a:t>
            </a:r>
            <a:endParaRPr lang="lv-LV" sz="3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85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772400" cy="642942"/>
          </a:xfrm>
        </p:spPr>
        <p:txBody>
          <a:bodyPr/>
          <a:lstStyle/>
          <a:p>
            <a:r>
              <a:rPr lang="lv-LV" dirty="0" smtClean="0">
                <a:solidFill>
                  <a:srgbClr val="FFFFFF"/>
                </a:solidFill>
              </a:rPr>
              <a:t>STRUKTŪRA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Vienādsānu trīsstūris 9"/>
          <p:cNvSpPr/>
          <p:nvPr/>
        </p:nvSpPr>
        <p:spPr>
          <a:xfrm>
            <a:off x="1403648" y="332656"/>
            <a:ext cx="5544616" cy="5544616"/>
          </a:xfrm>
          <a:prstGeom prst="triangle">
            <a:avLst>
              <a:gd name="adj" fmla="val 487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12" name="Teksta vietturis 11"/>
          <p:cNvSpPr>
            <a:spLocks noGrp="1"/>
          </p:cNvSpPr>
          <p:nvPr>
            <p:ph type="body" idx="1"/>
          </p:nvPr>
        </p:nvSpPr>
        <p:spPr>
          <a:xfrm>
            <a:off x="2699792" y="3284984"/>
            <a:ext cx="2736304" cy="2736304"/>
          </a:xfrm>
          <a:solidFill>
            <a:schemeClr val="accent1">
              <a:lumMod val="20000"/>
              <a:lumOff val="80000"/>
              <a:alpha val="28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txBody>
          <a:bodyPr>
            <a:normAutofit fontScale="92500"/>
          </a:bodyPr>
          <a:lstStyle/>
          <a:p>
            <a:r>
              <a:rPr lang="lv-LV" sz="2800" b="1" dirty="0" smtClean="0">
                <a:solidFill>
                  <a:srgbClr val="FFFF00"/>
                </a:solidFill>
              </a:rPr>
              <a:t>LIO</a:t>
            </a:r>
          </a:p>
          <a:p>
            <a:r>
              <a:rPr lang="lv-LV" sz="2800" b="1" dirty="0" smtClean="0"/>
              <a:t>IV   Atlases kārta</a:t>
            </a:r>
          </a:p>
          <a:p>
            <a:r>
              <a:rPr lang="lv-LV" sz="2800" b="1" dirty="0" smtClean="0"/>
              <a:t>III   Valsts kārta</a:t>
            </a:r>
          </a:p>
          <a:p>
            <a:r>
              <a:rPr lang="lv-LV" sz="2800" b="1" dirty="0" smtClean="0"/>
              <a:t> II   Novadu kārta</a:t>
            </a:r>
          </a:p>
          <a:p>
            <a:r>
              <a:rPr lang="lv-LV" sz="2800" b="1" dirty="0" smtClean="0"/>
              <a:t>  I    Skolas kārta</a:t>
            </a:r>
            <a:endParaRPr lang="lv-LV" b="1" dirty="0"/>
          </a:p>
        </p:txBody>
      </p:sp>
      <p:sp>
        <p:nvSpPr>
          <p:cNvPr id="13" name="Teksta vietturis 11"/>
          <p:cNvSpPr txBox="1">
            <a:spLocks/>
          </p:cNvSpPr>
          <p:nvPr/>
        </p:nvSpPr>
        <p:spPr>
          <a:xfrm>
            <a:off x="3131840" y="2204864"/>
            <a:ext cx="1944216" cy="720080"/>
          </a:xfrm>
          <a:prstGeom prst="rect">
            <a:avLst/>
          </a:prstGeom>
          <a:ln>
            <a:solidFill>
              <a:schemeClr val="tx1">
                <a:lumMod val="75000"/>
              </a:schemeClr>
            </a:solidFill>
          </a:ln>
        </p:spPr>
        <p:txBody>
          <a:bodyPr vert="horz" anchor="t">
            <a:normAutofit lnSpcReduction="10000"/>
          </a:bodyPr>
          <a:lstStyle/>
          <a:p>
            <a:pPr marL="374904" indent="-342900" algn="ctr">
              <a:spcBef>
                <a:spcPts val="700"/>
              </a:spcBef>
              <a:buSzPct val="95000"/>
              <a:buFont typeface="Wingdings"/>
              <a:buNone/>
              <a:defRPr/>
            </a:pPr>
            <a:r>
              <a:rPr lang="lv-LV" sz="2800" b="1" dirty="0">
                <a:solidFill>
                  <a:srgbClr val="FFFF00"/>
                </a:solidFill>
              </a:rPr>
              <a:t>  </a:t>
            </a:r>
            <a:r>
              <a:rPr lang="lv-LV" sz="4300" b="1" dirty="0">
                <a:solidFill>
                  <a:srgbClr val="FFFF00"/>
                </a:solidFill>
              </a:rPr>
              <a:t>BOI</a:t>
            </a:r>
            <a:endParaRPr lang="lv-LV" sz="2800" b="1" dirty="0">
              <a:solidFill>
                <a:srgbClr val="FFFFFF"/>
              </a:solidFill>
            </a:endParaRPr>
          </a:p>
          <a:p>
            <a:pPr marL="374904" indent="-342900">
              <a:spcBef>
                <a:spcPts val="700"/>
              </a:spcBef>
              <a:buSzPct val="95000"/>
              <a:buFont typeface="Wingdings"/>
              <a:buNone/>
              <a:defRPr/>
            </a:pPr>
            <a:endParaRPr lang="lv-LV" sz="2000" b="1" dirty="0">
              <a:solidFill>
                <a:srgbClr val="E9E5DC"/>
              </a:solidFill>
            </a:endParaRPr>
          </a:p>
        </p:txBody>
      </p:sp>
      <p:sp>
        <p:nvSpPr>
          <p:cNvPr id="14" name="Teksta vietturis 11"/>
          <p:cNvSpPr txBox="1">
            <a:spLocks/>
          </p:cNvSpPr>
          <p:nvPr/>
        </p:nvSpPr>
        <p:spPr>
          <a:xfrm>
            <a:off x="3635896" y="1268760"/>
            <a:ext cx="864096" cy="720080"/>
          </a:xfrm>
          <a:prstGeom prst="rect">
            <a:avLst/>
          </a:prstGeom>
          <a:ln>
            <a:solidFill>
              <a:schemeClr val="tx1">
                <a:lumMod val="75000"/>
              </a:schemeClr>
            </a:solidFill>
          </a:ln>
        </p:spPr>
        <p:txBody>
          <a:bodyPr vert="horz" anchor="t">
            <a:normAutofit/>
          </a:bodyPr>
          <a:lstStyle/>
          <a:p>
            <a:pPr marL="374904" indent="-342900">
              <a:spcBef>
                <a:spcPts val="700"/>
              </a:spcBef>
              <a:buSzPct val="95000"/>
              <a:buFont typeface="Wingdings"/>
              <a:buNone/>
              <a:defRPr/>
            </a:pPr>
            <a:r>
              <a:rPr lang="lv-LV" sz="3800" b="1" dirty="0">
                <a:solidFill>
                  <a:srgbClr val="FFFF00"/>
                </a:solidFill>
              </a:rPr>
              <a:t>IOI</a:t>
            </a:r>
            <a:endParaRPr lang="lv-LV" sz="2800" b="1" dirty="0">
              <a:solidFill>
                <a:srgbClr val="FFFF00"/>
              </a:solidFill>
            </a:endParaRPr>
          </a:p>
          <a:p>
            <a:pPr marL="374904" indent="-342900">
              <a:spcBef>
                <a:spcPts val="700"/>
              </a:spcBef>
              <a:buSzPct val="95000"/>
              <a:buFont typeface="Wingdings"/>
              <a:buNone/>
              <a:defRPr/>
            </a:pPr>
            <a:endParaRPr lang="lv-LV" sz="2000" b="1" dirty="0">
              <a:solidFill>
                <a:srgbClr val="E9E5DC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52120" y="5877272"/>
            <a:ext cx="31189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>
                <a:solidFill>
                  <a:prstClr val="white"/>
                </a:solidFill>
              </a:rPr>
              <a:t>Jaunākā grupa      Vecākā grupa</a:t>
            </a:r>
          </a:p>
          <a:p>
            <a:r>
              <a:rPr lang="lv-LV" dirty="0">
                <a:solidFill>
                  <a:prstClr val="white"/>
                </a:solidFill>
              </a:rPr>
              <a:t>        8.-10.kl.                  11.-12.kl.</a:t>
            </a:r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52120" y="4797152"/>
            <a:ext cx="1368152" cy="46166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2400" dirty="0">
                <a:solidFill>
                  <a:prstClr val="white"/>
                </a:solidFill>
              </a:rPr>
              <a:t>80</a:t>
            </a:r>
            <a:endParaRPr lang="lv-LV" sz="2400" dirty="0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52120" y="4293096"/>
            <a:ext cx="1368152" cy="46166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2400" dirty="0">
                <a:solidFill>
                  <a:prstClr val="white"/>
                </a:solidFill>
              </a:rPr>
              <a:t>39</a:t>
            </a:r>
            <a:endParaRPr lang="lv-LV" sz="2400" dirty="0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08304" y="4293096"/>
            <a:ext cx="1368152" cy="46166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2400" dirty="0">
                <a:solidFill>
                  <a:prstClr val="white"/>
                </a:solidFill>
              </a:rPr>
              <a:t>39</a:t>
            </a:r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08304" y="4797152"/>
            <a:ext cx="1368152" cy="46166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2400" dirty="0">
                <a:solidFill>
                  <a:prstClr val="white"/>
                </a:solidFill>
              </a:rPr>
              <a:t>120</a:t>
            </a:r>
            <a:endParaRPr lang="lv-LV" sz="2400" dirty="0">
              <a:solidFill>
                <a:prstClr val="whit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80112" y="2348880"/>
            <a:ext cx="3024336" cy="52322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2800" dirty="0">
                <a:solidFill>
                  <a:prstClr val="white"/>
                </a:solidFill>
              </a:rPr>
              <a:t> 6</a:t>
            </a:r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80112" y="1412776"/>
            <a:ext cx="3024336" cy="52322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2800" dirty="0">
                <a:solidFill>
                  <a:prstClr val="white"/>
                </a:solidFill>
              </a:rPr>
              <a:t>4</a:t>
            </a:r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3528" y="3284984"/>
            <a:ext cx="1042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400" dirty="0">
                <a:solidFill>
                  <a:prstClr val="white"/>
                </a:solidFill>
              </a:rPr>
              <a:t>Latvija</a:t>
            </a:r>
            <a:endParaRPr lang="lv-LV" sz="2400" dirty="0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3528" y="2204864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400" dirty="0">
                <a:solidFill>
                  <a:prstClr val="white"/>
                </a:solidFill>
              </a:rPr>
              <a:t>Baltija</a:t>
            </a:r>
            <a:endParaRPr lang="lv-LV" sz="2400" dirty="0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3528" y="1196752"/>
            <a:ext cx="1172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400" dirty="0">
                <a:solidFill>
                  <a:prstClr val="white"/>
                </a:solidFill>
              </a:rPr>
              <a:t>Pasaule</a:t>
            </a:r>
            <a:endParaRPr lang="lv-LV" sz="2400" dirty="0">
              <a:solidFill>
                <a:prstClr val="white"/>
              </a:solidFill>
            </a:endParaRPr>
          </a:p>
        </p:txBody>
      </p:sp>
      <p:cxnSp>
        <p:nvCxnSpPr>
          <p:cNvPr id="30" name="Taisns savienotājs 29"/>
          <p:cNvCxnSpPr/>
          <p:nvPr/>
        </p:nvCxnSpPr>
        <p:spPr>
          <a:xfrm>
            <a:off x="1547664" y="1412776"/>
            <a:ext cx="1872208" cy="0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aisns savienotājs 30"/>
          <p:cNvCxnSpPr/>
          <p:nvPr/>
        </p:nvCxnSpPr>
        <p:spPr>
          <a:xfrm>
            <a:off x="1403648" y="2420888"/>
            <a:ext cx="1584176" cy="0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Taisns savienotājs 33"/>
          <p:cNvCxnSpPr/>
          <p:nvPr/>
        </p:nvCxnSpPr>
        <p:spPr>
          <a:xfrm>
            <a:off x="1331640" y="3501008"/>
            <a:ext cx="1152128" cy="0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652120" y="3717032"/>
            <a:ext cx="3024336" cy="52322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2800" dirty="0">
                <a:solidFill>
                  <a:prstClr val="white"/>
                </a:solidFill>
              </a:rPr>
              <a:t>20</a:t>
            </a:r>
            <a:endParaRPr lang="lv-LV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95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85786" y="428605"/>
            <a:ext cx="7772400" cy="642942"/>
          </a:xfrm>
        </p:spPr>
        <p:txBody>
          <a:bodyPr/>
          <a:lstStyle/>
          <a:p>
            <a:r>
              <a:rPr lang="lv-LV" dirty="0" smtClean="0">
                <a:solidFill>
                  <a:srgbClr val="FFFFFF"/>
                </a:solidFill>
              </a:rPr>
              <a:t>KUR ESAM ?  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6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85786" y="428605"/>
            <a:ext cx="7772400" cy="642942"/>
          </a:xfrm>
        </p:spPr>
        <p:txBody>
          <a:bodyPr/>
          <a:lstStyle/>
          <a:p>
            <a:r>
              <a:rPr lang="lv-LV" dirty="0" smtClean="0">
                <a:solidFill>
                  <a:srgbClr val="FFFFFF"/>
                </a:solidFill>
              </a:rPr>
              <a:t>KUR ESAM ?  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251520" y="1124744"/>
            <a:ext cx="8640960" cy="48965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Kolosālas iestrādes un pieredze, kā olimpiādes un citas sacensības organizējamas. </a:t>
            </a:r>
          </a:p>
          <a:p>
            <a:pPr lvl="1">
              <a:buFont typeface="Arial" pitchFamily="34" charset="0"/>
              <a:buChar char="•"/>
            </a:pPr>
            <a:r>
              <a:rPr lang="lv-LV" sz="2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t.sk. starptautiskas,</a:t>
            </a:r>
          </a:p>
          <a:p>
            <a:pPr lvl="1">
              <a:buFont typeface="Arial" pitchFamily="34" charset="0"/>
              <a:buChar char="•"/>
            </a:pPr>
            <a:r>
              <a:rPr lang="lv-LV" sz="2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t.sk. ārpus Rīgas</a:t>
            </a:r>
          </a:p>
          <a:p>
            <a:endParaRPr lang="lv-LV" sz="2800" dirty="0" smtClea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lv-LV" sz="2800" dirty="0" smtClea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endParaRPr lang="en-US" sz="260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140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 descr="karte_pamats_2012_ied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90904"/>
            <a:ext cx="9144000" cy="56761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6381328"/>
            <a:ext cx="3616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>
                <a:solidFill>
                  <a:prstClr val="white"/>
                </a:solidFill>
              </a:rPr>
              <a:t>Karšu sagataves no </a:t>
            </a:r>
            <a:r>
              <a:rPr lang="lv-LV" dirty="0">
                <a:solidFill>
                  <a:srgbClr val="FFFF00"/>
                </a:solidFill>
              </a:rPr>
              <a:t>www.grupa93.lv</a:t>
            </a:r>
            <a:endParaRPr lang="lv-LV" dirty="0">
              <a:solidFill>
                <a:srgbClr val="FFFF00"/>
              </a:solidFill>
            </a:endParaRPr>
          </a:p>
        </p:txBody>
      </p:sp>
      <p:sp>
        <p:nvSpPr>
          <p:cNvPr id="6" name="Saule 5"/>
          <p:cNvSpPr/>
          <p:nvPr/>
        </p:nvSpPr>
        <p:spPr>
          <a:xfrm>
            <a:off x="755576" y="1988840"/>
            <a:ext cx="360040" cy="36004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2276872"/>
            <a:ext cx="504056" cy="288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lv-LV" b="1" dirty="0">
                <a:solidFill>
                  <a:srgbClr val="D34817"/>
                </a:solidFill>
              </a:rPr>
              <a:t>2009</a:t>
            </a:r>
            <a:endParaRPr lang="lv-LV" b="1" dirty="0">
              <a:solidFill>
                <a:srgbClr val="D34817"/>
              </a:solidFill>
            </a:endParaRPr>
          </a:p>
        </p:txBody>
      </p:sp>
      <p:sp>
        <p:nvSpPr>
          <p:cNvPr id="8" name="Saule 7"/>
          <p:cNvSpPr/>
          <p:nvPr/>
        </p:nvSpPr>
        <p:spPr>
          <a:xfrm>
            <a:off x="7740352" y="3861048"/>
            <a:ext cx="360040" cy="36004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12360" y="4149080"/>
            <a:ext cx="504056" cy="288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lv-LV" b="1" dirty="0">
                <a:solidFill>
                  <a:srgbClr val="D34817"/>
                </a:solidFill>
              </a:rPr>
              <a:t>2010</a:t>
            </a:r>
            <a:endParaRPr lang="lv-LV" b="1" dirty="0">
              <a:solidFill>
                <a:srgbClr val="D34817"/>
              </a:solidFill>
            </a:endParaRPr>
          </a:p>
        </p:txBody>
      </p:sp>
      <p:sp>
        <p:nvSpPr>
          <p:cNvPr id="10" name="Saule 9"/>
          <p:cNvSpPr/>
          <p:nvPr/>
        </p:nvSpPr>
        <p:spPr>
          <a:xfrm>
            <a:off x="6804248" y="5373216"/>
            <a:ext cx="360040" cy="36004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76256" y="5661248"/>
            <a:ext cx="504056" cy="288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lv-LV" b="1" dirty="0">
                <a:solidFill>
                  <a:srgbClr val="D34817"/>
                </a:solidFill>
              </a:rPr>
              <a:t>2013</a:t>
            </a:r>
            <a:endParaRPr lang="lv-LV" b="1" dirty="0">
              <a:solidFill>
                <a:srgbClr val="D34817"/>
              </a:solidFill>
            </a:endParaRPr>
          </a:p>
        </p:txBody>
      </p:sp>
      <p:sp>
        <p:nvSpPr>
          <p:cNvPr id="15" name="Saule 14"/>
          <p:cNvSpPr/>
          <p:nvPr/>
        </p:nvSpPr>
        <p:spPr>
          <a:xfrm>
            <a:off x="3347864" y="3717032"/>
            <a:ext cx="360040" cy="36004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19872" y="4005064"/>
            <a:ext cx="504056" cy="288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lv-LV" b="1" dirty="0">
                <a:solidFill>
                  <a:srgbClr val="D34817"/>
                </a:solidFill>
              </a:rPr>
              <a:t>2012</a:t>
            </a:r>
            <a:endParaRPr lang="lv-LV" b="1" dirty="0">
              <a:solidFill>
                <a:srgbClr val="D34817"/>
              </a:solidFill>
            </a:endParaRPr>
          </a:p>
        </p:txBody>
      </p:sp>
      <p:sp>
        <p:nvSpPr>
          <p:cNvPr id="17" name="Saule 16"/>
          <p:cNvSpPr/>
          <p:nvPr/>
        </p:nvSpPr>
        <p:spPr>
          <a:xfrm>
            <a:off x="3779912" y="2924944"/>
            <a:ext cx="360040" cy="36004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51920" y="3212976"/>
            <a:ext cx="504056" cy="288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lv-LV" b="1" dirty="0">
                <a:solidFill>
                  <a:srgbClr val="D34817"/>
                </a:solidFill>
              </a:rPr>
              <a:t>2015</a:t>
            </a:r>
            <a:endParaRPr lang="lv-LV" b="1" dirty="0">
              <a:solidFill>
                <a:srgbClr val="D34817"/>
              </a:solidFill>
            </a:endParaRPr>
          </a:p>
        </p:txBody>
      </p:sp>
      <p:sp>
        <p:nvSpPr>
          <p:cNvPr id="19" name="Saule 18"/>
          <p:cNvSpPr/>
          <p:nvPr/>
        </p:nvSpPr>
        <p:spPr>
          <a:xfrm>
            <a:off x="5220072" y="2204864"/>
            <a:ext cx="360040" cy="36004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92080" y="2492896"/>
            <a:ext cx="504056" cy="288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lv-LV" b="1" dirty="0">
                <a:solidFill>
                  <a:srgbClr val="D34817"/>
                </a:solidFill>
              </a:rPr>
              <a:t>2011</a:t>
            </a:r>
            <a:endParaRPr lang="lv-LV" b="1" dirty="0">
              <a:solidFill>
                <a:srgbClr val="D34817"/>
              </a:solidFill>
            </a:endParaRPr>
          </a:p>
        </p:txBody>
      </p:sp>
      <p:sp>
        <p:nvSpPr>
          <p:cNvPr id="21" name="Saule 20"/>
          <p:cNvSpPr/>
          <p:nvPr/>
        </p:nvSpPr>
        <p:spPr>
          <a:xfrm>
            <a:off x="4355976" y="3356992"/>
            <a:ext cx="360040" cy="36004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27984" y="3645024"/>
            <a:ext cx="504056" cy="288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lv-LV" b="1" dirty="0">
                <a:solidFill>
                  <a:srgbClr val="D34817"/>
                </a:solidFill>
              </a:rPr>
              <a:t>2014</a:t>
            </a:r>
            <a:endParaRPr lang="lv-LV" b="1" dirty="0">
              <a:solidFill>
                <a:srgbClr val="D34817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7504" y="620688"/>
            <a:ext cx="4136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400" b="1" dirty="0">
                <a:solidFill>
                  <a:prstClr val="black"/>
                </a:solidFill>
              </a:rPr>
              <a:t>LIO ģeogrāfija </a:t>
            </a:r>
            <a:r>
              <a:rPr lang="lv-LV" sz="2400" dirty="0">
                <a:solidFill>
                  <a:prstClr val="black"/>
                </a:solidFill>
              </a:rPr>
              <a:t>kopš 2009.gada</a:t>
            </a:r>
            <a:endParaRPr lang="lv-LV" sz="2400" dirty="0">
              <a:solidFill>
                <a:prstClr val="black"/>
              </a:solidFill>
            </a:endParaRPr>
          </a:p>
        </p:txBody>
      </p:sp>
      <p:sp>
        <p:nvSpPr>
          <p:cNvPr id="24" name="Saule 23"/>
          <p:cNvSpPr/>
          <p:nvPr/>
        </p:nvSpPr>
        <p:spPr>
          <a:xfrm>
            <a:off x="1835696" y="3573016"/>
            <a:ext cx="360040" cy="360040"/>
          </a:xfrm>
          <a:prstGeom prst="sun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07704" y="3861048"/>
            <a:ext cx="504056" cy="288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lv-LV" b="1" dirty="0">
                <a:solidFill>
                  <a:srgbClr val="00B050"/>
                </a:solidFill>
              </a:rPr>
              <a:t>2015</a:t>
            </a:r>
            <a:endParaRPr lang="lv-LV" b="1" dirty="0">
              <a:solidFill>
                <a:srgbClr val="00B050"/>
              </a:solidFill>
            </a:endParaRPr>
          </a:p>
        </p:txBody>
      </p:sp>
      <p:sp>
        <p:nvSpPr>
          <p:cNvPr id="26" name="Saule 25"/>
          <p:cNvSpPr/>
          <p:nvPr/>
        </p:nvSpPr>
        <p:spPr>
          <a:xfrm>
            <a:off x="4644008" y="2564904"/>
            <a:ext cx="360040" cy="360040"/>
          </a:xfrm>
          <a:prstGeom prst="sun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16016" y="2852936"/>
            <a:ext cx="504056" cy="288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lv-LV" b="1" dirty="0">
                <a:solidFill>
                  <a:srgbClr val="00B050"/>
                </a:solidFill>
              </a:rPr>
              <a:t>2013</a:t>
            </a:r>
            <a:endParaRPr lang="lv-LV" b="1" dirty="0">
              <a:solidFill>
                <a:srgbClr val="00B050"/>
              </a:solidFill>
            </a:endParaRPr>
          </a:p>
        </p:txBody>
      </p:sp>
      <p:sp>
        <p:nvSpPr>
          <p:cNvPr id="28" name="Saule 27"/>
          <p:cNvSpPr/>
          <p:nvPr/>
        </p:nvSpPr>
        <p:spPr>
          <a:xfrm>
            <a:off x="2123728" y="5373216"/>
            <a:ext cx="360040" cy="36004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29" name="Saule 28"/>
          <p:cNvSpPr/>
          <p:nvPr/>
        </p:nvSpPr>
        <p:spPr>
          <a:xfrm>
            <a:off x="2123728" y="5805264"/>
            <a:ext cx="360040" cy="360040"/>
          </a:xfrm>
          <a:prstGeom prst="sun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algn="ctr"/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55776" y="5373216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b="1" dirty="0">
                <a:solidFill>
                  <a:srgbClr val="9B2D1F"/>
                </a:solidFill>
              </a:rPr>
              <a:t>Valsts olimpiāde</a:t>
            </a:r>
            <a:endParaRPr lang="lv-LV" b="1" dirty="0">
              <a:solidFill>
                <a:srgbClr val="9B2D1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27784" y="580526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b="1" dirty="0">
                <a:solidFill>
                  <a:srgbClr val="00B050"/>
                </a:solidFill>
              </a:rPr>
              <a:t>Atlase</a:t>
            </a:r>
            <a:endParaRPr lang="lv-LV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14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85786" y="428605"/>
            <a:ext cx="7772400" cy="642942"/>
          </a:xfrm>
        </p:spPr>
        <p:txBody>
          <a:bodyPr/>
          <a:lstStyle/>
          <a:p>
            <a:r>
              <a:rPr lang="lv-LV" dirty="0" smtClean="0">
                <a:solidFill>
                  <a:srgbClr val="FFFFFF"/>
                </a:solidFill>
              </a:rPr>
              <a:t>KUR ESAM ?  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251520" y="1124744"/>
            <a:ext cx="8640960" cy="48965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Kolosālas iestrādes un pieredze, kā olimpiādes un citas sacensības organizējamas. </a:t>
            </a:r>
          </a:p>
          <a:p>
            <a:pPr lvl="1">
              <a:buFont typeface="Arial" pitchFamily="34" charset="0"/>
              <a:buChar char="•"/>
            </a:pPr>
            <a:r>
              <a:rPr lang="lv-LV" sz="2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t.sk. starptautiskas,</a:t>
            </a:r>
          </a:p>
          <a:p>
            <a:pPr lvl="1">
              <a:buFont typeface="Arial" pitchFamily="34" charset="0"/>
              <a:buChar char="•"/>
            </a:pPr>
            <a:r>
              <a:rPr lang="lv-LV" sz="2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t.sk. ārpus Rīgas</a:t>
            </a:r>
          </a:p>
          <a:p>
            <a:endParaRPr lang="lv-LV" sz="2800" dirty="0" smtClea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Pieaugošs industrijas atbalsts</a:t>
            </a:r>
          </a:p>
          <a:p>
            <a:pPr lvl="1">
              <a:buFont typeface="Arial" pitchFamily="34" charset="0"/>
              <a:buChar char="•"/>
            </a:pPr>
            <a:r>
              <a:rPr lang="lv-LV" sz="2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Jauns zīmols</a:t>
            </a:r>
          </a:p>
          <a:p>
            <a:pPr lvl="1">
              <a:buFont typeface="Arial" pitchFamily="34" charset="0"/>
              <a:buChar char="•"/>
            </a:pPr>
            <a:r>
              <a:rPr lang="lv-LV" sz="2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Atbalsts dalībai pasākumos</a:t>
            </a:r>
          </a:p>
          <a:p>
            <a:endParaRPr lang="lv-LV" sz="2800" dirty="0" smtClea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endParaRPr lang="en-US" sz="260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616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496" y="1"/>
            <a:ext cx="74204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467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1291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abā bultiņa 4"/>
          <p:cNvSpPr/>
          <p:nvPr/>
        </p:nvSpPr>
        <p:spPr>
          <a:xfrm>
            <a:off x="467544" y="2636912"/>
            <a:ext cx="21602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>
              <a:solidFill>
                <a:prstClr val="white"/>
              </a:solidFill>
            </a:endParaRPr>
          </a:p>
        </p:txBody>
      </p:sp>
      <p:sp>
        <p:nvSpPr>
          <p:cNvPr id="6" name="Labā bultiņa 5"/>
          <p:cNvSpPr/>
          <p:nvPr/>
        </p:nvSpPr>
        <p:spPr>
          <a:xfrm>
            <a:off x="467544" y="3356992"/>
            <a:ext cx="21602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4869160"/>
            <a:ext cx="168507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>
                <a:solidFill>
                  <a:prstClr val="white"/>
                </a:solidFill>
              </a:rPr>
              <a:t>1.Polija 2/3/1</a:t>
            </a:r>
          </a:p>
          <a:p>
            <a:r>
              <a:rPr lang="lv-LV" dirty="0">
                <a:solidFill>
                  <a:prstClr val="white"/>
                </a:solidFill>
              </a:rPr>
              <a:t>2.Latvija 1/1/1</a:t>
            </a:r>
          </a:p>
          <a:p>
            <a:r>
              <a:rPr lang="lv-LV" dirty="0">
                <a:solidFill>
                  <a:prstClr val="white"/>
                </a:solidFill>
              </a:rPr>
              <a:t>3.Zviedrija 1/1/0</a:t>
            </a:r>
          </a:p>
          <a:p>
            <a:r>
              <a:rPr lang="lv-LV" dirty="0">
                <a:solidFill>
                  <a:prstClr val="white"/>
                </a:solidFill>
              </a:rPr>
              <a:t>4.Vācija 1/0/2</a:t>
            </a:r>
          </a:p>
          <a:p>
            <a:r>
              <a:rPr lang="lv-LV" dirty="0">
                <a:solidFill>
                  <a:prstClr val="white"/>
                </a:solidFill>
              </a:rPr>
              <a:t>5.Somija 0/2/4</a:t>
            </a:r>
            <a:endParaRPr lang="lv-LV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47864" y="4869160"/>
            <a:ext cx="17748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>
                <a:solidFill>
                  <a:prstClr val="white"/>
                </a:solidFill>
              </a:rPr>
              <a:t>6.Igaunija 0/1/2</a:t>
            </a:r>
          </a:p>
          <a:p>
            <a:r>
              <a:rPr lang="lv-LV" dirty="0">
                <a:solidFill>
                  <a:prstClr val="white"/>
                </a:solidFill>
              </a:rPr>
              <a:t>7.Norvēģija 0/1/1</a:t>
            </a:r>
          </a:p>
          <a:p>
            <a:r>
              <a:rPr lang="lv-LV" dirty="0">
                <a:solidFill>
                  <a:prstClr val="white"/>
                </a:solidFill>
              </a:rPr>
              <a:t>8.Dānija,</a:t>
            </a:r>
          </a:p>
          <a:p>
            <a:r>
              <a:rPr lang="lv-LV" dirty="0">
                <a:solidFill>
                  <a:prstClr val="white"/>
                </a:solidFill>
              </a:rPr>
              <a:t>    Lietuva 0/0/1</a:t>
            </a:r>
            <a:endParaRPr lang="lv-LV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82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85786" y="428605"/>
            <a:ext cx="7772400" cy="642942"/>
          </a:xfrm>
        </p:spPr>
        <p:txBody>
          <a:bodyPr/>
          <a:lstStyle/>
          <a:p>
            <a:r>
              <a:rPr lang="lv-LV" dirty="0" smtClean="0">
                <a:solidFill>
                  <a:srgbClr val="FFFFFF"/>
                </a:solidFill>
              </a:rPr>
              <a:t>KUR ESAM ?  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251520" y="1124744"/>
            <a:ext cx="8640960" cy="48965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Kolosālas iestrādes un pieredze, kā olimpiādes un citas sacensības organizējamas. </a:t>
            </a:r>
          </a:p>
          <a:p>
            <a:pPr lvl="1">
              <a:buFont typeface="Arial" pitchFamily="34" charset="0"/>
              <a:buChar char="•"/>
            </a:pPr>
            <a:r>
              <a:rPr lang="lv-LV" sz="2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t.sk. starptautiskas,</a:t>
            </a:r>
          </a:p>
          <a:p>
            <a:pPr lvl="1">
              <a:buFont typeface="Arial" pitchFamily="34" charset="0"/>
              <a:buChar char="•"/>
            </a:pPr>
            <a:r>
              <a:rPr lang="lv-LV" sz="2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t.sk. ārpus Rīgas</a:t>
            </a:r>
          </a:p>
          <a:p>
            <a:endParaRPr lang="lv-LV" sz="2800" dirty="0" smtClea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Pieaugošs industrijas atbalsts</a:t>
            </a:r>
          </a:p>
          <a:p>
            <a:pPr lvl="1">
              <a:buFont typeface="Arial" pitchFamily="34" charset="0"/>
              <a:buChar char="•"/>
            </a:pPr>
            <a:r>
              <a:rPr lang="lv-LV" sz="2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Jauns zīmols</a:t>
            </a:r>
          </a:p>
          <a:p>
            <a:pPr lvl="1">
              <a:buFont typeface="Arial" pitchFamily="34" charset="0"/>
              <a:buChar char="•"/>
            </a:pPr>
            <a:r>
              <a:rPr lang="lv-LV" sz="2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Atbalsts dalībai pasākumos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Sarūkošs valsts (VISC? IZM?) atbalsts</a:t>
            </a:r>
          </a:p>
          <a:p>
            <a:endParaRPr lang="lv-LV" sz="2800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lv-LV" sz="2800" dirty="0" smtClea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endParaRPr lang="en-US" sz="260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852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01" y="1124744"/>
            <a:ext cx="9059799" cy="45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7515225" cy="685800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793" y="4725144"/>
            <a:ext cx="8565207" cy="1945052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3599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85786" y="428605"/>
            <a:ext cx="7772400" cy="642942"/>
          </a:xfrm>
        </p:spPr>
        <p:txBody>
          <a:bodyPr/>
          <a:lstStyle/>
          <a:p>
            <a:r>
              <a:rPr lang="lv-LV" dirty="0" smtClean="0">
                <a:solidFill>
                  <a:srgbClr val="FFFFFF"/>
                </a:solidFill>
              </a:rPr>
              <a:t>KUR ESAM ?  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251520" y="1124744"/>
            <a:ext cx="8640960" cy="48965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Kolosālas iestrādes un pieredze, kā olimpiādes un citas sacensības organizējamas. </a:t>
            </a:r>
          </a:p>
          <a:p>
            <a:pPr lvl="1">
              <a:buFont typeface="Arial" pitchFamily="34" charset="0"/>
              <a:buChar char="•"/>
            </a:pPr>
            <a:r>
              <a:rPr lang="lv-LV" sz="2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t.sk. starptautiskas,</a:t>
            </a:r>
          </a:p>
          <a:p>
            <a:pPr lvl="1">
              <a:buFont typeface="Arial" pitchFamily="34" charset="0"/>
              <a:buChar char="•"/>
            </a:pPr>
            <a:r>
              <a:rPr lang="lv-LV" sz="2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t.sk. ārpus Rīgas</a:t>
            </a:r>
          </a:p>
          <a:p>
            <a:endParaRPr lang="lv-LV" sz="2800" dirty="0" smtClea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Pieaugošs industrijas atbalsts</a:t>
            </a:r>
          </a:p>
          <a:p>
            <a:pPr lvl="1">
              <a:buFont typeface="Arial" pitchFamily="34" charset="0"/>
              <a:buChar char="•"/>
            </a:pPr>
            <a:r>
              <a:rPr lang="lv-LV" sz="2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Jauns zīmols</a:t>
            </a:r>
          </a:p>
          <a:p>
            <a:pPr lvl="1">
              <a:buFont typeface="Arial" pitchFamily="34" charset="0"/>
              <a:buChar char="•"/>
            </a:pPr>
            <a:r>
              <a:rPr lang="lv-LV" sz="2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Atbalsts dalībai pasākumos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Sarūkošs valsts (VISC? IZM?) atbalsts</a:t>
            </a:r>
          </a:p>
          <a:p>
            <a:endParaRPr lang="lv-LV" sz="2800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No LIO “kartes” izzuduši novadi un pilsētas</a:t>
            </a:r>
          </a:p>
          <a:p>
            <a:endParaRPr lang="lv-LV" sz="2800" dirty="0" smtClea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endParaRPr lang="en-US" sz="260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401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ttēls 5" descr="rajoni_2008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6128"/>
            <a:ext cx="9144000" cy="5605743"/>
          </a:xfrm>
          <a:prstGeom prst="rect">
            <a:avLst/>
          </a:prstGeom>
        </p:spPr>
      </p:pic>
      <p:pic>
        <p:nvPicPr>
          <p:cNvPr id="7" name="Attēls 6" descr="rajoni_2013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6128"/>
            <a:ext cx="9144000" cy="56057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7544" y="6381328"/>
            <a:ext cx="3616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>
                <a:solidFill>
                  <a:prstClr val="white"/>
                </a:solidFill>
              </a:rPr>
              <a:t>Karšu sagataves no </a:t>
            </a:r>
            <a:r>
              <a:rPr lang="lv-LV" dirty="0">
                <a:solidFill>
                  <a:srgbClr val="FFFF00"/>
                </a:solidFill>
              </a:rPr>
              <a:t>www.grupa93.lv</a:t>
            </a:r>
            <a:endParaRPr lang="lv-LV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55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 descr="karte_pamats_2012_ied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90904"/>
            <a:ext cx="9144000" cy="56761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6381328"/>
            <a:ext cx="3616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>
                <a:solidFill>
                  <a:prstClr val="white"/>
                </a:solidFill>
              </a:rPr>
              <a:t>Karšu sagataves no </a:t>
            </a:r>
            <a:r>
              <a:rPr lang="lv-LV" dirty="0">
                <a:solidFill>
                  <a:srgbClr val="FFFF00"/>
                </a:solidFill>
              </a:rPr>
              <a:t>www.grupa93.lv</a:t>
            </a:r>
            <a:endParaRPr lang="lv-LV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620688"/>
            <a:ext cx="38884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dirty="0">
                <a:solidFill>
                  <a:prstClr val="black"/>
                </a:solidFill>
              </a:rPr>
              <a:t>2015  </a:t>
            </a:r>
            <a:br>
              <a:rPr lang="lv-LV" sz="2800" dirty="0">
                <a:solidFill>
                  <a:prstClr val="black"/>
                </a:solidFill>
              </a:rPr>
            </a:br>
            <a:r>
              <a:rPr lang="lv-LV" sz="2400" dirty="0">
                <a:solidFill>
                  <a:prstClr val="black"/>
                </a:solidFill>
              </a:rPr>
              <a:t>Valsts olimpiādes dalībnieki</a:t>
            </a:r>
            <a:endParaRPr lang="lv-LV" sz="2400" dirty="0">
              <a:solidFill>
                <a:prstClr val="black"/>
              </a:solidFill>
            </a:endParaRPr>
          </a:p>
        </p:txBody>
      </p:sp>
      <p:sp>
        <p:nvSpPr>
          <p:cNvPr id="7" name="Ovāls 6"/>
          <p:cNvSpPr/>
          <p:nvPr/>
        </p:nvSpPr>
        <p:spPr>
          <a:xfrm>
            <a:off x="3779912" y="2780928"/>
            <a:ext cx="64807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000" dirty="0">
                <a:solidFill>
                  <a:prstClr val="white"/>
                </a:solidFill>
              </a:rPr>
              <a:t>40</a:t>
            </a:r>
            <a:endParaRPr lang="lv-LV" sz="2000" dirty="0">
              <a:solidFill>
                <a:prstClr val="white"/>
              </a:solidFill>
            </a:endParaRPr>
          </a:p>
        </p:txBody>
      </p:sp>
      <p:sp>
        <p:nvSpPr>
          <p:cNvPr id="9" name="Ovāls 8"/>
          <p:cNvSpPr/>
          <p:nvPr/>
        </p:nvSpPr>
        <p:spPr>
          <a:xfrm>
            <a:off x="6804248" y="5229200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lv-LV" sz="2000" dirty="0">
                <a:solidFill>
                  <a:prstClr val="white"/>
                </a:solidFill>
              </a:rPr>
              <a:t>9</a:t>
            </a:r>
            <a:endParaRPr lang="lv-LV" sz="2000" dirty="0">
              <a:solidFill>
                <a:prstClr val="white"/>
              </a:solidFill>
            </a:endParaRPr>
          </a:p>
        </p:txBody>
      </p:sp>
      <p:sp>
        <p:nvSpPr>
          <p:cNvPr id="10" name="Ovāls 9"/>
          <p:cNvSpPr/>
          <p:nvPr/>
        </p:nvSpPr>
        <p:spPr>
          <a:xfrm>
            <a:off x="5148064" y="2276872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lv-LV" sz="1600" dirty="0">
                <a:solidFill>
                  <a:prstClr val="white"/>
                </a:solidFill>
              </a:rPr>
              <a:t>12</a:t>
            </a:r>
            <a:endParaRPr lang="lv-LV" sz="1600" dirty="0">
              <a:solidFill>
                <a:prstClr val="white"/>
              </a:solidFill>
            </a:endParaRPr>
          </a:p>
        </p:txBody>
      </p:sp>
      <p:sp>
        <p:nvSpPr>
          <p:cNvPr id="11" name="Ovāls 10"/>
          <p:cNvSpPr/>
          <p:nvPr/>
        </p:nvSpPr>
        <p:spPr>
          <a:xfrm>
            <a:off x="1835696" y="3717032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lv-LV" sz="2000" dirty="0">
                <a:solidFill>
                  <a:prstClr val="white"/>
                </a:solidFill>
              </a:rPr>
              <a:t>7</a:t>
            </a:r>
            <a:endParaRPr lang="lv-LV" sz="2000" dirty="0">
              <a:solidFill>
                <a:prstClr val="white"/>
              </a:solidFill>
            </a:endParaRPr>
          </a:p>
        </p:txBody>
      </p:sp>
      <p:sp>
        <p:nvSpPr>
          <p:cNvPr id="12" name="Ovāls 11"/>
          <p:cNvSpPr/>
          <p:nvPr/>
        </p:nvSpPr>
        <p:spPr>
          <a:xfrm>
            <a:off x="4716016" y="270892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lv-LV" sz="1400" dirty="0">
                <a:solidFill>
                  <a:prstClr val="white"/>
                </a:solidFill>
              </a:rPr>
              <a:t>4</a:t>
            </a:r>
            <a:endParaRPr lang="lv-LV" sz="2000" dirty="0">
              <a:solidFill>
                <a:prstClr val="white"/>
              </a:solidFill>
            </a:endParaRPr>
          </a:p>
        </p:txBody>
      </p:sp>
      <p:sp>
        <p:nvSpPr>
          <p:cNvPr id="13" name="Ovāls 12"/>
          <p:cNvSpPr/>
          <p:nvPr/>
        </p:nvSpPr>
        <p:spPr>
          <a:xfrm>
            <a:off x="2915816" y="3933056"/>
            <a:ext cx="135632" cy="1356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endParaRPr lang="lv-LV" sz="2000" dirty="0">
              <a:solidFill>
                <a:prstClr val="white"/>
              </a:solidFill>
            </a:endParaRPr>
          </a:p>
        </p:txBody>
      </p:sp>
      <p:sp>
        <p:nvSpPr>
          <p:cNvPr id="14" name="Ovāls 13"/>
          <p:cNvSpPr/>
          <p:nvPr/>
        </p:nvSpPr>
        <p:spPr>
          <a:xfrm>
            <a:off x="3419872" y="3861048"/>
            <a:ext cx="135632" cy="1356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endParaRPr lang="lv-LV" sz="2000" dirty="0">
              <a:solidFill>
                <a:prstClr val="white"/>
              </a:solidFill>
            </a:endParaRPr>
          </a:p>
        </p:txBody>
      </p:sp>
      <p:sp>
        <p:nvSpPr>
          <p:cNvPr id="15" name="Ovāls 14"/>
          <p:cNvSpPr/>
          <p:nvPr/>
        </p:nvSpPr>
        <p:spPr>
          <a:xfrm>
            <a:off x="4499992" y="3501008"/>
            <a:ext cx="135632" cy="1356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endParaRPr lang="lv-LV" sz="2000" dirty="0">
              <a:solidFill>
                <a:prstClr val="white"/>
              </a:solidFill>
            </a:endParaRPr>
          </a:p>
        </p:txBody>
      </p:sp>
      <p:sp>
        <p:nvSpPr>
          <p:cNvPr id="16" name="Ovāls 15"/>
          <p:cNvSpPr/>
          <p:nvPr/>
        </p:nvSpPr>
        <p:spPr>
          <a:xfrm>
            <a:off x="6156176" y="1340768"/>
            <a:ext cx="135632" cy="1356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endParaRPr lang="lv-LV" sz="2000" dirty="0">
              <a:solidFill>
                <a:prstClr val="white"/>
              </a:solidFill>
            </a:endParaRPr>
          </a:p>
        </p:txBody>
      </p:sp>
      <p:sp>
        <p:nvSpPr>
          <p:cNvPr id="17" name="Ovāls 16"/>
          <p:cNvSpPr/>
          <p:nvPr/>
        </p:nvSpPr>
        <p:spPr>
          <a:xfrm>
            <a:off x="2051720" y="2492896"/>
            <a:ext cx="135632" cy="1356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endParaRPr lang="lv-LV" sz="2000" dirty="0">
              <a:solidFill>
                <a:prstClr val="white"/>
              </a:solidFill>
            </a:endParaRPr>
          </a:p>
        </p:txBody>
      </p:sp>
      <p:sp>
        <p:nvSpPr>
          <p:cNvPr id="18" name="Ovāls 17"/>
          <p:cNvSpPr/>
          <p:nvPr/>
        </p:nvSpPr>
        <p:spPr>
          <a:xfrm>
            <a:off x="899592" y="2060848"/>
            <a:ext cx="135632" cy="1356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endParaRPr lang="lv-LV" sz="2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14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85786" y="428605"/>
            <a:ext cx="7772400" cy="642942"/>
          </a:xfrm>
        </p:spPr>
        <p:txBody>
          <a:bodyPr/>
          <a:lstStyle/>
          <a:p>
            <a:r>
              <a:rPr lang="lv-LV" dirty="0" smtClean="0"/>
              <a:t>IESAISTIES!   </a:t>
            </a:r>
            <a:endParaRPr lang="en-US" dirty="0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107504" y="1124744"/>
            <a:ext cx="8856984" cy="54726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“OLIMPS!” (http://olimps.lio.lv/) un</a:t>
            </a:r>
            <a:b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“</a:t>
            </a:r>
            <a:r>
              <a:rPr lang="lv-LV" sz="2800" dirty="0" err="1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CleverCode</a:t>
            </a: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” (http://www.clevercode.lv)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JAVA atļauta un izmantojama visos posmos (skola </a:t>
            </a:r>
            <a:r>
              <a:rPr lang="lv-LV" sz="2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Symbol"/>
              </a:rPr>
              <a:t></a:t>
            </a: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IOI)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Iesildīšanās sacensību (novembris/decembris) uzdevumi nav  (tik) briesmīgi!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Tiek (vairāk) domāts par atrisinājumu izklāstu publicēšanu.</a:t>
            </a:r>
          </a:p>
          <a:p>
            <a:endParaRPr lang="en-US" sz="260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88640"/>
            <a:ext cx="2141632" cy="1512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8720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476672"/>
            <a:ext cx="35798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4800" dirty="0">
                <a:solidFill>
                  <a:prstClr val="white"/>
                </a:solidFill>
              </a:rPr>
              <a:t>“Mazie solīši”</a:t>
            </a:r>
            <a:endParaRPr lang="lv-LV" sz="4800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700808"/>
            <a:ext cx="843570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lv-LV" sz="3200" dirty="0">
                <a:solidFill>
                  <a:prstClr val="white"/>
                </a:solidFill>
              </a:rPr>
              <a:t> Iesaistīt visus, kas gatavi iesaistīties</a:t>
            </a:r>
            <a:br>
              <a:rPr lang="lv-LV" sz="3200" dirty="0">
                <a:solidFill>
                  <a:prstClr val="white"/>
                </a:solidFill>
              </a:rPr>
            </a:br>
            <a:r>
              <a:rPr lang="lv-LV" sz="3200" dirty="0">
                <a:solidFill>
                  <a:prstClr val="white"/>
                </a:solidFill>
              </a:rPr>
              <a:t>(vai ir skolotāji, kas varētu uzrakstīt skolas kārtas </a:t>
            </a:r>
            <a:br>
              <a:rPr lang="lv-LV" sz="3200" dirty="0">
                <a:solidFill>
                  <a:prstClr val="white"/>
                </a:solidFill>
              </a:rPr>
            </a:br>
            <a:r>
              <a:rPr lang="lv-LV" sz="3200" dirty="0">
                <a:solidFill>
                  <a:prstClr val="white"/>
                </a:solidFill>
              </a:rPr>
              <a:t>uzdevumu atrisinājumus?)</a:t>
            </a:r>
          </a:p>
          <a:p>
            <a:pPr>
              <a:buFont typeface="Arial" pitchFamily="34" charset="0"/>
              <a:buChar char="•"/>
            </a:pPr>
            <a:r>
              <a:rPr lang="lv-LV" sz="3200" dirty="0">
                <a:solidFill>
                  <a:prstClr val="white"/>
                </a:solidFill>
              </a:rPr>
              <a:t> (Turpināt) meklēt citu neiesaistīšanās cēloņus</a:t>
            </a:r>
          </a:p>
          <a:p>
            <a:pPr>
              <a:buFont typeface="Arial" pitchFamily="34" charset="0"/>
              <a:buChar char="•"/>
            </a:pPr>
            <a:r>
              <a:rPr lang="lv-LV" sz="3200" dirty="0">
                <a:solidFill>
                  <a:prstClr val="white"/>
                </a:solidFill>
              </a:rPr>
              <a:t> Skaidrot savas ieceres </a:t>
            </a:r>
            <a:br>
              <a:rPr lang="lv-LV" sz="3200" dirty="0">
                <a:solidFill>
                  <a:prstClr val="white"/>
                </a:solidFill>
              </a:rPr>
            </a:br>
            <a:r>
              <a:rPr lang="lv-LV" sz="3200" dirty="0">
                <a:solidFill>
                  <a:prstClr val="white"/>
                </a:solidFill>
              </a:rPr>
              <a:t>(piemēram, </a:t>
            </a:r>
            <a:r>
              <a:rPr lang="lv-LV" sz="3200" dirty="0" err="1">
                <a:solidFill>
                  <a:prstClr val="white"/>
                </a:solidFill>
              </a:rPr>
              <a:t>apakšuzdevumu</a:t>
            </a:r>
            <a:r>
              <a:rPr lang="lv-LV" sz="3200" dirty="0">
                <a:solidFill>
                  <a:prstClr val="white"/>
                </a:solidFill>
              </a:rPr>
              <a:t> ideju)</a:t>
            </a:r>
            <a:endParaRPr lang="lv-LV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51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99592" y="1556792"/>
            <a:ext cx="7772400" cy="1974059"/>
          </a:xfrm>
        </p:spPr>
        <p:txBody>
          <a:bodyPr/>
          <a:lstStyle/>
          <a:p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>PALDIES, KA UZKLAUSĪJĀT!</a:t>
            </a:r>
            <a:br>
              <a:rPr lang="lv-LV" dirty="0" smtClean="0"/>
            </a:br>
            <a:r>
              <a:rPr lang="lv-LV" dirty="0" smtClean="0"/>
              <a:t>JAUTĀJUMI / </a:t>
            </a:r>
            <a:r>
              <a:rPr lang="lv-LV" dirty="0" smtClean="0">
                <a:solidFill>
                  <a:srgbClr val="FFFF00"/>
                </a:solidFill>
              </a:rPr>
              <a:t>IDEJAS</a:t>
            </a:r>
            <a:r>
              <a:rPr lang="lv-LV" dirty="0" smtClean="0"/>
              <a:t>?</a:t>
            </a:r>
            <a:endParaRPr lang="lv-LV" dirty="0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3923928" y="3537992"/>
            <a:ext cx="4748064" cy="1052512"/>
          </a:xfrm>
        </p:spPr>
        <p:txBody>
          <a:bodyPr>
            <a:noAutofit/>
          </a:bodyPr>
          <a:lstStyle/>
          <a:p>
            <a:r>
              <a:rPr lang="lv-LV" sz="4800" dirty="0" smtClean="0"/>
              <a:t>askola@latnet.lv</a:t>
            </a:r>
          </a:p>
          <a:p>
            <a:r>
              <a:rPr lang="lv-LV" sz="4800" dirty="0" smtClean="0"/>
              <a:t>www.lio.lv</a:t>
            </a:r>
            <a:endParaRPr lang="lv-LV" sz="48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16632"/>
            <a:ext cx="28194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7660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startit">
  <a:themeElements>
    <a:clrScheme name="Starti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D4F48"/>
      </a:accent1>
      <a:accent2>
        <a:srgbClr val="7C7AB9"/>
      </a:accent2>
      <a:accent3>
        <a:srgbClr val="14ADB2"/>
      </a:accent3>
      <a:accent4>
        <a:srgbClr val="98A824"/>
      </a:accent4>
      <a:accent5>
        <a:srgbClr val="799499"/>
      </a:accent5>
      <a:accent6>
        <a:srgbClr val="5294F4"/>
      </a:accent6>
      <a:hlink>
        <a:srgbClr val="009999"/>
      </a:hlink>
      <a:folHlink>
        <a:srgbClr val="99CC00"/>
      </a:folHlink>
    </a:clrScheme>
    <a:fontScheme name="Default Design">
      <a:majorFont>
        <a:latin typeface="Consolas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esentation1" id="{E52A2488-2CEE-4F43-9AC1-23D2A225A4F8}" vid="{00ACAD91-3DF1-41CD-8FD6-14815AADA06E}"/>
    </a:ext>
  </a:extLst>
</a:theme>
</file>

<file path=ppt/theme/theme2.xml><?xml version="1.0" encoding="utf-8"?>
<a:theme xmlns:a="http://schemas.openxmlformats.org/drawingml/2006/main" name="IntroducingPowerPoint2007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3000"/>
                <a:satMod val="200000"/>
              </a:schemeClr>
              <a:schemeClr val="phClr">
                <a:tint val="78000"/>
                <a:satMod val="230000"/>
              </a:schemeClr>
            </a:duotone>
          </a:blip>
          <a:tile tx="0" ty="0" sx="90000" sy="90000" flip="none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287</Words>
  <Application>Microsoft Office PowerPoint</Application>
  <PresentationFormat>On-screen Show (4:3)</PresentationFormat>
  <Paragraphs>104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startit</vt:lpstr>
      <vt:lpstr>IntroducingPowerPoint2007</vt:lpstr>
      <vt:lpstr>MĀRTIŅŠ OPMANIS LU Matemātikas un informātikas institūta pētnieks </vt:lpstr>
      <vt:lpstr>PowerPoint Presentation</vt:lpstr>
      <vt:lpstr>STRUKTŪRA</vt:lpstr>
      <vt:lpstr>KUR ESAM ?   </vt:lpstr>
      <vt:lpstr>KUR ESAM ?   </vt:lpstr>
      <vt:lpstr>PowerPoint Presentation</vt:lpstr>
      <vt:lpstr>KUR ESAM ?   </vt:lpstr>
      <vt:lpstr>PowerPoint Presentation</vt:lpstr>
      <vt:lpstr>PowerPoint Presentation</vt:lpstr>
      <vt:lpstr>KUR ESAM ?   </vt:lpstr>
      <vt:lpstr>PowerPoint Presentation</vt:lpstr>
      <vt:lpstr>KUR ESAM ?   </vt:lpstr>
      <vt:lpstr>PowerPoint Presentation</vt:lpstr>
      <vt:lpstr>PowerPoint Presentation</vt:lpstr>
      <vt:lpstr>IESAISTIES!   </vt:lpstr>
      <vt:lpstr>PowerPoint Presentation</vt:lpstr>
      <vt:lpstr> PALDIES, KA UZKLAUSĪJĀT! JAUTĀJUMI / IDEJAS?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MĀRTIŅŠ OPMANIS LU Matemātikas un informātikas institūta pētnieks </dc:title>
  <dc:creator>aija.klefelde</dc:creator>
  <cp:lastModifiedBy>aija.klefelde</cp:lastModifiedBy>
  <cp:revision>1</cp:revision>
  <dcterms:created xsi:type="dcterms:W3CDTF">2015-06-25T06:35:20Z</dcterms:created>
  <dcterms:modified xsi:type="dcterms:W3CDTF">2015-06-25T06:35:30Z</dcterms:modified>
</cp:coreProperties>
</file>