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</p:sldMasterIdLst>
  <p:notesMasterIdLst>
    <p:notesMasterId r:id="rId64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ue\Documents\Sue's%20Local%20C%20Drive\Computing%20At%20School\Evaluation\Summer%20Evaluation\FirstSurveyDataTo23Jun20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ue\Documents\Sue's%20Local%20C%20Drive\Computing%20At%20School\Evaluation\Summer%20Evaluation\FirstSurveyDataTo23Jun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Graphs!$H$34</c:f>
              <c:strCache>
                <c:ptCount val="1"/>
                <c:pt idx="0">
                  <c:v>Strongly agree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Graphs!$L$33:$O$33</c:f>
              <c:strCache>
                <c:ptCount val="4"/>
                <c:pt idx="0">
                  <c:v>Trainer was well informed</c:v>
                </c:pt>
                <c:pt idx="1">
                  <c:v>Trainer was well prepared</c:v>
                </c:pt>
                <c:pt idx="2">
                  <c:v>Good range of activities</c:v>
                </c:pt>
                <c:pt idx="3">
                  <c:v>Good balance of activities</c:v>
                </c:pt>
              </c:strCache>
            </c:strRef>
          </c:cat>
          <c:val>
            <c:numRef>
              <c:f>Graphs!$L$34:$O$34</c:f>
              <c:numCache>
                <c:formatCode>0%</c:formatCode>
                <c:ptCount val="4"/>
                <c:pt idx="0">
                  <c:v>0.83908045977011492</c:v>
                </c:pt>
                <c:pt idx="1">
                  <c:v>0.79180327868852463</c:v>
                </c:pt>
                <c:pt idx="2">
                  <c:v>0.67269736842105265</c:v>
                </c:pt>
                <c:pt idx="3">
                  <c:v>0.69407894736842102</c:v>
                </c:pt>
              </c:numCache>
            </c:numRef>
          </c:val>
        </c:ser>
        <c:ser>
          <c:idx val="1"/>
          <c:order val="1"/>
          <c:tx>
            <c:strRef>
              <c:f>Graphs!$H$35</c:f>
              <c:strCache>
                <c:ptCount val="1"/>
                <c:pt idx="0">
                  <c:v>Agree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Graphs!$L$33:$O$33</c:f>
              <c:strCache>
                <c:ptCount val="4"/>
                <c:pt idx="0">
                  <c:v>Trainer was well informed</c:v>
                </c:pt>
                <c:pt idx="1">
                  <c:v>Trainer was well prepared</c:v>
                </c:pt>
                <c:pt idx="2">
                  <c:v>Good range of activities</c:v>
                </c:pt>
                <c:pt idx="3">
                  <c:v>Good balance of activities</c:v>
                </c:pt>
              </c:strCache>
            </c:strRef>
          </c:cat>
          <c:val>
            <c:numRef>
              <c:f>Graphs!$L$35:$O$35</c:f>
              <c:numCache>
                <c:formatCode>0%</c:formatCode>
                <c:ptCount val="4"/>
                <c:pt idx="0">
                  <c:v>0.15927750410509031</c:v>
                </c:pt>
                <c:pt idx="1">
                  <c:v>0.20327868852459016</c:v>
                </c:pt>
                <c:pt idx="2">
                  <c:v>0.29934210526315791</c:v>
                </c:pt>
                <c:pt idx="3">
                  <c:v>0.28289473684210525</c:v>
                </c:pt>
              </c:numCache>
            </c:numRef>
          </c:val>
        </c:ser>
        <c:ser>
          <c:idx val="2"/>
          <c:order val="2"/>
          <c:tx>
            <c:strRef>
              <c:f>Graphs!$H$36</c:f>
              <c:strCache>
                <c:ptCount val="1"/>
                <c:pt idx="0">
                  <c:v>Disagree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Graphs!$L$33:$O$33</c:f>
              <c:strCache>
                <c:ptCount val="4"/>
                <c:pt idx="0">
                  <c:v>Trainer was well informed</c:v>
                </c:pt>
                <c:pt idx="1">
                  <c:v>Trainer was well prepared</c:v>
                </c:pt>
                <c:pt idx="2">
                  <c:v>Good range of activities</c:v>
                </c:pt>
                <c:pt idx="3">
                  <c:v>Good balance of activities</c:v>
                </c:pt>
              </c:strCache>
            </c:strRef>
          </c:cat>
          <c:val>
            <c:numRef>
              <c:f>Graphs!$L$36:$O$36</c:f>
              <c:numCache>
                <c:formatCode>0%</c:formatCode>
                <c:ptCount val="4"/>
                <c:pt idx="0">
                  <c:v>1.6420361247947454E-3</c:v>
                </c:pt>
                <c:pt idx="1">
                  <c:v>4.9180327868852463E-3</c:v>
                </c:pt>
                <c:pt idx="2">
                  <c:v>2.4671052631578948E-2</c:v>
                </c:pt>
                <c:pt idx="3">
                  <c:v>1.9736842105263157E-2</c:v>
                </c:pt>
              </c:numCache>
            </c:numRef>
          </c:val>
        </c:ser>
        <c:ser>
          <c:idx val="3"/>
          <c:order val="3"/>
          <c:tx>
            <c:strRef>
              <c:f>Graphs!$H$37</c:f>
              <c:strCache>
                <c:ptCount val="1"/>
                <c:pt idx="0">
                  <c:v>Strongly disagree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Graphs!$L$33:$O$33</c:f>
              <c:strCache>
                <c:ptCount val="4"/>
                <c:pt idx="0">
                  <c:v>Trainer was well informed</c:v>
                </c:pt>
                <c:pt idx="1">
                  <c:v>Trainer was well prepared</c:v>
                </c:pt>
                <c:pt idx="2">
                  <c:v>Good range of activities</c:v>
                </c:pt>
                <c:pt idx="3">
                  <c:v>Good balance of activities</c:v>
                </c:pt>
              </c:strCache>
            </c:strRef>
          </c:cat>
          <c:val>
            <c:numRef>
              <c:f>Graphs!$L$37:$O$37</c:f>
              <c:numCache>
                <c:formatCode>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3.2894736842105261E-3</c:v>
                </c:pt>
                <c:pt idx="3">
                  <c:v>3.2894736842105261E-3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82906240"/>
        <c:axId val="183067776"/>
      </c:barChart>
      <c:catAx>
        <c:axId val="18290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83067776"/>
        <c:crosses val="autoZero"/>
        <c:auto val="1"/>
        <c:lblAlgn val="ctr"/>
        <c:lblOffset val="100"/>
        <c:noMultiLvlLbl val="0"/>
      </c:catAx>
      <c:valAx>
        <c:axId val="18306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8290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lv-LV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800" dirty="0"/>
              <a:t>What is the impact on your ... ?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'More graphs'!$B$4</c:f>
              <c:strCache>
                <c:ptCount val="1"/>
                <c:pt idx="0">
                  <c:v>Significant impact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'More graphs'!$C$3:$F$3</c:f>
              <c:strCache>
                <c:ptCount val="4"/>
                <c:pt idx="0">
                  <c:v>Knowledge and Skills</c:v>
                </c:pt>
                <c:pt idx="1">
                  <c:v>Practice</c:v>
                </c:pt>
                <c:pt idx="2">
                  <c:v>Organisation</c:v>
                </c:pt>
                <c:pt idx="3">
                  <c:v>Learners</c:v>
                </c:pt>
              </c:strCache>
            </c:strRef>
          </c:cat>
          <c:val>
            <c:numRef>
              <c:f>'More graphs'!$C$4:$F$4</c:f>
              <c:numCache>
                <c:formatCode>0%</c:formatCode>
                <c:ptCount val="4"/>
                <c:pt idx="0">
                  <c:v>0.48</c:v>
                </c:pt>
                <c:pt idx="1">
                  <c:v>0.26</c:v>
                </c:pt>
                <c:pt idx="2">
                  <c:v>0.18</c:v>
                </c:pt>
                <c:pt idx="3">
                  <c:v>0.14000000000000001</c:v>
                </c:pt>
              </c:numCache>
            </c:numRef>
          </c:val>
        </c:ser>
        <c:ser>
          <c:idx val="1"/>
          <c:order val="1"/>
          <c:tx>
            <c:strRef>
              <c:f>'More graphs'!$B$5</c:f>
              <c:strCache>
                <c:ptCount val="1"/>
                <c:pt idx="0">
                  <c:v>Moderate impact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'More graphs'!$C$3:$F$3</c:f>
              <c:strCache>
                <c:ptCount val="4"/>
                <c:pt idx="0">
                  <c:v>Knowledge and Skills</c:v>
                </c:pt>
                <c:pt idx="1">
                  <c:v>Practice</c:v>
                </c:pt>
                <c:pt idx="2">
                  <c:v>Organisation</c:v>
                </c:pt>
                <c:pt idx="3">
                  <c:v>Learners</c:v>
                </c:pt>
              </c:strCache>
            </c:strRef>
          </c:cat>
          <c:val>
            <c:numRef>
              <c:f>'More graphs'!$C$5:$F$5</c:f>
              <c:numCache>
                <c:formatCode>0%</c:formatCode>
                <c:ptCount val="4"/>
                <c:pt idx="0">
                  <c:v>0.36</c:v>
                </c:pt>
                <c:pt idx="1">
                  <c:v>0.44</c:v>
                </c:pt>
                <c:pt idx="2">
                  <c:v>0.42</c:v>
                </c:pt>
                <c:pt idx="3">
                  <c:v>0.32</c:v>
                </c:pt>
              </c:numCache>
            </c:numRef>
          </c:val>
        </c:ser>
        <c:ser>
          <c:idx val="2"/>
          <c:order val="2"/>
          <c:tx>
            <c:strRef>
              <c:f>'More graphs'!$B$6</c:f>
              <c:strCache>
                <c:ptCount val="1"/>
                <c:pt idx="0">
                  <c:v>A little impact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'More graphs'!$C$3:$F$3</c:f>
              <c:strCache>
                <c:ptCount val="4"/>
                <c:pt idx="0">
                  <c:v>Knowledge and Skills</c:v>
                </c:pt>
                <c:pt idx="1">
                  <c:v>Practice</c:v>
                </c:pt>
                <c:pt idx="2">
                  <c:v>Organisation</c:v>
                </c:pt>
                <c:pt idx="3">
                  <c:v>Learners</c:v>
                </c:pt>
              </c:strCache>
            </c:strRef>
          </c:cat>
          <c:val>
            <c:numRef>
              <c:f>'More graphs'!$C$6:$F$6</c:f>
              <c:numCache>
                <c:formatCode>0%</c:formatCode>
                <c:ptCount val="4"/>
                <c:pt idx="0">
                  <c:v>0.14000000000000001</c:v>
                </c:pt>
                <c:pt idx="1">
                  <c:v>0.26</c:v>
                </c:pt>
                <c:pt idx="2">
                  <c:v>0.28000000000000003</c:v>
                </c:pt>
                <c:pt idx="3">
                  <c:v>0.2</c:v>
                </c:pt>
              </c:numCache>
            </c:numRef>
          </c:val>
        </c:ser>
        <c:ser>
          <c:idx val="3"/>
          <c:order val="3"/>
          <c:tx>
            <c:strRef>
              <c:f>'More graphs'!$B$7</c:f>
              <c:strCache>
                <c:ptCount val="1"/>
                <c:pt idx="0">
                  <c:v>No impact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'More graphs'!$C$3:$F$3</c:f>
              <c:strCache>
                <c:ptCount val="4"/>
                <c:pt idx="0">
                  <c:v>Knowledge and Skills</c:v>
                </c:pt>
                <c:pt idx="1">
                  <c:v>Practice</c:v>
                </c:pt>
                <c:pt idx="2">
                  <c:v>Organisation</c:v>
                </c:pt>
                <c:pt idx="3">
                  <c:v>Learners</c:v>
                </c:pt>
              </c:strCache>
            </c:strRef>
          </c:cat>
          <c:val>
            <c:numRef>
              <c:f>'More graphs'!$C$7:$F$7</c:f>
              <c:numCache>
                <c:formatCode>0%</c:formatCode>
                <c:ptCount val="4"/>
                <c:pt idx="0">
                  <c:v>0.02</c:v>
                </c:pt>
                <c:pt idx="1">
                  <c:v>0.04</c:v>
                </c:pt>
                <c:pt idx="2">
                  <c:v>0.06</c:v>
                </c:pt>
                <c:pt idx="3">
                  <c:v>0.12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4676352"/>
        <c:axId val="184677888"/>
      </c:barChart>
      <c:catAx>
        <c:axId val="18467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84677888"/>
        <c:crosses val="autoZero"/>
        <c:auto val="1"/>
        <c:lblAlgn val="ctr"/>
        <c:lblOffset val="100"/>
        <c:noMultiLvlLbl val="0"/>
      </c:catAx>
      <c:valAx>
        <c:axId val="18467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8467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lv-LV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22203-1325-4283-9EE6-A96A3511B6DA}" type="datetimeFigureOut">
              <a:rPr lang="lv-LV" smtClean="0"/>
              <a:t>2015.06.25.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E9BE2-4BA6-4552-BFA4-7787F0649D4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03505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7538F-C6E6-4303-BDE9-42D6B52C4A4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30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3993293"/>
            <a:ext cx="5032375" cy="378312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285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4D16F4BB-BACF-47B8-8386-E4413A31E416}" type="slidenum">
              <a:rPr lang="en-GB" altLang="en-US" sz="1200">
                <a:solidFill>
                  <a:prstClr val="black"/>
                </a:solidFill>
              </a:rPr>
              <a:pPr/>
              <a:t>5</a:t>
            </a:fld>
            <a:endParaRPr lang="en-GB" altLang="en-US" sz="1200">
              <a:solidFill>
                <a:prstClr val="black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684524"/>
            <a:ext cx="4960938" cy="3422614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077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4D16F4BB-BACF-47B8-8386-E4413A31E416}" type="slidenum">
              <a:rPr lang="en-GB" altLang="en-US" sz="1200">
                <a:solidFill>
                  <a:prstClr val="black"/>
                </a:solidFill>
              </a:rPr>
              <a:pPr/>
              <a:t>6</a:t>
            </a:fld>
            <a:endParaRPr lang="en-GB" altLang="en-US" sz="1200">
              <a:solidFill>
                <a:prstClr val="black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684524"/>
            <a:ext cx="4960938" cy="3422614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737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4D16F4BB-BACF-47B8-8386-E4413A31E416}" type="slidenum">
              <a:rPr lang="en-GB" altLang="en-US" sz="1200">
                <a:solidFill>
                  <a:prstClr val="black"/>
                </a:solidFill>
              </a:rPr>
              <a:pPr/>
              <a:t>7</a:t>
            </a:fld>
            <a:endParaRPr lang="en-GB" altLang="en-US" sz="1200">
              <a:solidFill>
                <a:prstClr val="black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684524"/>
            <a:ext cx="4960938" cy="3422614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756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4D16F4BB-BACF-47B8-8386-E4413A31E416}" type="slidenum">
              <a:rPr lang="en-GB" altLang="en-US" sz="1200">
                <a:solidFill>
                  <a:prstClr val="black"/>
                </a:solidFill>
              </a:rPr>
              <a:pPr/>
              <a:t>8</a:t>
            </a:fld>
            <a:endParaRPr lang="en-GB" altLang="en-US" sz="1200">
              <a:solidFill>
                <a:prstClr val="black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684524"/>
            <a:ext cx="4960938" cy="3422614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179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30520"/>
            <a:ext cx="4572000" cy="315260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12186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30520"/>
            <a:ext cx="4572000" cy="315260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2499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30520"/>
            <a:ext cx="4572000" cy="315260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53469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30520"/>
            <a:ext cx="4572000" cy="315260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29405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30520"/>
            <a:ext cx="4572000" cy="315260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08209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30520"/>
            <a:ext cx="4572000" cy="315260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0511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8F4A85-DDCF-492B-856D-52D88D4FF34B}" type="slidenum">
              <a:rPr lang="en-GB" smtClean="0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GB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504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E381B0-0A14-4307-9F4E-6637BEE64652}" type="slidenum">
              <a:rPr lang="en-GB" smtClean="0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GB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108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D4937-BFD7-4730-8EBB-58136E07B0EF}" type="slidenum">
              <a:rPr lang="en-GB" smtClean="0">
                <a:solidFill>
                  <a:prstClr val="black"/>
                </a:solidFill>
              </a:rPr>
              <a:pPr/>
              <a:t>43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186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iStock_000010182594Large1-cop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48" name="Picture 124" descr="E:\Skola\Startit_lv\Start_it_logo_prezentacijam.emf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" y="2408856"/>
            <a:ext cx="7073216" cy="21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013325"/>
            <a:ext cx="6408738" cy="1008063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47" name="Rectangle 7"/>
          <p:cNvSpPr>
            <a:spLocks noChangeArrowheads="1"/>
          </p:cNvSpPr>
          <p:nvPr userDrawn="1"/>
        </p:nvSpPr>
        <p:spPr bwMode="auto">
          <a:xfrm>
            <a:off x="323850" y="2703770"/>
            <a:ext cx="3486150" cy="6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en-GB" sz="1600" b="1">
                <a:solidFill>
                  <a:srgbClr val="000000"/>
                </a:solidFill>
                <a:latin typeface="Consolas" charset="0"/>
                <a:ea typeface="Verdana"/>
                <a:cs typeface="Verdana"/>
              </a:rPr>
              <a:t>Piebiedrojies Start(IT)!</a:t>
            </a:r>
            <a:br>
              <a:rPr lang="en-GB" sz="1600" b="1">
                <a:solidFill>
                  <a:srgbClr val="000000"/>
                </a:solidFill>
                <a:latin typeface="Consolas" charset="0"/>
                <a:ea typeface="Verdana"/>
                <a:cs typeface="Verdana"/>
              </a:rPr>
            </a:br>
            <a:r>
              <a:rPr lang="en-GB" sz="1600" b="1">
                <a:solidFill>
                  <a:srgbClr val="000000"/>
                </a:solidFill>
                <a:latin typeface="Consolas" charset="0"/>
                <a:ea typeface="Verdana"/>
                <a:cs typeface="Verdana"/>
              </a:rPr>
              <a:t>Attīstīsim IT izglītību kopā!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226800" y="647978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lv-LV" sz="1200" dirty="0">
                <a:solidFill>
                  <a:srgbClr val="000000"/>
                </a:solidFill>
              </a:rPr>
              <a:t>Materiālu pārpublicēšanas gadījumā, likt atsauci uz Start (IT)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259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EEAEDC-ADE1-9C43-96F9-00CD8E927DA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33375"/>
            <a:ext cx="5338763" cy="107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12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60000"/>
            <a:ext cx="1080000" cy="5040000"/>
          </a:xfrm>
          <a:solidFill>
            <a:schemeClr val="accent1"/>
          </a:solidFill>
        </p:spPr>
        <p:txBody>
          <a:bodyPr vert="vert270" anchor="ctr"/>
          <a:lstStyle>
            <a:lvl1pPr algn="l">
              <a:tabLst>
                <a:tab pos="360000" algn="l"/>
              </a:tabLst>
              <a:defRPr sz="2800"/>
            </a:lvl1pPr>
          </a:lstStyle>
          <a:p>
            <a:r>
              <a:rPr lang="lv-LV" dirty="0" smtClean="0"/>
              <a:t>	Code sample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8BE64-1D80-1044-8F82-99416CD1A36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222471" y="385590"/>
            <a:ext cx="7712075" cy="5762548"/>
          </a:xfrm>
        </p:spPr>
        <p:txBody>
          <a:bodyPr/>
          <a:lstStyle>
            <a:lvl1pPr marL="0" indent="0"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 sz="2000">
                <a:latin typeface="+mj-lt"/>
              </a:defRPr>
            </a:lvl2pPr>
            <a:lvl3pPr marL="914400" indent="0">
              <a:buFontTx/>
              <a:buNone/>
              <a:defRPr sz="1800">
                <a:latin typeface="+mj-lt"/>
              </a:defRPr>
            </a:lvl3pPr>
            <a:lvl4pPr marL="1371600" indent="0">
              <a:buFontTx/>
              <a:buNone/>
              <a:defRPr sz="1600">
                <a:latin typeface="+mj-lt"/>
              </a:defRPr>
            </a:lvl4pPr>
            <a:lvl5pPr marL="1828800" indent="0">
              <a:buFontTx/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222471" y="644447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lv-LV" sz="1200" dirty="0">
                <a:solidFill>
                  <a:srgbClr val="000000"/>
                </a:solidFill>
              </a:rPr>
              <a:t>Materiālu pārpublicēšanas gadījumā, likt atsauci uz Start (IT)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958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57A4D-3CDF-4B23-BDA5-945B3E8D751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34B9-95A1-4BD7-9A8E-FA40CF8109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776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57A4D-3CDF-4B23-BDA5-945B3E8D751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34B9-95A1-4BD7-9A8E-FA40CF8109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239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57A4D-3CDF-4B23-BDA5-945B3E8D751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34B9-95A1-4BD7-9A8E-FA40CF8109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398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57A4D-3CDF-4B23-BDA5-945B3E8D751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34B9-95A1-4BD7-9A8E-FA40CF8109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484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57A4D-3CDF-4B23-BDA5-945B3E8D751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34B9-95A1-4BD7-9A8E-FA40CF8109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341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57A4D-3CDF-4B23-BDA5-945B3E8D751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34B9-95A1-4BD7-9A8E-FA40CF8109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816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57A4D-3CDF-4B23-BDA5-945B3E8D751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34B9-95A1-4BD7-9A8E-FA40CF8109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0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57A4D-3CDF-4B23-BDA5-945B3E8D751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34B9-95A1-4BD7-9A8E-FA40CF8109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17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57A4D-3CDF-4B23-BDA5-945B3E8D751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34B9-95A1-4BD7-9A8E-FA40CF8109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037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57A4D-3CDF-4B23-BDA5-945B3E8D751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34B9-95A1-4BD7-9A8E-FA40CF8109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167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57A4D-3CDF-4B23-BDA5-945B3E8D751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34B9-95A1-4BD7-9A8E-FA40CF8109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683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5880100" y="142875"/>
            <a:ext cx="2978150" cy="642938"/>
            <a:chOff x="2155825" y="1400175"/>
            <a:chExt cx="4121150" cy="1047750"/>
          </a:xfrm>
        </p:grpSpPr>
        <p:pic>
          <p:nvPicPr>
            <p:cNvPr id="8" name="Picture 2" descr="L:\Publicity\Futurelab commercial\FUTURELAB_LOGO_STRAP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55825" y="1400175"/>
              <a:ext cx="2401888" cy="1047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4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56125" y="1431925"/>
              <a:ext cx="1720850" cy="995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" name="Straight Connector 9"/>
            <p:cNvCxnSpPr/>
            <p:nvPr/>
          </p:nvCxnSpPr>
          <p:spPr>
            <a:xfrm rot="16200000" flipH="1">
              <a:off x="4086060" y="1902060"/>
              <a:ext cx="941681" cy="0"/>
            </a:xfrm>
            <a:prstGeom prst="line">
              <a:avLst/>
            </a:prstGeom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1208077"/>
            <a:ext cx="8204200" cy="7921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8844"/>
            <a:ext cx="8229600" cy="3900486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quarter" idx="11"/>
          </p:nvPr>
        </p:nvSpPr>
        <p:spPr>
          <a:xfrm>
            <a:off x="2915816" y="188640"/>
            <a:ext cx="5616624" cy="648024"/>
          </a:xfrm>
        </p:spPr>
        <p:txBody>
          <a:bodyPr anchor="b"/>
          <a:lstStyle>
            <a:lvl1pPr marL="0" indent="0" algn="r">
              <a:buNone/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5688" y="6429375"/>
            <a:ext cx="468312" cy="428625"/>
          </a:xfrm>
        </p:spPr>
        <p:txBody>
          <a:bodyPr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sl-SI">
              <a:solidFill>
                <a:prstClr val="black"/>
              </a:solidFill>
            </a:endParaRPr>
          </a:p>
          <a:p>
            <a:pPr>
              <a:defRPr/>
            </a:pPr>
            <a:fld id="{26093B8C-223F-42FF-936F-0E79DD5F6B8D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452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7010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828800" y="1371600"/>
            <a:ext cx="34290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1371600"/>
            <a:ext cx="34290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258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60350"/>
            <a:ext cx="5940425" cy="1152525"/>
          </a:xfrm>
          <a:prstGeom prst="rect">
            <a:avLst/>
          </a:prstGeom>
          <a:solidFill>
            <a:srgbClr val="ED4F4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53387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05000"/>
            <a:ext cx="8382000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Verdana"/>
                <a:ea typeface="Verdana"/>
                <a:cs typeface="Verdan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28BE64-1D80-1044-8F82-99416CD1A366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6800" y="647978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lv-LV" sz="1200" dirty="0">
                <a:solidFill>
                  <a:srgbClr val="000000"/>
                </a:solidFill>
              </a:rPr>
              <a:t>Materiālu pārpublicēšanas gadījumā, likt atsauci uz Start (IT)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338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Verdan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Verdana"/>
          <a:ea typeface="Verdana"/>
          <a:cs typeface="Verdan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Verdana"/>
          <a:ea typeface="Verdana"/>
          <a:cs typeface="Verdan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Verdana"/>
          <a:ea typeface="Verdana"/>
          <a:cs typeface="Verdan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Verdana"/>
          <a:ea typeface="Verdana"/>
          <a:cs typeface="Verdan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Verdana"/>
          <a:ea typeface="Verdana"/>
          <a:cs typeface="Verdan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57A4D-3CDF-4B23-BDA5-945B3E8D751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334B9-95A1-4BD7-9A8E-FA40CF8109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5" y="11088"/>
            <a:ext cx="3190641" cy="88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20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hyperlink" Target="http://quickstartcomputing.org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60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gif"/><Relationship Id="rId4" Type="http://schemas.openxmlformats.org/officeDocument/2006/relationships/image" Target="../media/image51.jpeg"/><Relationship Id="rId9" Type="http://schemas.openxmlformats.org/officeDocument/2006/relationships/image" Target="../media/image56.png"/><Relationship Id="rId14" Type="http://schemas.openxmlformats.org/officeDocument/2006/relationships/image" Target="../media/image61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51520" y="5013176"/>
            <a:ext cx="8496944" cy="1512168"/>
          </a:xfrm>
        </p:spPr>
        <p:txBody>
          <a:bodyPr lIns="36000" rIns="36000"/>
          <a:lstStyle/>
          <a:p>
            <a:pPr algn="ctr"/>
            <a:r>
              <a:rPr lang="lv-LV" sz="3200" dirty="0" smtClean="0"/>
              <a:t>NĪLS MAKLĪNS</a:t>
            </a:r>
            <a:br>
              <a:rPr lang="lv-LV" sz="3200" dirty="0" smtClean="0"/>
            </a:br>
            <a:r>
              <a:rPr lang="lv-LV" sz="3200" dirty="0" smtClean="0"/>
              <a:t>projekts </a:t>
            </a:r>
            <a:r>
              <a:rPr lang="lv-LV" sz="3200" dirty="0"/>
              <a:t>„</a:t>
            </a:r>
            <a:r>
              <a:rPr lang="lv-LV" sz="3200" dirty="0" err="1"/>
              <a:t>Computing</a:t>
            </a:r>
            <a:r>
              <a:rPr lang="lv-LV" sz="3200" dirty="0"/>
              <a:t> </a:t>
            </a:r>
            <a:r>
              <a:rPr lang="lv-LV" sz="3200" dirty="0" err="1"/>
              <a:t>at</a:t>
            </a:r>
            <a:r>
              <a:rPr lang="lv-LV" sz="3200" dirty="0"/>
              <a:t> </a:t>
            </a:r>
            <a:r>
              <a:rPr lang="lv-LV" sz="3200" dirty="0" err="1"/>
              <a:t>School</a:t>
            </a:r>
            <a:r>
              <a:rPr lang="lv-LV" sz="3200" dirty="0" smtClean="0"/>
              <a:t>”</a:t>
            </a:r>
            <a:endParaRPr lang="lv-LV" sz="3200" dirty="0"/>
          </a:p>
        </p:txBody>
      </p:sp>
    </p:spTree>
    <p:extLst>
      <p:ext uri="{BB962C8B-B14F-4D97-AF65-F5344CB8AC3E}">
        <p14:creationId xmlns:p14="http://schemas.microsoft.com/office/powerpoint/2010/main" val="379082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Introducing Computer Science In Schools Across England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270992"/>
          </a:xfrm>
        </p:spPr>
        <p:txBody>
          <a:bodyPr>
            <a:normAutofit/>
          </a:bodyPr>
          <a:lstStyle/>
          <a:p>
            <a:r>
              <a:rPr lang="en-GB" dirty="0" smtClean="0"/>
              <a:t>Developing a Network of excellence</a:t>
            </a:r>
          </a:p>
          <a:p>
            <a:r>
              <a:rPr lang="en-GB" dirty="0" err="1" smtClean="0"/>
              <a:t>Niel</a:t>
            </a:r>
            <a:r>
              <a:rPr lang="en-GB" dirty="0" smtClean="0"/>
              <a:t> McLean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04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512" y="2924944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1" hangingPunct="1"/>
            <a:r>
              <a:rPr lang="en-GB" sz="6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Before we start.....</a:t>
            </a:r>
          </a:p>
        </p:txBody>
      </p:sp>
    </p:spTree>
    <p:extLst>
      <p:ext uri="{BB962C8B-B14F-4D97-AF65-F5344CB8AC3E}">
        <p14:creationId xmlns:p14="http://schemas.microsoft.com/office/powerpoint/2010/main" val="88356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863370"/>
              </p:ext>
            </p:extLst>
          </p:nvPr>
        </p:nvGraphicFramePr>
        <p:xfrm>
          <a:off x="5652119" y="2342640"/>
          <a:ext cx="3074369" cy="3996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 Photo" r:id="rId4" imgW="6295238" imgH="8183117" progId="MSPhotoEd.3">
                  <p:embed/>
                </p:oleObj>
              </mc:Choice>
              <mc:Fallback>
                <p:oleObj name="Photo Editor Photo" r:id="rId4" imgW="6295238" imgH="818311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19" y="2342640"/>
                        <a:ext cx="3074369" cy="39964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928688"/>
            <a:ext cx="840296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 eaLnBrk="1" hangingPunct="1"/>
            <a:r>
              <a:rPr lang="en-GB" sz="6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Educational challenges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2204864"/>
            <a:ext cx="4360539" cy="3600400"/>
          </a:xfr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GB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Continuous change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Scale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High Expectations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New roles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New relationships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New paths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Changing nature of childhood</a:t>
            </a:r>
          </a:p>
        </p:txBody>
      </p:sp>
    </p:spTree>
    <p:extLst>
      <p:ext uri="{BB962C8B-B14F-4D97-AF65-F5344CB8AC3E}">
        <p14:creationId xmlns:p14="http://schemas.microsoft.com/office/powerpoint/2010/main" val="1360274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2413" y="366712"/>
            <a:ext cx="7919987" cy="5654576"/>
          </a:xfrm>
        </p:spPr>
        <p:txBody>
          <a:bodyPr>
            <a:noAutofit/>
          </a:bodyPr>
          <a:lstStyle/>
          <a:p>
            <a:pPr algn="l"/>
            <a:r>
              <a:rPr lang="en-GB" altLang="en-US" sz="6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What’s so special about </a:t>
            </a:r>
            <a:r>
              <a:rPr lang="en-GB" altLang="en-US" sz="60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digital technology?</a:t>
            </a:r>
            <a:endParaRPr lang="en-GB" altLang="en-US" sz="6000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671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96"/>
          <a:stretch/>
        </p:blipFill>
        <p:spPr>
          <a:xfrm>
            <a:off x="-9922" y="6796"/>
            <a:ext cx="9133086" cy="6806580"/>
          </a:xfrm>
          <a:prstGeom prst="rect">
            <a:avLst/>
          </a:prstGeom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9400" y="1308100"/>
            <a:ext cx="9105900" cy="4724400"/>
          </a:xfrm>
        </p:spPr>
        <p:txBody>
          <a:bodyPr/>
          <a:lstStyle/>
          <a:p>
            <a:pPr>
              <a:buFontTx/>
              <a:buNone/>
            </a:pPr>
            <a:endParaRPr lang="en-GB" altLang="en-US" sz="3200" dirty="0" smtClean="0"/>
          </a:p>
          <a:p>
            <a:pPr marL="0" indent="0">
              <a:buNone/>
            </a:pPr>
            <a:r>
              <a:rPr lang="en-GB" altLang="en-US" sz="7200" i="1" dirty="0">
                <a:solidFill>
                  <a:srgbClr val="FF0000"/>
                </a:solidFill>
              </a:rPr>
              <a:t>Breaks the traditional link between craft and </a:t>
            </a:r>
            <a:r>
              <a:rPr lang="en-GB" altLang="en-US" sz="7200" i="1" dirty="0" smtClean="0">
                <a:solidFill>
                  <a:srgbClr val="FF0000"/>
                </a:solidFill>
              </a:rPr>
              <a:t>product.</a:t>
            </a:r>
            <a:endParaRPr lang="en-GB" altLang="en-US" sz="7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697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2223"/>
          <a:stretch/>
        </p:blipFill>
        <p:spPr>
          <a:xfrm>
            <a:off x="30882" y="12700"/>
            <a:ext cx="10267950" cy="6845300"/>
          </a:xfrm>
          <a:prstGeom prst="rect">
            <a:avLst/>
          </a:prstGeom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9400" y="1308100"/>
            <a:ext cx="9105900" cy="47244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endParaRPr lang="en-GB" altLang="en-US" sz="72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altLang="en-US" sz="8800" i="1" dirty="0" smtClean="0">
                <a:solidFill>
                  <a:srgbClr val="FF0000"/>
                </a:solidFill>
              </a:rPr>
              <a:t>Extends </a:t>
            </a:r>
            <a:r>
              <a:rPr lang="en-GB" altLang="en-US" sz="8800" i="1" dirty="0">
                <a:solidFill>
                  <a:srgbClr val="FF0000"/>
                </a:solidFill>
              </a:rPr>
              <a:t>our ‘reach</a:t>
            </a:r>
            <a:r>
              <a:rPr lang="en-GB" altLang="en-US" sz="8800" i="1" dirty="0" smtClean="0">
                <a:solidFill>
                  <a:srgbClr val="FF0000"/>
                </a:solidFill>
              </a:rPr>
              <a:t>’.</a:t>
            </a:r>
            <a:endParaRPr lang="en-GB" altLang="en-US" sz="8800" i="1" dirty="0">
              <a:solidFill>
                <a:srgbClr val="FF0000"/>
              </a:solidFill>
            </a:endParaRPr>
          </a:p>
          <a:p>
            <a:endParaRPr lang="en-GB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4610849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0694" y="0"/>
            <a:ext cx="10017298" cy="6858000"/>
          </a:xfrm>
          <a:prstGeom prst="rect">
            <a:avLst/>
          </a:prstGeom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843" y="260648"/>
            <a:ext cx="8167290" cy="5705276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endParaRPr lang="en-GB" altLang="en-US" sz="72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altLang="en-US" sz="7200" i="1" dirty="0" smtClean="0">
                <a:solidFill>
                  <a:srgbClr val="FF0000"/>
                </a:solidFill>
              </a:rPr>
              <a:t>Draws </a:t>
            </a:r>
            <a:r>
              <a:rPr lang="en-GB" altLang="en-US" sz="7200" i="1" dirty="0">
                <a:solidFill>
                  <a:srgbClr val="FF0000"/>
                </a:solidFill>
              </a:rPr>
              <a:t>together two human qualities – language and technology.</a:t>
            </a:r>
          </a:p>
          <a:p>
            <a:endParaRPr lang="en-GB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721797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1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28596" y="2571744"/>
            <a:ext cx="8229600" cy="1643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l"/>
            <a:r>
              <a:rPr lang="en-GB" sz="4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Technology is key to  economic growth, productivity and global competitiveness.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81" y="4793240"/>
            <a:ext cx="81876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1763688" y="965041"/>
            <a:ext cx="7143800" cy="47705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/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The IT &amp; Telecoms industries contribute a gross value added (GVA) of £75 billion per annum to the UK economy.</a:t>
            </a:r>
          </a:p>
          <a:p>
            <a:pPr lvl="1"/>
            <a:endParaRPr lang="en-GB" sz="2400" i="1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1"/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An IT &amp; Telecoms worker is nearly twice as productive as the average UK worker, in terms of GVA per head.</a:t>
            </a:r>
          </a:p>
          <a:p>
            <a:pPr lvl="1">
              <a:buFont typeface="Wingdings" pitchFamily="2" charset="2"/>
              <a:buChar char="Ø"/>
            </a:pPr>
            <a:endParaRPr lang="en-GB" sz="2800" i="1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1"/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If businesses exploited ICT fully, they could create an extra £47 billion GVA over the next 5 to 7 years.</a:t>
            </a:r>
            <a:endParaRPr lang="en-US" sz="2800" i="1" dirty="0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14282" y="4365104"/>
            <a:ext cx="1549406" cy="152299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4282" y="2571745"/>
            <a:ext cx="1549406" cy="152299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14282" y="825883"/>
            <a:ext cx="1549406" cy="152299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040197"/>
            <a:ext cx="1370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>
                <a:solidFill>
                  <a:prstClr val="white"/>
                </a:solidFill>
              </a:rPr>
              <a:t>8%</a:t>
            </a:r>
            <a:endParaRPr lang="en-GB" sz="72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2716597"/>
            <a:ext cx="1728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>
                <a:solidFill>
                  <a:prstClr val="white"/>
                </a:solidFill>
              </a:rPr>
              <a:t>x2</a:t>
            </a:r>
            <a:endParaRPr lang="en-GB" sz="7200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4797152"/>
            <a:ext cx="1668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prstClr val="white"/>
                </a:solidFill>
              </a:rPr>
              <a:t>£47bn</a:t>
            </a:r>
            <a:endParaRPr lang="en-GB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5119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428596" y="2428868"/>
            <a:ext cx="8229600" cy="1643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60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The IT &amp; Telecoms sector will underpin the majority of future job </a:t>
            </a:r>
            <a:r>
              <a:rPr lang="en-GB" sz="60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creation.</a:t>
            </a:r>
            <a:endParaRPr lang="en-GB" sz="6000" i="1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89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2357422" y="1022837"/>
            <a:ext cx="6357982" cy="470898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/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1.5 </a:t>
            </a:r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million (one in 20) UK </a:t>
            </a:r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IT workers </a:t>
            </a:r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are employed in </a:t>
            </a:r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144,000 workplaces.</a:t>
            </a:r>
          </a:p>
          <a:p>
            <a:pPr lvl="1"/>
            <a:endParaRPr lang="en-GB" sz="4000" i="1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1"/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Employment </a:t>
            </a:r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of IT professionals is forecast to grow at almost twice the UK average through to 2020</a:t>
            </a:r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  <a:r>
              <a:rPr lang="en-GB" sz="2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</a:p>
          <a:p>
            <a:pPr lvl="1"/>
            <a:endParaRPr lang="en-GB" sz="360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1"/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129,000 new recruits are required each year into the IT &amp; Telecoms professional workforce</a:t>
            </a:r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  <a:endParaRPr lang="en-US" sz="2400" dirty="0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14282" y="825883"/>
            <a:ext cx="1477398" cy="152299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14282" y="2571745"/>
            <a:ext cx="1477398" cy="1522997"/>
          </a:xfrm>
          <a:prstGeom prst="ellipse">
            <a:avLst/>
          </a:prstGeom>
          <a:solidFill>
            <a:srgbClr val="AC2E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14282" y="4365104"/>
            <a:ext cx="1477398" cy="152299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1238981"/>
            <a:ext cx="13069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prstClr val="white"/>
                </a:solidFill>
              </a:rPr>
              <a:t>1/20</a:t>
            </a:r>
            <a:endParaRPr lang="en-GB" sz="44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2716597"/>
            <a:ext cx="16478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solidFill>
                  <a:prstClr val="white"/>
                </a:solidFill>
              </a:rPr>
              <a:t>x2</a:t>
            </a:r>
            <a:endParaRPr lang="en-GB" sz="8000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4677" y="4872062"/>
            <a:ext cx="15910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prstClr val="white"/>
                </a:solidFill>
              </a:rPr>
              <a:t>125000+</a:t>
            </a:r>
            <a:endParaRPr lang="en-GB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025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46088" y="275167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lvl="1"/>
            <a:r>
              <a:rPr lang="en-GB" sz="3200" i="1" dirty="0" smtClean="0">
                <a:solidFill>
                  <a:schemeClr val="bg1"/>
                </a:solidFill>
              </a:rPr>
              <a:t>And in the wider economy:</a:t>
            </a:r>
            <a:endParaRPr lang="en-GB" sz="3200" i="1" dirty="0">
              <a:solidFill>
                <a:schemeClr val="bg1"/>
              </a:solidFill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1727200" y="1571612"/>
            <a:ext cx="6948488" cy="427809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/>
            <a:r>
              <a:rPr lang="en-GB" sz="32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745</a:t>
            </a:r>
            <a:r>
              <a:rPr lang="en-GB" sz="32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, 000 additional workers with digital skills will be needed over the period 2013-2017</a:t>
            </a:r>
            <a:r>
              <a:rPr lang="en-GB" sz="32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  <a:endParaRPr lang="en-GB" sz="3200" i="1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1"/>
            <a:endParaRPr lang="en-GB" sz="3200" i="1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1"/>
            <a:endParaRPr lang="en-GB" sz="3200" i="1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1"/>
            <a:r>
              <a:rPr lang="en-GB" sz="32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20% (23840) of those jobs will be ideally suited to digitally </a:t>
            </a:r>
            <a:r>
              <a:rPr lang="en-GB" sz="3200" i="1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savy</a:t>
            </a:r>
            <a:r>
              <a:rPr lang="en-GB" sz="32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 16-25 year olds</a:t>
            </a:r>
          </a:p>
          <a:p>
            <a:pPr lvl="1">
              <a:buFont typeface="Wingdings" pitchFamily="2" charset="2"/>
              <a:buChar char="Ø"/>
              <a:defRPr/>
            </a:pPr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14282" y="1628800"/>
            <a:ext cx="1857388" cy="185738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2113337"/>
            <a:ext cx="1643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prstClr val="white"/>
                </a:solidFill>
              </a:rPr>
              <a:t>3/4m</a:t>
            </a:r>
            <a:endParaRPr lang="en-GB" sz="4800" dirty="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14282" y="3771940"/>
            <a:ext cx="1857388" cy="185738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4164143"/>
            <a:ext cx="16430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prstClr val="white"/>
                </a:solidFill>
              </a:rPr>
              <a:t>20%</a:t>
            </a:r>
            <a:endParaRPr lang="en-GB" sz="6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721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28596" y="2571744"/>
            <a:ext cx="8229600" cy="1643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l"/>
            <a:r>
              <a:rPr lang="en-GB" sz="6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Technology is key to the </a:t>
            </a:r>
            <a:r>
              <a:rPr lang="en-GB" sz="6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</a:t>
            </a:r>
            <a:r>
              <a:rPr lang="en-GB" sz="6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urope’s economic growth, productivity and global competitiveness.</a:t>
            </a:r>
          </a:p>
        </p:txBody>
      </p:sp>
    </p:spTree>
    <p:extLst>
      <p:ext uri="{BB962C8B-B14F-4D97-AF65-F5344CB8AC3E}">
        <p14:creationId xmlns:p14="http://schemas.microsoft.com/office/powerpoint/2010/main" val="10682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2" y="1868686"/>
            <a:ext cx="8671560" cy="31206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19900" i="1" dirty="0" smtClean="0">
                <a:solidFill>
                  <a:srgbClr val="FFC000"/>
                </a:solidFill>
              </a:rPr>
              <a:t>Sport</a:t>
            </a:r>
            <a:r>
              <a:rPr lang="en-GB" sz="19900" i="1" dirty="0">
                <a:solidFill>
                  <a:srgbClr val="FFC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3081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751"/>
    </mc:Choice>
    <mc:Fallback xmlns="">
      <p:transition advTm="375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5819"/>
            <a:ext cx="9144000" cy="518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54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30">
        <p:fade/>
      </p:transition>
    </mc:Choice>
    <mc:Fallback xmlns="">
      <p:transition spd="med" advTm="123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5819"/>
            <a:ext cx="9144000" cy="51863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4647" y="1832824"/>
            <a:ext cx="7234707" cy="2746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625" dirty="0">
                <a:solidFill>
                  <a:srgbClr val="C00000"/>
                </a:solidFill>
              </a:rPr>
              <a:t>Germany wins the World Cup</a:t>
            </a:r>
          </a:p>
        </p:txBody>
      </p:sp>
    </p:spTree>
    <p:extLst>
      <p:ext uri="{BB962C8B-B14F-4D97-AF65-F5344CB8AC3E}">
        <p14:creationId xmlns:p14="http://schemas.microsoft.com/office/powerpoint/2010/main" val="67270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778"/>
    </mc:Choice>
    <mc:Fallback xmlns="">
      <p:transition advTm="1778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4647" y="1832825"/>
            <a:ext cx="723470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400" i="1" dirty="0">
                <a:solidFill>
                  <a:srgbClr val="FFC000"/>
                </a:solidFill>
              </a:rPr>
              <a:t>Big Data</a:t>
            </a:r>
          </a:p>
        </p:txBody>
      </p:sp>
    </p:spTree>
    <p:extLst>
      <p:ext uri="{BB962C8B-B14F-4D97-AF65-F5344CB8AC3E}">
        <p14:creationId xmlns:p14="http://schemas.microsoft.com/office/powerpoint/2010/main" val="320507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821"/>
    </mc:Choice>
    <mc:Fallback xmlns="">
      <p:transition advTm="182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0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17"/>
    </mc:Choice>
    <mc:Fallback xmlns="">
      <p:transition advTm="1617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7943" t="14505" r="24698" b="34392"/>
          <a:stretch/>
        </p:blipFill>
        <p:spPr>
          <a:xfrm>
            <a:off x="5206285" y="1977713"/>
            <a:ext cx="3738093" cy="24341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8787" y="1136556"/>
            <a:ext cx="47274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i="1" dirty="0">
                <a:solidFill>
                  <a:srgbClr val="FFFF00"/>
                </a:solidFill>
                <a:latin typeface="Arial" panose="020B0604020202020204" pitchFamily="34" charset="0"/>
              </a:rPr>
              <a:t>7 000 000 data points in a 10 minute training session. </a:t>
            </a:r>
            <a:endParaRPr lang="en-GB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727"/>
    </mc:Choice>
    <mc:Fallback xmlns="">
      <p:transition advTm="2727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4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439"/>
    </mc:Choice>
    <mc:Fallback xmlns="">
      <p:transition advTm="1439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87624" y="1720840"/>
            <a:ext cx="70267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i="1" dirty="0">
                <a:solidFill>
                  <a:srgbClr val="FFFF00"/>
                </a:solidFill>
                <a:latin typeface="Arial" panose="020B0604020202020204" pitchFamily="34" charset="0"/>
              </a:rPr>
              <a:t>Processed in real time to help players improve.</a:t>
            </a:r>
            <a:endParaRPr lang="en-GB" sz="7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2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906"/>
    </mc:Choice>
    <mc:Fallback xmlns="">
      <p:transition advTm="1906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484784"/>
            <a:ext cx="8671560" cy="31206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16600" i="1" dirty="0">
                <a:solidFill>
                  <a:srgbClr val="FFC000"/>
                </a:solidFill>
              </a:rPr>
              <a:t>F</a:t>
            </a:r>
            <a:r>
              <a:rPr lang="en-GB" sz="16600" i="1" dirty="0" smtClean="0">
                <a:solidFill>
                  <a:srgbClr val="FFC000"/>
                </a:solidFill>
              </a:rPr>
              <a:t>ashion</a:t>
            </a:r>
            <a:r>
              <a:rPr lang="en-GB" sz="16600" i="1" dirty="0">
                <a:solidFill>
                  <a:srgbClr val="FFC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1202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48"/>
    </mc:Choice>
    <mc:Fallback xmlns="">
      <p:transition advTm="1248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rtunedotcom.files.wordpress.com/2014/09/170887350.jpg?w=840&amp;h=485&amp;crop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27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80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781"/>
    </mc:Choice>
    <mc:Fallback xmlns="">
      <p:transition advTm="178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rtunedotcom.files.wordpress.com/2014/09/170887350.jpg?w=840&amp;h=485&amp;crop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27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54647" y="1832825"/>
            <a:ext cx="72347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>
                <a:solidFill>
                  <a:srgbClr val="FFC000"/>
                </a:solidFill>
              </a:rPr>
              <a:t>Shape promotion strategies for upcoming seasons.</a:t>
            </a:r>
            <a:endParaRPr lang="en-GB" sz="8625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06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872"/>
    </mc:Choice>
    <mc:Fallback xmlns="">
      <p:transition advTm="1872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editd.com/static/img/product/features/trend-dashboard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68" b="20464"/>
          <a:stretch/>
        </p:blipFill>
        <p:spPr bwMode="auto">
          <a:xfrm>
            <a:off x="0" y="779821"/>
            <a:ext cx="9144000" cy="581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editd.com/static/img/product/features/retail-reports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59880"/>
            <a:ext cx="4254290" cy="220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54647" y="2415045"/>
            <a:ext cx="723470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400" i="1" dirty="0">
                <a:solidFill>
                  <a:srgbClr val="C00000"/>
                </a:solidFill>
              </a:rPr>
              <a:t>Big Data</a:t>
            </a:r>
          </a:p>
        </p:txBody>
      </p:sp>
    </p:spTree>
    <p:extLst>
      <p:ext uri="{BB962C8B-B14F-4D97-AF65-F5344CB8AC3E}">
        <p14:creationId xmlns:p14="http://schemas.microsoft.com/office/powerpoint/2010/main" val="20127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798"/>
    </mc:Choice>
    <mc:Fallback xmlns="">
      <p:transition advTm="1798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igjump.cemitds.it/wp-content/uploads/2013/07/Immagine-EDIT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4" r="7131" b="39824"/>
          <a:stretch/>
        </p:blipFill>
        <p:spPr bwMode="auto">
          <a:xfrm>
            <a:off x="0" y="857250"/>
            <a:ext cx="9144000" cy="526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53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382"/>
    </mc:Choice>
    <mc:Fallback xmlns="">
      <p:transition advTm="1382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igjump.cemitds.it/wp-content/uploads/2013/07/Immagine-EDIT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4" r="7131" b="39824"/>
          <a:stretch/>
        </p:blipFill>
        <p:spPr bwMode="auto">
          <a:xfrm>
            <a:off x="0" y="857250"/>
            <a:ext cx="9144000" cy="526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editd.com/static/img/product/features/sell-ou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" t="2420" r="657" b="1878"/>
          <a:stretch/>
        </p:blipFill>
        <p:spPr bwMode="auto">
          <a:xfrm>
            <a:off x="4677699" y="2180554"/>
            <a:ext cx="3889972" cy="266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1118537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6000" i="1" dirty="0">
                <a:solidFill>
                  <a:srgbClr val="FFC000"/>
                </a:solidFill>
                <a:latin typeface="Arial" panose="020B0604020202020204" pitchFamily="34" charset="0"/>
              </a:rPr>
              <a:t>53 billion data points on the fashion industry. </a:t>
            </a:r>
          </a:p>
        </p:txBody>
      </p:sp>
    </p:spTree>
    <p:extLst>
      <p:ext uri="{BB962C8B-B14F-4D97-AF65-F5344CB8AC3E}">
        <p14:creationId xmlns:p14="http://schemas.microsoft.com/office/powerpoint/2010/main" val="104809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901"/>
    </mc:Choice>
    <mc:Fallback xmlns="">
      <p:transition advTm="1901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28596" y="1785926"/>
            <a:ext cx="8229600" cy="321471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GB" sz="8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…and it matters to young people …</a:t>
            </a:r>
          </a:p>
        </p:txBody>
      </p:sp>
    </p:spTree>
    <p:extLst>
      <p:ext uri="{BB962C8B-B14F-4D97-AF65-F5344CB8AC3E}">
        <p14:creationId xmlns:p14="http://schemas.microsoft.com/office/powerpoint/2010/main" val="913894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1208088"/>
            <a:ext cx="8204200" cy="792162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8435" name="Content Placeholder 3"/>
          <p:cNvSpPr>
            <a:spLocks noGrp="1"/>
          </p:cNvSpPr>
          <p:nvPr>
            <p:ph sz="quarter" idx="11"/>
          </p:nvPr>
        </p:nvSpPr>
        <p:spPr>
          <a:xfrm>
            <a:off x="2916238" y="188913"/>
            <a:ext cx="5616575" cy="647700"/>
          </a:xfrm>
        </p:spPr>
        <p:txBody>
          <a:bodyPr/>
          <a:lstStyle/>
          <a:p>
            <a:endParaRPr lang="en-GB" smtClean="0"/>
          </a:p>
        </p:txBody>
      </p:sp>
      <p:sp>
        <p:nvSpPr>
          <p:cNvPr id="1843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sl-SI" smtClean="0">
              <a:solidFill>
                <a:prstClr val="black"/>
              </a:solidFill>
            </a:endParaRPr>
          </a:p>
          <a:p>
            <a:fld id="{F08598C2-870D-4660-B795-11C418046601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1843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1857375"/>
            <a:ext cx="9144000" cy="10893425"/>
          </a:xfrm>
          <a:noFill/>
        </p:spPr>
      </p:pic>
    </p:spTree>
    <p:extLst>
      <p:ext uri="{BB962C8B-B14F-4D97-AF65-F5344CB8AC3E}">
        <p14:creationId xmlns:p14="http://schemas.microsoft.com/office/powerpoint/2010/main" val="400379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464748"/>
                </a:solidFill>
              </a:rPr>
              <a:t>BCS Academy of Computing</a:t>
            </a:r>
            <a:endParaRPr lang="en-GB">
              <a:solidFill>
                <a:srgbClr val="46474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2DBDB4-F709-4802-84EF-2B5BB1FC3E51}" type="slidenum">
              <a:rPr lang="en-GB" smtClean="0">
                <a:solidFill>
                  <a:srgbClr val="464748"/>
                </a:solidFill>
              </a:rPr>
              <a:pPr>
                <a:defRPr/>
              </a:pPr>
              <a:t>32</a:t>
            </a:fld>
            <a:endParaRPr lang="en-GB" dirty="0">
              <a:solidFill>
                <a:srgbClr val="464748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79512" y="1196752"/>
            <a:ext cx="5033631" cy="32411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31800" dist="393700" dir="8100000" algn="tr" rotWithShape="0">
              <a:prstClr val="black">
                <a:alpha val="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000" tIns="108000" rIns="108000" bIns="108000" numCol="1" anchor="t" anchorCtr="0" compatLnSpc="1">
            <a:prstTxWarp prst="textNoShape">
              <a:avLst/>
            </a:prstTxWarp>
          </a:bodyPr>
          <a:lstStyle>
            <a:lvl1pPr marL="161925" indent="-161925" algn="l" rtl="0" eaLnBrk="0" fontAlgn="base" hangingPunct="0">
              <a:spcBef>
                <a:spcPct val="0"/>
              </a:spcBef>
              <a:spcAft>
                <a:spcPct val="40000"/>
              </a:spcAft>
              <a:buSzPct val="90000"/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-207963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539750" indent="-166688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744538" indent="-203200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898525" indent="-152400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3557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8129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2701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7273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47650" indent="0" eaLnBrk="1" hangingPunct="1">
              <a:buFont typeface="Times" pitchFamily="1" charset="0"/>
              <a:buNone/>
            </a:pPr>
            <a:r>
              <a:rPr lang="en-GB" sz="30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Every child has the right to be taught knowledge and intellectual skills that will help them:</a:t>
            </a:r>
          </a:p>
          <a:p>
            <a:pPr marL="457200" lvl="1" eaLnBrk="1" hangingPunct="1"/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make sense of the world they live in</a:t>
            </a:r>
          </a:p>
          <a:p>
            <a:pPr marL="457200" lvl="1" eaLnBrk="1" hangingPunct="1"/>
            <a:r>
              <a:rPr lang="en-GB" sz="28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make the biggest possible contribution they can to </a:t>
            </a:r>
            <a:r>
              <a:rPr lang="en-GB" sz="2800" i="1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society.</a:t>
            </a:r>
            <a:endParaRPr lang="en-GB" sz="2800" i="1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457200" lvl="1" indent="0" eaLnBrk="1" hangingPunct="1">
              <a:buFontTx/>
              <a:buNone/>
            </a:pPr>
            <a:endParaRPr lang="en-GB" sz="2800" i="1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560026"/>
              </p:ext>
            </p:extLst>
          </p:nvPr>
        </p:nvGraphicFramePr>
        <p:xfrm>
          <a:off x="5724128" y="1412775"/>
          <a:ext cx="3187303" cy="4143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hoto Editor Photo" r:id="rId3" imgW="6295238" imgH="8183117" progId="MSPhotoEd.3">
                  <p:embed/>
                </p:oleObj>
              </mc:Choice>
              <mc:Fallback>
                <p:oleObj name="Photo Editor Photo" r:id="rId3" imgW="6295238" imgH="818311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1412775"/>
                        <a:ext cx="3187303" cy="41432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289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464748"/>
                </a:solidFill>
              </a:rPr>
              <a:t>BCS Academy of Computing</a:t>
            </a:r>
            <a:endParaRPr lang="en-GB">
              <a:solidFill>
                <a:srgbClr val="46474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2DBDB4-F709-4802-84EF-2B5BB1FC3E51}" type="slidenum">
              <a:rPr lang="en-GB" smtClean="0">
                <a:solidFill>
                  <a:srgbClr val="464748"/>
                </a:solidFill>
              </a:rPr>
              <a:pPr>
                <a:defRPr/>
              </a:pPr>
              <a:t>33</a:t>
            </a:fld>
            <a:endParaRPr lang="en-GB" dirty="0">
              <a:solidFill>
                <a:srgbClr val="464748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83568" y="1196752"/>
            <a:ext cx="4211096" cy="44814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31800" dist="393700" dir="8100000" algn="tr" rotWithShape="0">
              <a:prstClr val="black">
                <a:alpha val="2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000" tIns="108000" rIns="108000" bIns="108000" numCol="1" anchor="t" anchorCtr="0" compatLnSpc="1">
            <a:prstTxWarp prst="textNoShape">
              <a:avLst/>
            </a:prstTxWarp>
          </a:bodyPr>
          <a:lstStyle>
            <a:lvl1pPr marL="161925" indent="-161925" algn="l" rtl="0" eaLnBrk="0" fontAlgn="base" hangingPunct="0">
              <a:spcBef>
                <a:spcPct val="0"/>
              </a:spcBef>
              <a:spcAft>
                <a:spcPct val="40000"/>
              </a:spcAft>
              <a:buSzPct val="90000"/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-207963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539750" indent="-166688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744538" indent="-203200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898525" indent="-152400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3557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8129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2701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7273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Times" pitchFamily="1" charset="0"/>
              <a:buNone/>
            </a:pPr>
            <a:r>
              <a:rPr lang="en-GB" sz="2400" kern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Our children are growing up in a digital society so we need to teach them</a:t>
            </a:r>
          </a:p>
          <a:p>
            <a:r>
              <a:rPr lang="en-GB" sz="2400" kern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the </a:t>
            </a:r>
            <a:r>
              <a:rPr lang="en-GB" sz="2400" i="1" kern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ideas</a:t>
            </a:r>
            <a:r>
              <a:rPr lang="en-GB" sz="2400" kern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, </a:t>
            </a:r>
            <a:r>
              <a:rPr lang="en-GB" sz="2400" i="1" kern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principles</a:t>
            </a:r>
            <a:r>
              <a:rPr lang="en-GB" sz="2400" kern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 and </a:t>
            </a:r>
            <a:r>
              <a:rPr lang="en-GB" sz="2400" i="1" kern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concepts</a:t>
            </a:r>
            <a:r>
              <a:rPr lang="en-GB" sz="2400" kern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 that explain how digital technology works</a:t>
            </a:r>
          </a:p>
          <a:p>
            <a:r>
              <a:rPr lang="en-GB" sz="2400" kern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how to become creators and inventors of new digital technologies (hardware and software)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759648" y="1850617"/>
            <a:ext cx="2960557" cy="2593467"/>
            <a:chOff x="3082837" y="4256567"/>
            <a:chExt cx="2960557" cy="2593467"/>
          </a:xfrm>
        </p:grpSpPr>
        <p:pic>
          <p:nvPicPr>
            <p:cNvPr id="9" name="Picture 2" descr="http://www.rgbstock.com/cache1sR2ZG/users/s/si/sisciel/300/nDpChZ6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38"/>
            <a:stretch/>
          </p:blipFill>
          <p:spPr bwMode="auto">
            <a:xfrm>
              <a:off x="3082837" y="4725144"/>
              <a:ext cx="2857500" cy="2124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ounded Rectangle 9"/>
            <p:cNvSpPr/>
            <p:nvPr/>
          </p:nvSpPr>
          <p:spPr bwMode="auto">
            <a:xfrm rot="18828701">
              <a:off x="2726909" y="4857995"/>
              <a:ext cx="1091470" cy="292087"/>
            </a:xfrm>
            <a:prstGeom prst="roundRect">
              <a:avLst/>
            </a:prstGeom>
            <a:solidFill>
              <a:srgbClr val="FF8A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prstClr val="white"/>
                  </a:solidFill>
                  <a:latin typeface="Arial" charset="0"/>
                  <a:ea typeface="ＭＳ Ｐゴシック" pitchFamily="1" charset="-128"/>
                </a:rPr>
                <a:t>imagination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 rot="3091124">
              <a:off x="5339818" y="4945106"/>
              <a:ext cx="1115066" cy="292087"/>
            </a:xfrm>
            <a:prstGeom prst="roundRect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prstClr val="white"/>
                  </a:solidFill>
                  <a:latin typeface="Arial" charset="0"/>
                  <a:ea typeface="ＭＳ Ｐゴシック" pitchFamily="1" charset="-128"/>
                </a:rPr>
                <a:t>programming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 rot="1599180">
              <a:off x="4895669" y="4288875"/>
              <a:ext cx="562315" cy="292087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prstClr val="white"/>
                  </a:solidFill>
                  <a:latin typeface="Arial" charset="0"/>
                  <a:ea typeface="ＭＳ Ｐゴシック" pitchFamily="1" charset="-128"/>
                </a:rPr>
                <a:t>logic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 rot="20808207">
              <a:off x="3795104" y="4256567"/>
              <a:ext cx="915826" cy="29208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prstClr val="white"/>
                  </a:solidFill>
                  <a:latin typeface="Arial" charset="0"/>
                  <a:ea typeface="ＭＳ Ｐゴシック" pitchFamily="1" charset="-128"/>
                </a:rPr>
                <a:t>algorithms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264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4608512" cy="1143000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Our </a:t>
            </a:r>
            <a:r>
              <a:rPr lang="en-GB" dirty="0" smtClean="0">
                <a:solidFill>
                  <a:srgbClr val="C00000"/>
                </a:solidFill>
              </a:rPr>
              <a:t>Starting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 Point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4525963"/>
          </a:xfrm>
        </p:spPr>
        <p:txBody>
          <a:bodyPr>
            <a:normAutofit/>
          </a:bodyPr>
          <a:lstStyle/>
          <a:p>
            <a:r>
              <a:rPr lang="en-GB" sz="28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CAS was formed in 2008 </a:t>
            </a:r>
          </a:p>
          <a:p>
            <a:r>
              <a:rPr lang="en-GB" sz="28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Concerned about the inadequate teaching of Computer Science  (Informatics) in school.  </a:t>
            </a:r>
          </a:p>
          <a:p>
            <a:r>
              <a:rPr lang="en-GB" sz="28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Serious concern that many students were being “turned off” Computing</a:t>
            </a:r>
          </a:p>
        </p:txBody>
      </p:sp>
    </p:spTree>
    <p:extLst>
      <p:ext uri="{BB962C8B-B14F-4D97-AF65-F5344CB8AC3E}">
        <p14:creationId xmlns:p14="http://schemas.microsoft.com/office/powerpoint/2010/main" val="173316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EmilyPosthead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43538" y="1116013"/>
            <a:ext cx="3700462" cy="4330700"/>
          </a:xfrm>
          <a:noFill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92113" y="1916832"/>
            <a:ext cx="4464050" cy="3529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1F497D"/>
              </a:buClr>
              <a:buSzPct val="75000"/>
              <a:buFont typeface="Arial" panose="020B0604020202020204" pitchFamily="34" charset="0"/>
              <a:buChar char="•"/>
            </a:pPr>
            <a:r>
              <a:rPr lang="en-GB" sz="3600" kern="0" dirty="0">
                <a:solidFill>
                  <a:prstClr val="black">
                    <a:lumMod val="50000"/>
                    <a:lumOff val="50000"/>
                  </a:prstClr>
                </a:solidFill>
              </a:rPr>
              <a:t>Learner as ‘</a:t>
            </a:r>
            <a:r>
              <a:rPr lang="en-GB" sz="3600" kern="0" dirty="0">
                <a:solidFill>
                  <a:srgbClr val="FF0000"/>
                </a:solidFill>
              </a:rPr>
              <a:t>consumer</a:t>
            </a:r>
            <a:r>
              <a:rPr lang="en-GB" sz="3600" kern="0" dirty="0">
                <a:solidFill>
                  <a:prstClr val="black">
                    <a:lumMod val="50000"/>
                    <a:lumOff val="50000"/>
                  </a:prstClr>
                </a:solidFill>
              </a:rPr>
              <a:t>’ - where educational content is ‘delivered’ to the learner.</a:t>
            </a:r>
          </a:p>
          <a:p>
            <a:pPr>
              <a:buClr>
                <a:srgbClr val="1F497D"/>
              </a:buClr>
              <a:buSzPct val="75000"/>
              <a:buFont typeface="Wingdings" pitchFamily="2" charset="2"/>
              <a:buNone/>
            </a:pPr>
            <a:endParaRPr lang="en-GB" sz="4000" dirty="0">
              <a:solidFill>
                <a:srgbClr val="003399"/>
              </a:solidFill>
              <a:latin typeface="Helvetica" pitchFamily="34" charset="0"/>
            </a:endParaRPr>
          </a:p>
          <a:p>
            <a:pPr>
              <a:buClr>
                <a:srgbClr val="1F497D"/>
              </a:buClr>
              <a:buSzPct val="75000"/>
              <a:buFont typeface="Wingdings" pitchFamily="2" charset="2"/>
              <a:buNone/>
            </a:pPr>
            <a:endParaRPr lang="en-GB" sz="4000" b="1" dirty="0">
              <a:solidFill>
                <a:srgbClr val="000099"/>
              </a:solidFill>
              <a:latin typeface="Helvetica" pitchFamily="34" charset="0"/>
            </a:endParaRPr>
          </a:p>
          <a:p>
            <a:pPr>
              <a:buClr>
                <a:srgbClr val="1F497D"/>
              </a:buClr>
              <a:buSzPct val="75000"/>
              <a:buFont typeface="Wingdings" pitchFamily="2" charset="2"/>
              <a:buNone/>
            </a:pPr>
            <a:endParaRPr lang="en-GB" sz="4000" dirty="0">
              <a:solidFill>
                <a:srgbClr val="000099"/>
              </a:solidFill>
              <a:latin typeface="Helvetica" pitchFamily="34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52400" y="1828800"/>
            <a:ext cx="6172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1F497D"/>
              </a:buClr>
              <a:buSzPct val="75000"/>
              <a:buFont typeface="Wingdings" pitchFamily="2" charset="2"/>
              <a:buNone/>
            </a:pPr>
            <a:endParaRPr lang="en-US" sz="2800">
              <a:solidFill>
                <a:srgbClr val="00009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85800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What we had……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5126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BenGrasshead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643563" y="844550"/>
            <a:ext cx="3287712" cy="4608513"/>
          </a:xfrm>
          <a:noFill/>
        </p:spPr>
      </p:pic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266597" y="1760857"/>
            <a:ext cx="5200650" cy="514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en-GB" sz="3600" kern="0" dirty="0">
                <a:solidFill>
                  <a:prstClr val="black">
                    <a:lumMod val="50000"/>
                    <a:lumOff val="50000"/>
                  </a:prstClr>
                </a:solidFill>
              </a:rPr>
              <a:t>Learner as ‘</a:t>
            </a:r>
            <a:r>
              <a:rPr lang="en-GB" sz="3600" kern="0" dirty="0">
                <a:solidFill>
                  <a:srgbClr val="FF0000"/>
                </a:solidFill>
              </a:rPr>
              <a:t>producer</a:t>
            </a:r>
            <a:r>
              <a:rPr lang="en-GB" sz="3600" kern="0" dirty="0">
                <a:solidFill>
                  <a:prstClr val="black">
                    <a:lumMod val="50000"/>
                    <a:lumOff val="50000"/>
                  </a:prstClr>
                </a:solidFill>
              </a:rPr>
              <a:t>’ - where the learner is provided with the tools to create.</a:t>
            </a:r>
          </a:p>
          <a:p>
            <a:pPr>
              <a:buClr>
                <a:srgbClr val="1F497D"/>
              </a:buClr>
              <a:buSzPct val="75000"/>
              <a:buFont typeface="Wingdings" pitchFamily="2" charset="2"/>
              <a:buNone/>
            </a:pPr>
            <a:endParaRPr lang="en-GB" sz="1600" kern="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en-GB" sz="3600" kern="0" dirty="0">
                <a:solidFill>
                  <a:prstClr val="black">
                    <a:lumMod val="50000"/>
                    <a:lumOff val="50000"/>
                  </a:prstClr>
                </a:solidFill>
              </a:rPr>
              <a:t>Computing is </a:t>
            </a:r>
            <a:r>
              <a:rPr lang="en-GB" sz="3600" kern="0" dirty="0">
                <a:solidFill>
                  <a:prstClr val="black">
                    <a:lumMod val="50000"/>
                    <a:lumOff val="50000"/>
                  </a:prstClr>
                </a:solidFill>
              </a:rPr>
              <a:t>not simply a ‘conduit for content’ but a powerful tool for thinking. </a:t>
            </a:r>
          </a:p>
          <a:p>
            <a:pPr>
              <a:buClr>
                <a:srgbClr val="1F497D"/>
              </a:buClr>
              <a:buSzPct val="75000"/>
              <a:buFont typeface="Wingdings" pitchFamily="2" charset="2"/>
              <a:buNone/>
            </a:pPr>
            <a:endParaRPr lang="en-GB" sz="3200" dirty="0">
              <a:solidFill>
                <a:srgbClr val="000099"/>
              </a:solidFill>
              <a:latin typeface="Helvetica" pitchFamily="34" charset="0"/>
            </a:endParaRPr>
          </a:p>
          <a:p>
            <a:pPr>
              <a:buClr>
                <a:srgbClr val="1F497D"/>
              </a:buClr>
              <a:buSzPct val="75000"/>
              <a:buFont typeface="Wingdings" pitchFamily="2" charset="2"/>
              <a:buNone/>
            </a:pPr>
            <a:endParaRPr lang="en-GB" sz="3200" dirty="0">
              <a:solidFill>
                <a:srgbClr val="000099"/>
              </a:solidFill>
              <a:latin typeface="Helvetica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51520" y="927894"/>
            <a:ext cx="7772400" cy="855662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defRPr/>
            </a:pPr>
            <a:r>
              <a:rPr lang="en-GB" sz="4000" dirty="0">
                <a:solidFill>
                  <a:prstClr val="black"/>
                </a:solidFill>
              </a:rPr>
              <a:t>What we wanted …..</a:t>
            </a:r>
            <a:endParaRPr lang="en-US" sz="40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47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2981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What is </a:t>
            </a:r>
            <a:r>
              <a:rPr lang="en-GB" dirty="0">
                <a:solidFill>
                  <a:srgbClr val="C00000"/>
                </a:solidFill>
              </a:rPr>
              <a:t>CAS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?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It </a:t>
            </a:r>
            <a:r>
              <a:rPr lang="en-GB" dirty="0"/>
              <a:t>is a grass roots organisation, whose energy, creativity, and leadership comes from its members. </a:t>
            </a:r>
          </a:p>
          <a:p>
            <a:r>
              <a:rPr lang="en-GB" dirty="0" smtClean="0"/>
              <a:t>It </a:t>
            </a:r>
            <a:r>
              <a:rPr lang="en-GB" dirty="0"/>
              <a:t>is now part of BCS, The Chartered Institute for IT </a:t>
            </a:r>
          </a:p>
          <a:p>
            <a:r>
              <a:rPr lang="en-GB" dirty="0" smtClean="0"/>
              <a:t>It </a:t>
            </a:r>
            <a:r>
              <a:rPr lang="en-GB" dirty="0"/>
              <a:t>has formal support from major industry partners, including Microsoft Research, Google, </a:t>
            </a:r>
            <a:r>
              <a:rPr lang="en-GB" dirty="0" err="1"/>
              <a:t>Ensoft</a:t>
            </a:r>
            <a:r>
              <a:rPr lang="en-GB" dirty="0"/>
              <a:t>. </a:t>
            </a:r>
          </a:p>
          <a:p>
            <a:r>
              <a:rPr lang="en-GB" dirty="0" smtClean="0"/>
              <a:t>Its </a:t>
            </a:r>
            <a:r>
              <a:rPr lang="en-GB" dirty="0"/>
              <a:t>membership is open to </a:t>
            </a:r>
            <a:r>
              <a:rPr lang="en-GB" b="1" dirty="0" smtClean="0"/>
              <a:t>everyone</a:t>
            </a:r>
            <a:r>
              <a:rPr lang="en-GB" dirty="0" smtClean="0"/>
              <a:t>, </a:t>
            </a:r>
            <a:r>
              <a:rPr lang="en-GB" dirty="0"/>
              <a:t>(teachers, parents</a:t>
            </a:r>
            <a:r>
              <a:rPr lang="en-GB" dirty="0" smtClean="0"/>
              <a:t>, exam </a:t>
            </a:r>
            <a:r>
              <a:rPr lang="en-GB" dirty="0"/>
              <a:t>boards, industry, professional societies, and universities).  </a:t>
            </a:r>
          </a:p>
          <a:p>
            <a:r>
              <a:rPr lang="en-GB" dirty="0" smtClean="0"/>
              <a:t>It </a:t>
            </a:r>
            <a:r>
              <a:rPr lang="en-GB" dirty="0"/>
              <a:t>is now recognised as an influential organisation in terms of policy and decision-making at a statutory level. </a:t>
            </a:r>
          </a:p>
          <a:p>
            <a:r>
              <a:rPr lang="en-GB" dirty="0" smtClean="0"/>
              <a:t>It </a:t>
            </a:r>
            <a:r>
              <a:rPr lang="en-GB" dirty="0"/>
              <a:t>is the UK national subject association for teaching Computing.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055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994285"/>
            <a:ext cx="8008129" cy="99455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First success: the new Computing curriculum, starting from age 5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464748"/>
                </a:solidFill>
              </a:rPr>
              <a:t>BCS Academy of Computing</a:t>
            </a:r>
            <a:endParaRPr lang="en-GB">
              <a:solidFill>
                <a:srgbClr val="46474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2DBDB4-F709-4802-84EF-2B5BB1FC3E51}" type="slidenum">
              <a:rPr lang="en-GB" smtClean="0">
                <a:solidFill>
                  <a:srgbClr val="464748"/>
                </a:solidFill>
              </a:rPr>
              <a:pPr>
                <a:defRPr/>
              </a:pPr>
              <a:t>38</a:t>
            </a:fld>
            <a:endParaRPr lang="en-GB" dirty="0">
              <a:solidFill>
                <a:srgbClr val="464748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23527" y="2207214"/>
            <a:ext cx="8008129" cy="3096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31800" dist="393700" dir="8100000" algn="tr" rotWithShape="0">
              <a:prstClr val="black">
                <a:alpha val="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000" tIns="108000" rIns="108000" bIns="108000" numCol="1" anchor="t" anchorCtr="0" compatLnSpc="1">
            <a:prstTxWarp prst="textNoShape">
              <a:avLst/>
            </a:prstTxWarp>
          </a:bodyPr>
          <a:lstStyle>
            <a:lvl1pPr marL="161925" indent="-161925" algn="l" rtl="0" eaLnBrk="0" fontAlgn="base" hangingPunct="0">
              <a:spcBef>
                <a:spcPct val="0"/>
              </a:spcBef>
              <a:spcAft>
                <a:spcPct val="40000"/>
              </a:spcAft>
              <a:buSzPct val="90000"/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-207963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539750" indent="-166688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744538" indent="-203200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898525" indent="-152400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3557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8129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2701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7273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Times" pitchFamily="1" charset="0"/>
              <a:buNone/>
            </a:pPr>
            <a:r>
              <a:rPr lang="en-GB" sz="2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What students should know: </a:t>
            </a:r>
          </a:p>
          <a:p>
            <a:pPr lvl="1"/>
            <a:r>
              <a:rPr lang="en-GB" sz="2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programing languages, algorithms, data structures, computer architecture, communication and coordination of computer systems</a:t>
            </a:r>
          </a:p>
          <a:p>
            <a:pPr marL="0" indent="0">
              <a:buFont typeface="Times" pitchFamily="1" charset="0"/>
              <a:buNone/>
            </a:pPr>
            <a:r>
              <a:rPr lang="en-GB" sz="2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What students should be able to do: </a:t>
            </a:r>
          </a:p>
          <a:p>
            <a:pPr lvl="1"/>
            <a:r>
              <a:rPr lang="en-GB" sz="2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computational </a:t>
            </a:r>
            <a:r>
              <a:rPr lang="en-GB" sz="28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thinking: </a:t>
            </a:r>
            <a:r>
              <a:rPr lang="en-GB" sz="2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abstraction, modelling, design, problem solving, programming</a:t>
            </a:r>
          </a:p>
        </p:txBody>
      </p:sp>
    </p:spTree>
    <p:extLst>
      <p:ext uri="{BB962C8B-B14F-4D97-AF65-F5344CB8AC3E}">
        <p14:creationId xmlns:p14="http://schemas.microsoft.com/office/powerpoint/2010/main" val="31269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995410"/>
            <a:ext cx="7938419" cy="42925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New national curriculum for Computing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9266" y="1616573"/>
            <a:ext cx="6331650" cy="363914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266" y="1670401"/>
            <a:ext cx="6221689" cy="32705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23928" y="2780928"/>
            <a:ext cx="2592288" cy="2700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13557" y="3035666"/>
            <a:ext cx="3834707" cy="2700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36096" y="3504340"/>
            <a:ext cx="1620180" cy="2700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89802" y="3975260"/>
            <a:ext cx="2160240" cy="2700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88024" y="4212311"/>
            <a:ext cx="648072" cy="2700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2753844" y="4949993"/>
            <a:ext cx="3762373" cy="438963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61925" indent="-161925" algn="l" rtl="0" eaLnBrk="0" fontAlgn="base" hangingPunct="0">
              <a:spcBef>
                <a:spcPct val="0"/>
              </a:spcBef>
              <a:spcAft>
                <a:spcPct val="40000"/>
              </a:spcAft>
              <a:buSzPct val="90000"/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-207963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539750" indent="-166688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744538" indent="-203200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898525" indent="-152400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3557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8129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2701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7273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Times" pitchFamily="1" charset="0"/>
              <a:buNone/>
            </a:pPr>
            <a:r>
              <a:rPr lang="en-GB" sz="2100" kern="0" dirty="0">
                <a:solidFill>
                  <a:prstClr val="black"/>
                </a:solidFill>
              </a:rPr>
              <a:t>For children 5 – 16 </a:t>
            </a:r>
            <a:r>
              <a:rPr lang="en-GB" sz="2100" kern="0" dirty="0" err="1">
                <a:solidFill>
                  <a:prstClr val="black"/>
                </a:solidFill>
              </a:rPr>
              <a:t>yrs</a:t>
            </a:r>
            <a:r>
              <a:rPr lang="en-GB" sz="2100" kern="0" dirty="0">
                <a:solidFill>
                  <a:prstClr val="black"/>
                </a:solidFill>
              </a:rPr>
              <a:t> old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1618767" y="5516503"/>
            <a:ext cx="5923563" cy="433135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61925" indent="-161925" algn="l" rtl="0" eaLnBrk="0" fontAlgn="base" hangingPunct="0">
              <a:spcBef>
                <a:spcPct val="0"/>
              </a:spcBef>
              <a:spcAft>
                <a:spcPct val="40000"/>
              </a:spcAft>
              <a:buSzPct val="90000"/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-207963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539750" indent="-166688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744538" indent="-203200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898525" indent="-152400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3557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8129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2701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7273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Times" pitchFamily="1" charset="0"/>
              <a:buNone/>
            </a:pPr>
            <a:r>
              <a:rPr lang="en-GB" sz="2100" kern="0" dirty="0">
                <a:solidFill>
                  <a:prstClr val="black"/>
                </a:solidFill>
              </a:rPr>
              <a:t>Focus on computational thinking</a:t>
            </a:r>
          </a:p>
        </p:txBody>
      </p:sp>
    </p:spTree>
    <p:extLst>
      <p:ext uri="{BB962C8B-B14F-4D97-AF65-F5344CB8AC3E}">
        <p14:creationId xmlns:p14="http://schemas.microsoft.com/office/powerpoint/2010/main" val="178388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2" y="108534"/>
            <a:ext cx="9148522" cy="6467722"/>
          </a:xfrm>
          <a:solidFill>
            <a:schemeClr val="bg1"/>
          </a:solidFill>
        </p:spPr>
      </p:pic>
      <p:sp>
        <p:nvSpPr>
          <p:cNvPr id="7" name="TextBox 6"/>
          <p:cNvSpPr txBox="1"/>
          <p:nvPr/>
        </p:nvSpPr>
        <p:spPr>
          <a:xfrm>
            <a:off x="35496" y="6391590"/>
            <a:ext cx="4732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The new curriculum for children aged 5 to 11</a:t>
            </a: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5" name="Picture 2" descr="http://barefootcas.org.uk/wp-content/uploads/2014/03/Barefoot-logo-transparent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3" r="11728" b="11637"/>
          <a:stretch/>
        </p:blipFill>
        <p:spPr bwMode="auto">
          <a:xfrm>
            <a:off x="7452320" y="130231"/>
            <a:ext cx="1464604" cy="941531"/>
          </a:xfrm>
          <a:prstGeom prst="rect">
            <a:avLst/>
          </a:prstGeom>
          <a:solidFill>
            <a:schemeClr val="bg1"/>
          </a:solidFill>
          <a:extLst/>
        </p:spPr>
      </p:pic>
    </p:spTree>
    <p:extLst>
      <p:ext uri="{BB962C8B-B14F-4D97-AF65-F5344CB8AC3E}">
        <p14:creationId xmlns:p14="http://schemas.microsoft.com/office/powerpoint/2010/main" val="283851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557808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But…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290892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174625" indent="-38100">
              <a:buNone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It’s no good writing a curriculum that schools can’t deliver!</a:t>
            </a:r>
          </a:p>
          <a:p>
            <a:pPr marL="174625" indent="-38100">
              <a:spcAft>
                <a:spcPts val="1200"/>
              </a:spcAft>
              <a:buNone/>
            </a:pP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Challenge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how </a:t>
            </a: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equip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support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encourage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eachers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 </a:t>
            </a: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teach computing.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4625" indent="-38100">
              <a:buNone/>
            </a:pPr>
            <a:endParaRPr lang="en-GB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464748"/>
                </a:solidFill>
              </a:rPr>
              <a:t>BCS Academy of Computing</a:t>
            </a:r>
            <a:endParaRPr lang="en-GB">
              <a:solidFill>
                <a:srgbClr val="46474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2DBDB4-F709-4802-84EF-2B5BB1FC3E51}" type="slidenum">
              <a:rPr lang="en-GB" smtClean="0">
                <a:solidFill>
                  <a:srgbClr val="464748"/>
                </a:solidFill>
              </a:rPr>
              <a:pPr>
                <a:defRPr/>
              </a:pPr>
              <a:t>41</a:t>
            </a:fld>
            <a:endParaRPr lang="en-GB" dirty="0">
              <a:solidFill>
                <a:srgbClr val="4647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54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924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043608" y="1484784"/>
            <a:ext cx="3240360" cy="4248472"/>
            <a:chOff x="395536" y="904372"/>
            <a:chExt cx="3672408" cy="4756876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395536" y="904372"/>
              <a:ext cx="3672408" cy="4756876"/>
            </a:xfrm>
            <a:prstGeom prst="roundRect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prstClr val="black"/>
                </a:solidFill>
                <a:latin typeface="Arial" charset="0"/>
                <a:ea typeface="ＭＳ Ｐゴシック" pitchFamily="1" charset="-128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488" y="1412776"/>
              <a:ext cx="2808504" cy="264536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080" y="980248"/>
            <a:ext cx="7576081" cy="460666"/>
          </a:xfrm>
        </p:spPr>
        <p:txBody>
          <a:bodyPr>
            <a:noAutofit/>
          </a:bodyPr>
          <a:lstStyle/>
          <a:p>
            <a:pPr algn="l"/>
            <a:r>
              <a:rPr lang="en-GB" dirty="0" smtClean="0">
                <a:latin typeface="+mn-lt"/>
              </a:rPr>
              <a:t>Network of Excellence</a:t>
            </a:r>
            <a:endParaRPr lang="en-GB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4301485"/>
            <a:ext cx="3240456" cy="1016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chemeClr val="bg1"/>
                </a:solidFill>
              </a:rPr>
              <a:t>Old model</a:t>
            </a:r>
            <a:r>
              <a:rPr lang="en-GB" sz="2000" dirty="0" smtClean="0">
                <a:solidFill>
                  <a:schemeClr val="bg1"/>
                </a:solidFill>
              </a:rPr>
              <a:t>: </a:t>
            </a:r>
            <a:br>
              <a:rPr lang="en-GB" sz="2000" dirty="0" smtClean="0">
                <a:solidFill>
                  <a:schemeClr val="bg1"/>
                </a:solidFill>
              </a:rPr>
            </a:br>
            <a:r>
              <a:rPr lang="en-GB" sz="2000" dirty="0" smtClean="0">
                <a:solidFill>
                  <a:schemeClr val="bg1"/>
                </a:solidFill>
              </a:rPr>
              <a:t>DfE rolls out national training programme</a:t>
            </a:r>
          </a:p>
          <a:p>
            <a:endParaRPr lang="en-GB" sz="2000" dirty="0" smtClean="0"/>
          </a:p>
        </p:txBody>
      </p:sp>
      <p:grpSp>
        <p:nvGrpSpPr>
          <p:cNvPr id="9" name="Group 8"/>
          <p:cNvGrpSpPr/>
          <p:nvPr/>
        </p:nvGrpSpPr>
        <p:grpSpPr>
          <a:xfrm>
            <a:off x="5364088" y="1484784"/>
            <a:ext cx="3027310" cy="4248472"/>
            <a:chOff x="4522823" y="597142"/>
            <a:chExt cx="3672408" cy="4756876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4522823" y="597142"/>
              <a:ext cx="3672408" cy="4756876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prstClr val="black"/>
                </a:solidFill>
                <a:latin typeface="Arial" charset="0"/>
                <a:ea typeface="ＭＳ Ｐゴシック" pitchFamily="1" charset="-128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9394" y="2474489"/>
              <a:ext cx="2359266" cy="2359266"/>
            </a:xfrm>
            <a:prstGeom prst="rect">
              <a:avLst/>
            </a:prstGeom>
          </p:spPr>
        </p:pic>
        <p:sp>
          <p:nvSpPr>
            <p:cNvPr id="6" name="Content Placeholder 2"/>
            <p:cNvSpPr txBox="1">
              <a:spLocks/>
            </p:cNvSpPr>
            <p:nvPr/>
          </p:nvSpPr>
          <p:spPr bwMode="auto">
            <a:xfrm>
              <a:off x="4807881" y="904373"/>
              <a:ext cx="3240359" cy="1228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161925" indent="-161925" algn="l" rtl="0" eaLnBrk="0" fontAlgn="base" hangingPunct="0">
                <a:spcBef>
                  <a:spcPct val="0"/>
                </a:spcBef>
                <a:spcAft>
                  <a:spcPct val="40000"/>
                </a:spcAft>
                <a:buSzPct val="90000"/>
                <a:buFont typeface="Times" pitchFamily="1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71475" indent="-207963" algn="l" rtl="0" eaLnBrk="0" fontAlgn="base" hangingPunct="0">
                <a:spcBef>
                  <a:spcPct val="0"/>
                </a:spcBef>
                <a:spcAft>
                  <a:spcPct val="4000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539750" indent="-166688" algn="l" rtl="0" eaLnBrk="0" fontAlgn="base" hangingPunct="0">
                <a:spcBef>
                  <a:spcPct val="0"/>
                </a:spcBef>
                <a:spcAft>
                  <a:spcPct val="40000"/>
                </a:spcAft>
                <a:buChar char="-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744538" indent="-203200" algn="l" rtl="0" eaLnBrk="0" fontAlgn="base" hangingPunct="0">
                <a:spcBef>
                  <a:spcPct val="0"/>
                </a:spcBef>
                <a:spcAft>
                  <a:spcPct val="4000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898525" indent="-152400" algn="l" rtl="0" eaLnBrk="0" fontAlgn="base" hangingPunct="0">
                <a:spcBef>
                  <a:spcPct val="0"/>
                </a:spcBef>
                <a:spcAft>
                  <a:spcPct val="40000"/>
                </a:spcAft>
                <a:buChar char="-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355725" indent="-152400" algn="l" rtl="0" fontAlgn="base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1812925" indent="-152400" algn="l" rtl="0" fontAlgn="base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270125" indent="-152400" algn="l" rtl="0" fontAlgn="base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2727325" indent="-152400" algn="l" rtl="0" fontAlgn="base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buFont typeface="Times" pitchFamily="1" charset="0"/>
                <a:buNone/>
              </a:pPr>
              <a:r>
                <a:rPr lang="en-GB" b="1" kern="0" dirty="0" smtClean="0">
                  <a:solidFill>
                    <a:prstClr val="white"/>
                  </a:solidFill>
                </a:rPr>
                <a:t>New model</a:t>
              </a:r>
              <a:r>
                <a:rPr lang="en-GB" kern="0" dirty="0" smtClean="0">
                  <a:solidFill>
                    <a:prstClr val="white"/>
                  </a:solidFill>
                </a:rPr>
                <a:t>: </a:t>
              </a:r>
              <a:br>
                <a:rPr lang="en-GB" kern="0" dirty="0" smtClean="0">
                  <a:solidFill>
                    <a:prstClr val="white"/>
                  </a:solidFill>
                </a:rPr>
              </a:br>
              <a:r>
                <a:rPr lang="en-GB" kern="0" dirty="0" smtClean="0">
                  <a:solidFill>
                    <a:prstClr val="white"/>
                  </a:solidFill>
                </a:rPr>
                <a:t>DfE sets</a:t>
              </a:r>
              <a:r>
                <a:rPr lang="en-GB" kern="0" dirty="0">
                  <a:solidFill>
                    <a:prstClr val="white"/>
                  </a:solidFill>
                </a:rPr>
                <a:t> </a:t>
              </a:r>
              <a:r>
                <a:rPr lang="en-GB" kern="0" dirty="0" smtClean="0">
                  <a:solidFill>
                    <a:prstClr val="white"/>
                  </a:solidFill>
                </a:rPr>
                <a:t>policy framework, </a:t>
              </a:r>
              <a:br>
                <a:rPr lang="en-GB" kern="0" dirty="0" smtClean="0">
                  <a:solidFill>
                    <a:prstClr val="white"/>
                  </a:solidFill>
                </a:rPr>
              </a:br>
              <a:r>
                <a:rPr lang="en-GB" sz="2400" b="1" i="1" kern="0" dirty="0" smtClean="0">
                  <a:solidFill>
                    <a:prstClr val="white"/>
                  </a:solidFill>
                </a:rPr>
                <a:t>we</a:t>
              </a:r>
              <a:r>
                <a:rPr lang="en-GB" sz="2400" kern="0" dirty="0" smtClean="0">
                  <a:solidFill>
                    <a:prstClr val="white"/>
                  </a:solidFill>
                </a:rPr>
                <a:t> do the work</a:t>
              </a:r>
              <a:endParaRPr lang="en-GB" sz="2400" kern="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922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512152" y="3224557"/>
            <a:ext cx="4501660" cy="16295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prstClr val="black"/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464748"/>
                </a:solidFill>
              </a:rPr>
              <a:t>BCS Academy of Computing</a:t>
            </a:r>
            <a:endParaRPr lang="en-GB">
              <a:solidFill>
                <a:srgbClr val="46474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2DBDB4-F709-4802-84EF-2B5BB1FC3E51}" type="slidenum">
              <a:rPr lang="en-GB" smtClean="0">
                <a:solidFill>
                  <a:srgbClr val="464748"/>
                </a:solidFill>
              </a:rPr>
              <a:pPr>
                <a:defRPr/>
              </a:pPr>
              <a:t>44</a:t>
            </a:fld>
            <a:endParaRPr lang="en-GB" dirty="0">
              <a:solidFill>
                <a:srgbClr val="464748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23863" y="1556792"/>
            <a:ext cx="8540625" cy="2733189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1"/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Collaboration between universities and schools</a:t>
            </a:r>
          </a:p>
          <a:p>
            <a:pPr lvl="1"/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Has provided CPD for over 48,000 teachers since 2013</a:t>
            </a:r>
          </a:p>
          <a:p>
            <a:pPr lvl="1"/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Includes over 1400 schools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 ‘institutional’ members</a:t>
            </a:r>
          </a:p>
          <a:p>
            <a:pPr lvl="1"/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Supported by 89 universities, including Cambridge, Imperial, Manchester, UCL, Edinburgh, Oxford, … etc.</a:t>
            </a:r>
          </a:p>
          <a:p>
            <a:pPr lvl="1"/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Currently has 380 teachers recruited to the ‘Master Teacher’ training programme</a:t>
            </a:r>
            <a:endParaRPr lang="en-GB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 descr="D:\Bill\BCS\Academy\Education\Computing at Schools\Network of Teaching Excellence\NoE Logo\network_logo_cmyk_v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00" t="13915" r="4659" b="13593"/>
          <a:stretch/>
        </p:blipFill>
        <p:spPr bwMode="auto">
          <a:xfrm>
            <a:off x="435760" y="188640"/>
            <a:ext cx="4876618" cy="12584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/>
          <p:cNvGrpSpPr/>
          <p:nvPr/>
        </p:nvGrpSpPr>
        <p:grpSpPr>
          <a:xfrm>
            <a:off x="4946711" y="4673856"/>
            <a:ext cx="3083706" cy="734533"/>
            <a:chOff x="2915816" y="5625749"/>
            <a:chExt cx="4617900" cy="844203"/>
          </a:xfrm>
        </p:grpSpPr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2915816" y="5625749"/>
              <a:ext cx="2137737" cy="488208"/>
            </a:xfrm>
            <a:prstGeom prst="rect">
              <a:avLst/>
            </a:prstGeom>
          </p:spPr>
          <p:txBody>
            <a:bodyPr/>
            <a:lstStyle>
              <a:lvl1pPr marL="161925" indent="-161925" algn="l" rtl="0" eaLnBrk="0" fontAlgn="base" hangingPunct="0">
                <a:spcBef>
                  <a:spcPct val="0"/>
                </a:spcBef>
                <a:spcAft>
                  <a:spcPct val="40000"/>
                </a:spcAft>
                <a:buSzPct val="90000"/>
                <a:buFont typeface="Times" pitchFamily="1" charset="0"/>
                <a:buChar char="•"/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71475" indent="-207963" algn="l" rtl="0" eaLnBrk="0" fontAlgn="base" hangingPunct="0">
                <a:spcBef>
                  <a:spcPct val="0"/>
                </a:spcBef>
                <a:spcAft>
                  <a:spcPct val="40000"/>
                </a:spcAft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539750" indent="-166688" algn="l" rtl="0" eaLnBrk="0" fontAlgn="base" hangingPunct="0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744538" indent="-203200" algn="l" rtl="0" eaLnBrk="0" fontAlgn="base" hangingPunct="0">
                <a:spcBef>
                  <a:spcPct val="0"/>
                </a:spcBef>
                <a:spcAft>
                  <a:spcPct val="40000"/>
                </a:spcAft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898525" indent="-152400" algn="l" rtl="0" eaLnBrk="0" fontAlgn="base" hangingPunct="0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355725" indent="-152400" algn="l" rtl="0" fontAlgn="base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1812925" indent="-152400" algn="l" rtl="0" fontAlgn="base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270125" indent="-152400" algn="l" rtl="0" fontAlgn="base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2727325" indent="-152400" algn="l" rtl="0" fontAlgn="base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buFont typeface="Times" pitchFamily="1" charset="0"/>
                <a:buNone/>
              </a:pPr>
              <a:r>
                <a:rPr lang="en-GB" sz="1800" kern="0" dirty="0" smtClean="0">
                  <a:solidFill>
                    <a:prstClr val="black"/>
                  </a:solidFill>
                </a:rPr>
                <a:t>Funded by</a:t>
              </a:r>
              <a:endParaRPr lang="en-GB" sz="1800" kern="0" dirty="0">
                <a:solidFill>
                  <a:prstClr val="black"/>
                </a:solidFill>
              </a:endParaRPr>
            </a:p>
          </p:txBody>
        </p:sp>
        <p:pic>
          <p:nvPicPr>
            <p:cNvPr id="13" name="Picture 12" descr="Department for Education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54621" y="5994352"/>
              <a:ext cx="4379095" cy="475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/>
          <p:cNvGrpSpPr/>
          <p:nvPr/>
        </p:nvGrpSpPr>
        <p:grpSpPr>
          <a:xfrm>
            <a:off x="1291276" y="4653136"/>
            <a:ext cx="2776668" cy="953447"/>
            <a:chOff x="2998952" y="4660594"/>
            <a:chExt cx="4158105" cy="1095802"/>
          </a:xfrm>
        </p:grpSpPr>
        <p:sp>
          <p:nvSpPr>
            <p:cNvPr id="11" name="Content Placeholder 2"/>
            <p:cNvSpPr txBox="1">
              <a:spLocks/>
            </p:cNvSpPr>
            <p:nvPr/>
          </p:nvSpPr>
          <p:spPr bwMode="auto">
            <a:xfrm>
              <a:off x="2998952" y="4660594"/>
              <a:ext cx="4029720" cy="44461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161925" indent="-161925" algn="l" rtl="0" eaLnBrk="0" fontAlgn="base" hangingPunct="0">
                <a:spcBef>
                  <a:spcPct val="0"/>
                </a:spcBef>
                <a:spcAft>
                  <a:spcPct val="40000"/>
                </a:spcAft>
                <a:buSzPct val="90000"/>
                <a:buFont typeface="Times" pitchFamily="1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71475" indent="-207963" algn="l" rtl="0" eaLnBrk="0" fontAlgn="base" hangingPunct="0">
                <a:spcBef>
                  <a:spcPct val="0"/>
                </a:spcBef>
                <a:spcAft>
                  <a:spcPct val="4000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539750" indent="-166688" algn="l" rtl="0" eaLnBrk="0" fontAlgn="base" hangingPunct="0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744538" indent="-203200" algn="l" rtl="0" eaLnBrk="0" fontAlgn="base" hangingPunct="0">
                <a:spcBef>
                  <a:spcPct val="0"/>
                </a:spcBef>
                <a:spcAft>
                  <a:spcPct val="40000"/>
                </a:spcAft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898525" indent="-152400" algn="l" rtl="0" eaLnBrk="0" fontAlgn="base" hangingPunct="0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355725" indent="-152400" algn="l" rtl="0" fontAlgn="base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1812925" indent="-152400" algn="l" rtl="0" fontAlgn="base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270125" indent="-152400" algn="l" rtl="0" fontAlgn="base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2727325" indent="-152400" algn="l" rtl="0" fontAlgn="base">
                <a:spcBef>
                  <a:spcPct val="0"/>
                </a:spcBef>
                <a:spcAft>
                  <a:spcPct val="40000"/>
                </a:spcAft>
                <a:buChar char="-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buFont typeface="Times" pitchFamily="1" charset="0"/>
                <a:buNone/>
              </a:pPr>
              <a:r>
                <a:rPr lang="en-GB" sz="1800" kern="0" dirty="0" smtClean="0">
                  <a:solidFill>
                    <a:prstClr val="black"/>
                  </a:solidFill>
                </a:rPr>
                <a:t>Run by</a:t>
              </a:r>
              <a:endParaRPr lang="en-GB" sz="1800" kern="0" dirty="0">
                <a:solidFill>
                  <a:prstClr val="black"/>
                </a:solidFill>
              </a:endParaRPr>
            </a:p>
          </p:txBody>
        </p:sp>
        <p:pic>
          <p:nvPicPr>
            <p:cNvPr id="9" name="Picture 8" descr="BCS_Master_RG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0039" y="4913048"/>
              <a:ext cx="767018" cy="8433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</p:pic>
        <p:pic>
          <p:nvPicPr>
            <p:cNvPr id="10" name="Picture 3" descr="E:\home\Bill\BCS\Academy\Education\Computing at Schools\Head Teacher Pack\Archive\ForPrint\Images\cas-lstrapline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8952" y="5006831"/>
              <a:ext cx="3136513" cy="4661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</p:pic>
      </p:grpSp>
    </p:spTree>
    <p:extLst>
      <p:ext uri="{BB962C8B-B14F-4D97-AF65-F5344CB8AC3E}">
        <p14:creationId xmlns:p14="http://schemas.microsoft.com/office/powerpoint/2010/main" val="371892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3404" y="1600200"/>
            <a:ext cx="4617191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360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701824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Master teachers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292" y="1844824"/>
            <a:ext cx="5184575" cy="3888432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3528" y="1844824"/>
            <a:ext cx="4248472" cy="3888432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Offer </a:t>
            </a:r>
            <a:r>
              <a:rPr lang="en-GB" sz="2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low-cost, local, face-to-face </a:t>
            </a:r>
            <a:r>
              <a:rPr lang="en-GB" sz="28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training.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Are </a:t>
            </a:r>
            <a:r>
              <a:rPr lang="en-GB" sz="2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peers but have relevant expertise to </a:t>
            </a:r>
            <a:r>
              <a:rPr lang="en-GB" sz="28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share.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Act </a:t>
            </a:r>
            <a:r>
              <a:rPr lang="en-GB" sz="2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as role </a:t>
            </a:r>
            <a:r>
              <a:rPr lang="en-GB" sz="28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models.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Offer individual mentoring/support in </a:t>
            </a:r>
            <a:r>
              <a:rPr lang="en-GB" sz="28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school.</a:t>
            </a:r>
            <a:endParaRPr lang="en-GB" sz="28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07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583" y="1196788"/>
            <a:ext cx="8272556" cy="59684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Evaluation of master teacher sessions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464748"/>
                </a:solidFill>
              </a:rPr>
              <a:t>BCS Academy of Computing</a:t>
            </a:r>
            <a:endParaRPr lang="en-GB">
              <a:solidFill>
                <a:srgbClr val="46474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2DBDB4-F709-4802-84EF-2B5BB1FC3E51}" type="slidenum">
              <a:rPr lang="en-GB" smtClean="0">
                <a:solidFill>
                  <a:srgbClr val="464748"/>
                </a:solidFill>
              </a:rPr>
              <a:pPr>
                <a:defRPr/>
              </a:pPr>
              <a:t>47</a:t>
            </a:fld>
            <a:endParaRPr lang="en-GB" dirty="0">
              <a:solidFill>
                <a:srgbClr val="464748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410103" y="1911373"/>
          <a:ext cx="583878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887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464748"/>
                </a:solidFill>
              </a:rPr>
              <a:t>BCS Academy of Computing</a:t>
            </a:r>
            <a:endParaRPr lang="en-GB">
              <a:solidFill>
                <a:srgbClr val="46474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2DBDB4-F709-4802-84EF-2B5BB1FC3E51}" type="slidenum">
              <a:rPr lang="en-GB" smtClean="0">
                <a:solidFill>
                  <a:srgbClr val="464748"/>
                </a:solidFill>
              </a:rPr>
              <a:pPr>
                <a:defRPr/>
              </a:pPr>
              <a:t>48</a:t>
            </a:fld>
            <a:endParaRPr lang="en-GB" dirty="0">
              <a:solidFill>
                <a:srgbClr val="464748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3847806"/>
              </p:ext>
            </p:extLst>
          </p:nvPr>
        </p:nvGraphicFramePr>
        <p:xfrm>
          <a:off x="899592" y="1754814"/>
          <a:ext cx="6102678" cy="405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229600" cy="936104"/>
          </a:xfrm>
          <a:solidFill>
            <a:schemeClr val="bg1"/>
          </a:solidFill>
        </p:spPr>
        <p:txBody>
          <a:bodyPr/>
          <a:lstStyle/>
          <a:p>
            <a:pPr algn="l"/>
            <a:r>
              <a:rPr lang="en-GB" dirty="0" smtClean="0"/>
              <a:t>Impact of training (early days)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118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869" y="1895713"/>
            <a:ext cx="8405381" cy="4376360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elp 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primary school teachers ready themselves for the new computing 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curriculum. </a:t>
            </a:r>
          </a:p>
          <a:p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Country 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wide series of 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900 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workshops run by volunteer 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experts.</a:t>
            </a:r>
          </a:p>
          <a:p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evelop cross-curricular computing resources; available to primary teachers for free</a:t>
            </a:r>
          </a:p>
          <a:p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Shows how to improve learning in English, maths and science at the same time as teaching computer science</a:t>
            </a:r>
          </a:p>
          <a:p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http://barefootcas.org.uk/</a:t>
            </a:r>
            <a:endParaRPr lang="en-GB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464748"/>
                </a:solidFill>
              </a:rPr>
              <a:t>BCS Academy of Computing</a:t>
            </a:r>
            <a:endParaRPr lang="en-GB">
              <a:solidFill>
                <a:srgbClr val="464748"/>
              </a:solidFill>
            </a:endParaRPr>
          </a:p>
        </p:txBody>
      </p:sp>
      <p:pic>
        <p:nvPicPr>
          <p:cNvPr id="8" name="Picture 2" descr="http://hotline.ccsinsight.com/_images-article/BT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633168"/>
            <a:ext cx="1483283" cy="111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partment for Educati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3452" y="5338331"/>
            <a:ext cx="4379095" cy="47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467544" y="4517504"/>
            <a:ext cx="1488167" cy="488208"/>
          </a:xfrm>
          <a:prstGeom prst="rect">
            <a:avLst/>
          </a:prstGeom>
        </p:spPr>
        <p:txBody>
          <a:bodyPr/>
          <a:lstStyle>
            <a:lvl1pPr marL="161925" indent="-161925" algn="l" rtl="0" eaLnBrk="0" fontAlgn="base" hangingPunct="0">
              <a:spcBef>
                <a:spcPct val="0"/>
              </a:spcBef>
              <a:spcAft>
                <a:spcPct val="40000"/>
              </a:spcAft>
              <a:buSzPct val="90000"/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-207963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539750" indent="-166688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744538" indent="-203200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898525" indent="-152400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3557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8129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2701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7273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Times" pitchFamily="1" charset="0"/>
              <a:buNone/>
            </a:pPr>
            <a:r>
              <a:rPr lang="en-GB" sz="1800" kern="0" dirty="0" smtClean="0">
                <a:solidFill>
                  <a:prstClr val="black"/>
                </a:solidFill>
              </a:rPr>
              <a:t>Funded by</a:t>
            </a:r>
            <a:endParaRPr lang="en-GB" sz="1800" kern="0" dirty="0">
              <a:solidFill>
                <a:prstClr val="black"/>
              </a:solidFill>
            </a:endParaRPr>
          </a:p>
        </p:txBody>
      </p:sp>
      <p:pic>
        <p:nvPicPr>
          <p:cNvPr id="1026" name="Picture 2" descr="http://barefootcas.org.uk/wp-content/uploads/2014/03/Barefoot-logo-transparent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3" r="11728" b="11637"/>
          <a:stretch/>
        </p:blipFill>
        <p:spPr bwMode="auto">
          <a:xfrm>
            <a:off x="6115446" y="299301"/>
            <a:ext cx="2459830" cy="1581319"/>
          </a:xfrm>
          <a:prstGeom prst="rect">
            <a:avLst/>
          </a:prstGeom>
          <a:solidFill>
            <a:schemeClr val="bg1"/>
          </a:solidFill>
          <a:extLst/>
        </p:spPr>
      </p:pic>
    </p:spTree>
    <p:extLst>
      <p:ext uri="{BB962C8B-B14F-4D97-AF65-F5344CB8AC3E}">
        <p14:creationId xmlns:p14="http://schemas.microsoft.com/office/powerpoint/2010/main" val="238715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707" y="1052736"/>
            <a:ext cx="6026477" cy="374441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4700" dirty="0" err="1" smtClean="0"/>
              <a:t>QuickStart</a:t>
            </a:r>
            <a:r>
              <a:rPr lang="en-GB" sz="4700" dirty="0" smtClean="0"/>
              <a:t> Computing</a:t>
            </a:r>
          </a:p>
          <a:p>
            <a:pPr marL="0" indent="0">
              <a:buNone/>
            </a:pPr>
            <a:endParaRPr lang="en-GB" sz="4700" dirty="0" smtClean="0"/>
          </a:p>
          <a:p>
            <a:r>
              <a:rPr lang="en-GB" dirty="0" smtClean="0"/>
              <a:t>CPD toolkit</a:t>
            </a:r>
          </a:p>
          <a:p>
            <a:r>
              <a:rPr lang="en-GB" dirty="0" smtClean="0"/>
              <a:t>40,000 packs going into schools in January</a:t>
            </a:r>
          </a:p>
          <a:p>
            <a:r>
              <a:rPr lang="en-GB" dirty="0" smtClean="0"/>
              <a:t>Help teachers figure out how to design, develop and deliver imaginative and creative computing in the classroom</a:t>
            </a:r>
          </a:p>
          <a:p>
            <a:r>
              <a:rPr lang="en-GB" dirty="0" smtClean="0"/>
              <a:t>Also available for free </a:t>
            </a:r>
            <a:r>
              <a:rPr lang="en-GB" dirty="0"/>
              <a:t>online </a:t>
            </a:r>
            <a:r>
              <a:rPr lang="en-GB" dirty="0">
                <a:solidFill>
                  <a:srgbClr val="0070C0"/>
                </a:solidFill>
                <a:hlinkClick r:id="rId2"/>
              </a:rPr>
              <a:t>http://quickstartcomputing.org</a:t>
            </a:r>
            <a:r>
              <a:rPr lang="en-GB" dirty="0" smtClean="0">
                <a:solidFill>
                  <a:srgbClr val="0070C0"/>
                </a:solidFill>
                <a:hlinkClick r:id="rId2"/>
              </a:rPr>
              <a:t>/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464748"/>
                </a:solidFill>
              </a:rPr>
              <a:t>BCS Academy of Computing</a:t>
            </a:r>
            <a:endParaRPr lang="en-GB">
              <a:solidFill>
                <a:srgbClr val="46474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2DBDB4-F709-4802-84EF-2B5BB1FC3E51}" type="slidenum">
              <a:rPr lang="en-GB" smtClean="0">
                <a:solidFill>
                  <a:srgbClr val="464748"/>
                </a:solidFill>
              </a:rPr>
              <a:pPr>
                <a:defRPr/>
              </a:pPr>
              <a:t>50</a:t>
            </a:fld>
            <a:endParaRPr lang="en-GB" dirty="0">
              <a:solidFill>
                <a:srgbClr val="464748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820" y="4579827"/>
            <a:ext cx="4118400" cy="12163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b="14943"/>
          <a:stretch/>
        </p:blipFill>
        <p:spPr>
          <a:xfrm>
            <a:off x="6042540" y="332656"/>
            <a:ext cx="2872680" cy="368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3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New accreditation programme</a:t>
            </a:r>
            <a:endParaRPr lang="en-GB" dirty="0"/>
          </a:p>
        </p:txBody>
      </p:sp>
      <p:pic>
        <p:nvPicPr>
          <p:cNvPr id="1027" name="Picture 3" descr="CertificateDiagramCorrec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931" y="2247186"/>
            <a:ext cx="6501890" cy="271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35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006696"/>
            <a:ext cx="8262937" cy="122413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en-GB" dirty="0"/>
              <a:t>Computer Science Teacher Training Scholarships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348880"/>
            <a:ext cx="8262937" cy="5122174"/>
          </a:xfrm>
        </p:spPr>
        <p:txBody>
          <a:bodyPr/>
          <a:lstStyle/>
          <a:p>
            <a:r>
              <a:rPr lang="en-GB" sz="2000" dirty="0" smtClean="0"/>
              <a:t>Purpose: enable the recruitment of outstanding trainee teachers who have the potential to become future leaders of computer science </a:t>
            </a:r>
            <a:r>
              <a:rPr lang="en-GB" sz="2000" dirty="0"/>
              <a:t>teaching </a:t>
            </a:r>
            <a:r>
              <a:rPr lang="en-GB" sz="2000" dirty="0" smtClean="0"/>
              <a:t>at the national level</a:t>
            </a:r>
          </a:p>
          <a:p>
            <a:r>
              <a:rPr lang="en-GB" sz="2000" dirty="0" smtClean="0"/>
              <a:t>Successful </a:t>
            </a:r>
            <a:r>
              <a:rPr lang="en-GB" sz="2000" dirty="0"/>
              <a:t>scholars receive </a:t>
            </a:r>
            <a:endParaRPr lang="en-GB" sz="2000" dirty="0" smtClean="0"/>
          </a:p>
          <a:p>
            <a:pPr lvl="1"/>
            <a:r>
              <a:rPr lang="en-GB" sz="2000" dirty="0" smtClean="0"/>
              <a:t>£25k </a:t>
            </a:r>
            <a:r>
              <a:rPr lang="en-GB" sz="2000" dirty="0"/>
              <a:t>tax </a:t>
            </a:r>
            <a:r>
              <a:rPr lang="en-GB" sz="2000" dirty="0" smtClean="0"/>
              <a:t>free from </a:t>
            </a:r>
            <a:r>
              <a:rPr lang="en-GB" sz="2000" dirty="0" err="1" smtClean="0"/>
              <a:t>DfE</a:t>
            </a:r>
            <a:r>
              <a:rPr lang="en-GB" sz="2000" dirty="0" smtClean="0"/>
              <a:t> </a:t>
            </a:r>
            <a:r>
              <a:rPr lang="en-GB" sz="2000" dirty="0"/>
              <a:t>to </a:t>
            </a:r>
            <a:r>
              <a:rPr lang="en-GB" sz="2000" dirty="0" smtClean="0"/>
              <a:t>attend Initial Teacher Training (ITT) course</a:t>
            </a:r>
          </a:p>
          <a:p>
            <a:pPr lvl="1"/>
            <a:r>
              <a:rPr lang="en-GB" sz="2000" dirty="0"/>
              <a:t>S</a:t>
            </a:r>
            <a:r>
              <a:rPr lang="en-GB" sz="2000" dirty="0" smtClean="0"/>
              <a:t>upport and guidance from the CAS during training</a:t>
            </a:r>
          </a:p>
          <a:p>
            <a:pPr lvl="1"/>
            <a:r>
              <a:rPr lang="en-GB" sz="2000" dirty="0" smtClean="0"/>
              <a:t>Help with placement in a Lead School.</a:t>
            </a:r>
            <a:endParaRPr lang="en-GB" sz="2000" dirty="0"/>
          </a:p>
          <a:p>
            <a:r>
              <a:rPr lang="en-GB" sz="2000" dirty="0" smtClean="0"/>
              <a:t>In 2013/14 BCS awarded 120 teaching scholarships, of a combined value of £3m.</a:t>
            </a:r>
          </a:p>
          <a:p>
            <a:endParaRPr lang="en-GB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68E730-FC21-418C-819A-972B971D2B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Department for Educatio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35362" y="5368971"/>
            <a:ext cx="4379095" cy="47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704481" y="5474411"/>
            <a:ext cx="1488167" cy="488208"/>
          </a:xfrm>
          <a:prstGeom prst="rect">
            <a:avLst/>
          </a:prstGeom>
        </p:spPr>
        <p:txBody>
          <a:bodyPr/>
          <a:lstStyle>
            <a:lvl1pPr marL="161925" indent="-161925" algn="l" rtl="0" eaLnBrk="0" fontAlgn="base" hangingPunct="0">
              <a:spcBef>
                <a:spcPct val="0"/>
              </a:spcBef>
              <a:spcAft>
                <a:spcPct val="40000"/>
              </a:spcAft>
              <a:buSzPct val="90000"/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-207963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539750" indent="-166688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744538" indent="-203200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898525" indent="-152400" algn="l" rtl="0" eaLnBrk="0" fontAlgn="base" hangingPunct="0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3557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8129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2701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727325" indent="-152400" algn="l" rtl="0" fontAlgn="base">
              <a:spcBef>
                <a:spcPct val="0"/>
              </a:spcBef>
              <a:spcAft>
                <a:spcPct val="40000"/>
              </a:spcAft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Times" pitchFamily="1" charset="0"/>
              <a:buNone/>
            </a:pPr>
            <a:r>
              <a:rPr lang="en-GB" sz="1800" kern="0" dirty="0" smtClean="0">
                <a:solidFill>
                  <a:prstClr val="black"/>
                </a:solidFill>
              </a:rPr>
              <a:t>Funded by</a:t>
            </a:r>
            <a:endParaRPr lang="en-GB" sz="18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35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61948" y="980728"/>
            <a:ext cx="8234486" cy="10081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GB" dirty="0" smtClean="0"/>
              <a:t>BCS Scholarships for Trainee Computing Teachers</a:t>
            </a:r>
            <a:endParaRPr lang="en-GB" dirty="0"/>
          </a:p>
        </p:txBody>
      </p:sp>
      <p:sp>
        <p:nvSpPr>
          <p:cNvPr id="51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61F51D56-7539-403A-8C54-1086A4468DF5}" type="slidenum">
              <a:rPr lang="en-GB" sz="600" smtClean="0">
                <a:solidFill>
                  <a:prstClr val="black"/>
                </a:solidFill>
              </a:rPr>
              <a:pPr/>
              <a:t>53</a:t>
            </a:fld>
            <a:endParaRPr lang="en-GB" sz="600" smtClean="0">
              <a:solidFill>
                <a:prstClr val="black"/>
              </a:solidFill>
            </a:endParaRPr>
          </a:p>
        </p:txBody>
      </p:sp>
      <p:pic>
        <p:nvPicPr>
          <p:cNvPr id="5127" name="Picture 4" descr="U:\Academy\Product Management\Scholarships\Reports\Employer Logos\Ocado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3912686"/>
            <a:ext cx="1342022" cy="13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5" descr="U:\Academy\Product Management\Scholarships\Reports\Employer Logos\Metaswitch-log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0560" y="2412756"/>
            <a:ext cx="2895874" cy="69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6" descr="U:\Academy\Product Management\Scholarships\Reports\Employer Logos\Microsoft logo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889" y="3133736"/>
            <a:ext cx="2895783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7" descr="U:\Academy\Product Management\Scholarships\Reports\Employer Logos\BT-LOGO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9562" y="4705303"/>
            <a:ext cx="159385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1" descr="U:\Academy\Product Management\Scholarships\Reports\Employer Logos\IBM-logo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742" y="2202569"/>
            <a:ext cx="1846263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12" descr="U:\Academy\Product Management\Scholarships\Reports\Employer Logos\Google-logo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2672" y="2274962"/>
            <a:ext cx="2014538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 descr="U:\Academy\Product Management\Scholarships\Reports\Employer Logos\HP logo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8210" y="4053933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7762" y="3974599"/>
            <a:ext cx="2833245" cy="610057"/>
          </a:xfrm>
          <a:prstGeom prst="rect">
            <a:avLst/>
          </a:prstGeom>
        </p:spPr>
      </p:pic>
      <p:pic>
        <p:nvPicPr>
          <p:cNvPr id="1026" name="Picture 2" descr="http://hauscr.org/wp-content/uploads/2010/10/goldman.gif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8497" y="3777142"/>
            <a:ext cx="1391856" cy="138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qf.org.uk/sites/default/files/uploads/images/RBS_logo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6626" y="5412551"/>
            <a:ext cx="1989381" cy="109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bonitron.com/Images/DriveMfgs/GE/ge-logo-retro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309" y="5340740"/>
            <a:ext cx="813572" cy="81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thoughtsoncloud.com/wp-content/uploads/2014/04/Citrix-Logo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48" y="5121768"/>
            <a:ext cx="1536700" cy="92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3" descr="U:\Academy\Product Management\Scholarships\Reports\Employer Logos\toshiba_logo.jp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3300884"/>
            <a:ext cx="1862674" cy="56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68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229600" cy="1143000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rgbClr val="C00000"/>
                </a:solidFill>
              </a:rPr>
              <a:t>Reflections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What have we learned?</a:t>
            </a:r>
          </a:p>
          <a:p>
            <a:pPr lvl="1"/>
            <a:r>
              <a:rPr lang="en-GB" dirty="0"/>
              <a:t>One simple message</a:t>
            </a:r>
          </a:p>
          <a:p>
            <a:pPr lvl="1"/>
            <a:r>
              <a:rPr lang="en-GB" dirty="0"/>
              <a:t>Explain what computer science is </a:t>
            </a:r>
          </a:p>
          <a:p>
            <a:pPr lvl="1"/>
            <a:r>
              <a:rPr lang="en-GB" dirty="0"/>
              <a:t>Start with primary</a:t>
            </a:r>
          </a:p>
          <a:p>
            <a:pPr lvl="1"/>
            <a:r>
              <a:rPr lang="en-GB" dirty="0"/>
              <a:t>Diversity</a:t>
            </a:r>
          </a:p>
          <a:p>
            <a:pPr lvl="1"/>
            <a:r>
              <a:rPr lang="en-GB" b="1" dirty="0"/>
              <a:t>There is no "</a:t>
            </a:r>
            <a:r>
              <a:rPr lang="en-GB" b="1" dirty="0">
                <a:solidFill>
                  <a:srgbClr val="C00000"/>
                </a:solidFill>
              </a:rPr>
              <a:t>them</a:t>
            </a:r>
            <a:r>
              <a:rPr lang="en-GB" b="1" dirty="0"/>
              <a:t>"; there is only </a:t>
            </a:r>
            <a:r>
              <a:rPr lang="en-GB" b="1" dirty="0">
                <a:solidFill>
                  <a:srgbClr val="C00000"/>
                </a:solidFill>
              </a:rPr>
              <a:t>us</a:t>
            </a:r>
            <a:endParaRPr lang="en-GB" dirty="0">
              <a:solidFill>
                <a:srgbClr val="C0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66522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What we have learnt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420889"/>
            <a:ext cx="8363272" cy="29523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Vision and messages</a:t>
            </a:r>
          </a:p>
          <a:p>
            <a:r>
              <a:rPr lang="en-GB" dirty="0" smtClean="0"/>
              <a:t>Young people’s intellectual development and life chances.</a:t>
            </a:r>
          </a:p>
          <a:p>
            <a:r>
              <a:rPr lang="en-GB" dirty="0" smtClean="0"/>
              <a:t>Young people as ‘digital makers’.</a:t>
            </a:r>
          </a:p>
          <a:p>
            <a:r>
              <a:rPr lang="en-GB" dirty="0" smtClean="0"/>
              <a:t>Communicate with school leaders, industry, parents and young people.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6012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What we have learnt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420889"/>
            <a:ext cx="8363272" cy="29523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Curriculum and standards</a:t>
            </a:r>
          </a:p>
          <a:p>
            <a:r>
              <a:rPr lang="en-GB" dirty="0" smtClean="0"/>
              <a:t>The curriculum develops young people’s computational thinking – coding is a means not an ends.</a:t>
            </a:r>
          </a:p>
          <a:p>
            <a:r>
              <a:rPr lang="en-GB" dirty="0" smtClean="0"/>
              <a:t>Young people learn best in authentic contexts.</a:t>
            </a:r>
          </a:p>
          <a:p>
            <a:r>
              <a:rPr lang="en-GB" dirty="0" smtClean="0"/>
              <a:t>Need to map progression in learning.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5630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2636912"/>
            <a:ext cx="8229600" cy="260535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What we have learnt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76869" y="1916833"/>
            <a:ext cx="3816424" cy="5760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>
                <a:solidFill>
                  <a:prstClr val="black"/>
                </a:solidFill>
              </a:rPr>
              <a:t>Curriculum design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0113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What we have learnt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420889"/>
            <a:ext cx="8363272" cy="295232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Teacher CPD</a:t>
            </a:r>
          </a:p>
          <a:p>
            <a:r>
              <a:rPr lang="en-GB" dirty="0" smtClean="0"/>
              <a:t>Teachers need pedagogical support as well as technical training.</a:t>
            </a:r>
          </a:p>
          <a:p>
            <a:r>
              <a:rPr lang="en-GB" dirty="0" smtClean="0"/>
              <a:t>Sustainable support comes by connecting teachers with teachers locally and nationally.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6820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What we have learnt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420889"/>
            <a:ext cx="8363272" cy="295232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Teaching resources</a:t>
            </a:r>
          </a:p>
          <a:p>
            <a:r>
              <a:rPr lang="en-GB" dirty="0" smtClean="0"/>
              <a:t>Resources need to model effective teaching.</a:t>
            </a:r>
          </a:p>
          <a:p>
            <a:r>
              <a:rPr lang="en-GB" dirty="0" smtClean="0"/>
              <a:t>Need to engage with the educational publishers that schools already know.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88780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883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7200" dirty="0" smtClean="0"/>
          </a:p>
          <a:p>
            <a:pPr marL="0" indent="0" algn="ctr">
              <a:buNone/>
            </a:pPr>
            <a:r>
              <a:rPr lang="en-GB" sz="7200" dirty="0" smtClean="0"/>
              <a:t>Thank you!</a:t>
            </a:r>
          </a:p>
          <a:p>
            <a:pPr marL="0" indent="0" algn="ctr">
              <a:buNone/>
            </a:pPr>
            <a:endParaRPr lang="en-GB" sz="800" dirty="0"/>
          </a:p>
          <a:p>
            <a:pPr marL="0" indent="0" algn="ctr">
              <a:buNone/>
            </a:pPr>
            <a:r>
              <a:rPr lang="en-GB" sz="5400" dirty="0" smtClean="0"/>
              <a:t>niel.mclean0@gmail.com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002531663"/>
      </p:ext>
    </p:extLst>
  </p:cSld>
  <p:clrMapOvr>
    <a:masterClrMapping/>
  </p:clrMapOvr>
</p:sld>
</file>

<file path=ppt/theme/theme1.xml><?xml version="1.0" encoding="utf-8"?>
<a:theme xmlns:a="http://schemas.openxmlformats.org/drawingml/2006/main" name="startit">
  <a:themeElements>
    <a:clrScheme name="Starti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D4F48"/>
      </a:accent1>
      <a:accent2>
        <a:srgbClr val="7C7AB9"/>
      </a:accent2>
      <a:accent3>
        <a:srgbClr val="14ADB2"/>
      </a:accent3>
      <a:accent4>
        <a:srgbClr val="98A824"/>
      </a:accent4>
      <a:accent5>
        <a:srgbClr val="799499"/>
      </a:accent5>
      <a:accent6>
        <a:srgbClr val="5294F4"/>
      </a:accent6>
      <a:hlink>
        <a:srgbClr val="009999"/>
      </a:hlink>
      <a:folHlink>
        <a:srgbClr val="99CC00"/>
      </a:folHlink>
    </a:clrScheme>
    <a:fontScheme name="Default Design">
      <a:majorFont>
        <a:latin typeface="Consolas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esentation1" id="{E52A2488-2CEE-4F43-9AC1-23D2A225A4F8}" vid="{00ACAD91-3DF1-41CD-8FD6-14815AADA06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1249</Words>
  <Application>Microsoft Office PowerPoint</Application>
  <PresentationFormat>On-screen Show (4:3)</PresentationFormat>
  <Paragraphs>196</Paragraphs>
  <Slides>61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4" baseType="lpstr">
      <vt:lpstr>startit</vt:lpstr>
      <vt:lpstr>1_Office Theme</vt:lpstr>
      <vt:lpstr>Photo Editor Photo</vt:lpstr>
      <vt:lpstr>NĪLS MAKLĪNS projekts „Computing at School”</vt:lpstr>
      <vt:lpstr>Introducing Computer Science In Schools Across England</vt:lpstr>
      <vt:lpstr>Before we start.....</vt:lpstr>
      <vt:lpstr>Educational challenges</vt:lpstr>
      <vt:lpstr>What’s so special about digital technology?</vt:lpstr>
      <vt:lpstr>PowerPoint Presentation</vt:lpstr>
      <vt:lpstr>PowerPoint Presentation</vt:lpstr>
      <vt:lpstr>PowerPoint Presentation</vt:lpstr>
      <vt:lpstr>PowerPoint Presentation</vt:lpstr>
      <vt:lpstr>Technology is key to  economic growth, productivity and global competitiveness.</vt:lpstr>
      <vt:lpstr>PowerPoint Presentation</vt:lpstr>
      <vt:lpstr>PowerPoint Presentation</vt:lpstr>
      <vt:lpstr>PowerPoint Presentation</vt:lpstr>
      <vt:lpstr>And in the wider economy:</vt:lpstr>
      <vt:lpstr>Technology is key to the Europe’s economic growth, productivity and global competitiveness.</vt:lpstr>
      <vt:lpstr>Sport?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Fashion?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…and it matters to young people …</vt:lpstr>
      <vt:lpstr>PowerPoint Presentation</vt:lpstr>
      <vt:lpstr>PowerPoint Presentation</vt:lpstr>
      <vt:lpstr>PowerPoint Presentation</vt:lpstr>
      <vt:lpstr>Our Starting Point</vt:lpstr>
      <vt:lpstr>What we had……</vt:lpstr>
      <vt:lpstr>PowerPoint Presentation</vt:lpstr>
      <vt:lpstr>What is CAS?</vt:lpstr>
      <vt:lpstr>First success: the new Computing curriculum, starting from age 5</vt:lpstr>
      <vt:lpstr>New national curriculum for Computing </vt:lpstr>
      <vt:lpstr>PowerPoint Presentation</vt:lpstr>
      <vt:lpstr>But…</vt:lpstr>
      <vt:lpstr>PowerPoint Presentation</vt:lpstr>
      <vt:lpstr>Network of Excellence</vt:lpstr>
      <vt:lpstr>PowerPoint Presentation</vt:lpstr>
      <vt:lpstr>PowerPoint Presentation</vt:lpstr>
      <vt:lpstr>Master teachers</vt:lpstr>
      <vt:lpstr>Evaluation of master teacher sessions</vt:lpstr>
      <vt:lpstr>Impact of training (early days)</vt:lpstr>
      <vt:lpstr>PowerPoint Presentation</vt:lpstr>
      <vt:lpstr>PowerPoint Presentation</vt:lpstr>
      <vt:lpstr>New accreditation programme</vt:lpstr>
      <vt:lpstr>Computer Science Teacher Training Scholarships</vt:lpstr>
      <vt:lpstr>BCS Scholarships for Trainee Computing Teachers</vt:lpstr>
      <vt:lpstr>Reflections</vt:lpstr>
      <vt:lpstr>What we have learnt</vt:lpstr>
      <vt:lpstr>What we have learnt</vt:lpstr>
      <vt:lpstr>What we have learnt</vt:lpstr>
      <vt:lpstr>What we have learnt</vt:lpstr>
      <vt:lpstr>What we have learnt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NĪLS MAKLĪNS projekts „Computing at School”</dc:title>
  <dc:creator>aija.klefelde</dc:creator>
  <cp:lastModifiedBy>aija.klefelde</cp:lastModifiedBy>
  <cp:revision>1</cp:revision>
  <dcterms:created xsi:type="dcterms:W3CDTF">2015-06-25T06:32:42Z</dcterms:created>
  <dcterms:modified xsi:type="dcterms:W3CDTF">2015-06-25T06:32:54Z</dcterms:modified>
</cp:coreProperties>
</file>