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Lst>
  <p:notesMasterIdLst>
    <p:notesMasterId r:id="rId49"/>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B2D936-A485-48F9-810F-6609128CAAF9}" type="datetimeFigureOut">
              <a:rPr lang="lv-LV" smtClean="0"/>
              <a:t>2015.06.25.</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1B4E2F-1936-4F6C-91F8-C285016B40AA}" type="slidenum">
              <a:rPr lang="lv-LV" smtClean="0"/>
              <a:t>‹#›</a:t>
            </a:fld>
            <a:endParaRPr lang="lv-LV"/>
          </a:p>
        </p:txBody>
      </p:sp>
    </p:spTree>
    <p:extLst>
      <p:ext uri="{BB962C8B-B14F-4D97-AF65-F5344CB8AC3E}">
        <p14:creationId xmlns:p14="http://schemas.microsoft.com/office/powerpoint/2010/main" val="3948967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B7538F-C6E6-4303-BDE9-42D6B52C4A44}"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43493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10</a:t>
            </a:fld>
            <a:endParaRPr lang="lv-LV">
              <a:solidFill>
                <a:prstClr val="black"/>
              </a:solidFill>
            </a:endParaRPr>
          </a:p>
        </p:txBody>
      </p:sp>
    </p:spTree>
    <p:extLst>
      <p:ext uri="{BB962C8B-B14F-4D97-AF65-F5344CB8AC3E}">
        <p14:creationId xmlns:p14="http://schemas.microsoft.com/office/powerpoint/2010/main" val="2745862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11</a:t>
            </a:fld>
            <a:endParaRPr lang="lv-LV">
              <a:solidFill>
                <a:prstClr val="black"/>
              </a:solidFill>
            </a:endParaRPr>
          </a:p>
        </p:txBody>
      </p:sp>
    </p:spTree>
    <p:extLst>
      <p:ext uri="{BB962C8B-B14F-4D97-AF65-F5344CB8AC3E}">
        <p14:creationId xmlns:p14="http://schemas.microsoft.com/office/powerpoint/2010/main" val="2745862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13</a:t>
            </a:fld>
            <a:endParaRPr lang="lv-LV">
              <a:solidFill>
                <a:prstClr val="black"/>
              </a:solidFill>
            </a:endParaRPr>
          </a:p>
        </p:txBody>
      </p:sp>
    </p:spTree>
    <p:extLst>
      <p:ext uri="{BB962C8B-B14F-4D97-AF65-F5344CB8AC3E}">
        <p14:creationId xmlns:p14="http://schemas.microsoft.com/office/powerpoint/2010/main" val="2745862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15</a:t>
            </a:fld>
            <a:endParaRPr lang="lv-LV">
              <a:solidFill>
                <a:prstClr val="black"/>
              </a:solidFill>
            </a:endParaRPr>
          </a:p>
        </p:txBody>
      </p:sp>
    </p:spTree>
    <p:extLst>
      <p:ext uri="{BB962C8B-B14F-4D97-AF65-F5344CB8AC3E}">
        <p14:creationId xmlns:p14="http://schemas.microsoft.com/office/powerpoint/2010/main" val="3268814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21</a:t>
            </a:fld>
            <a:endParaRPr lang="lv-LV">
              <a:solidFill>
                <a:prstClr val="black"/>
              </a:solidFill>
            </a:endParaRPr>
          </a:p>
        </p:txBody>
      </p:sp>
    </p:spTree>
    <p:extLst>
      <p:ext uri="{BB962C8B-B14F-4D97-AF65-F5344CB8AC3E}">
        <p14:creationId xmlns:p14="http://schemas.microsoft.com/office/powerpoint/2010/main" val="3268814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22</a:t>
            </a:fld>
            <a:endParaRPr lang="lv-LV">
              <a:solidFill>
                <a:prstClr val="black"/>
              </a:solidFill>
            </a:endParaRPr>
          </a:p>
        </p:txBody>
      </p:sp>
    </p:spTree>
    <p:extLst>
      <p:ext uri="{BB962C8B-B14F-4D97-AF65-F5344CB8AC3E}">
        <p14:creationId xmlns:p14="http://schemas.microsoft.com/office/powerpoint/2010/main" val="326881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23</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24</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25</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26</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27</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28</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29</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30</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31</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32</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33</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34</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35</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36</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37</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38</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39</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40</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41</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42</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43</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279CF9-1BEB-4BD2-BFB6-79C9D6052C24}" type="slidenum">
              <a:rPr lang="lv-LV" smtClean="0">
                <a:solidFill>
                  <a:prstClr val="black"/>
                </a:solidFill>
              </a:rPr>
              <a:pPr/>
              <a:t>44</a:t>
            </a:fld>
            <a:endParaRPr lang="lv-LV">
              <a:solidFill>
                <a:prstClr val="black"/>
              </a:solidFill>
            </a:endParaRPr>
          </a:p>
        </p:txBody>
      </p:sp>
    </p:spTree>
    <p:extLst>
      <p:ext uri="{BB962C8B-B14F-4D97-AF65-F5344CB8AC3E}">
        <p14:creationId xmlns:p14="http://schemas.microsoft.com/office/powerpoint/2010/main" val="1734300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45" name="Picture 5" descr="iStock_000010182594Large1-copy"/>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pic>
        <p:nvPicPr>
          <p:cNvPr id="1148" name="Picture 124" descr="E:\Skola\Startit_lv\Start_it_logo_prezentacijam.em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867" y="2408856"/>
            <a:ext cx="7073216" cy="2153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242" name="Rectangle 2"/>
          <p:cNvSpPr>
            <a:spLocks noGrp="1" noChangeArrowheads="1"/>
          </p:cNvSpPr>
          <p:nvPr>
            <p:ph type="ctrTitle"/>
          </p:nvPr>
        </p:nvSpPr>
        <p:spPr>
          <a:xfrm>
            <a:off x="323850" y="5013325"/>
            <a:ext cx="6408738" cy="1008063"/>
          </a:xfrm>
          <a:solidFill>
            <a:schemeClr val="bg1"/>
          </a:solidFill>
        </p:spPr>
        <p:txBody>
          <a:bodyPr/>
          <a:lstStyle>
            <a:lvl1pPr>
              <a:defRPr>
                <a:solidFill>
                  <a:schemeClr val="tx1"/>
                </a:solidFill>
              </a:defRPr>
            </a:lvl1pPr>
          </a:lstStyle>
          <a:p>
            <a:r>
              <a:rPr lang="en-US" smtClean="0"/>
              <a:t>Click to edit Master title style</a:t>
            </a:r>
            <a:endParaRPr lang="ru-RU"/>
          </a:p>
        </p:txBody>
      </p:sp>
      <p:sp>
        <p:nvSpPr>
          <p:cNvPr id="10247" name="Rectangle 7"/>
          <p:cNvSpPr>
            <a:spLocks noChangeArrowheads="1"/>
          </p:cNvSpPr>
          <p:nvPr userDrawn="1"/>
        </p:nvSpPr>
        <p:spPr bwMode="auto">
          <a:xfrm>
            <a:off x="323850" y="2703770"/>
            <a:ext cx="3486150" cy="624206"/>
          </a:xfrm>
          <a:prstGeom prst="rect">
            <a:avLst/>
          </a:prstGeom>
          <a:noFill/>
          <a:ln w="9525">
            <a:noFill/>
            <a:miter lim="800000"/>
            <a:headEnd/>
            <a:tailEnd/>
          </a:ln>
          <a:effectLst/>
        </p:spPr>
        <p:txBody>
          <a:bodyPr wrap="square" lIns="0" rIns="0">
            <a:prstTxWarp prst="textNoShape">
              <a:avLst/>
            </a:prstTxWarp>
            <a:noAutofit/>
          </a:bodyPr>
          <a:lstStyle/>
          <a:p>
            <a:pPr fontAlgn="base">
              <a:spcBef>
                <a:spcPct val="0"/>
              </a:spcBef>
              <a:spcAft>
                <a:spcPts val="1200"/>
              </a:spcAft>
            </a:pPr>
            <a:r>
              <a:rPr lang="en-GB" sz="1600" b="1">
                <a:solidFill>
                  <a:srgbClr val="000000"/>
                </a:solidFill>
                <a:latin typeface="Consolas" charset="0"/>
                <a:ea typeface="Verdana"/>
                <a:cs typeface="Verdana"/>
              </a:rPr>
              <a:t>Piebiedrojies Start(IT)!</a:t>
            </a:r>
            <a:br>
              <a:rPr lang="en-GB" sz="1600" b="1">
                <a:solidFill>
                  <a:srgbClr val="000000"/>
                </a:solidFill>
                <a:latin typeface="Consolas" charset="0"/>
                <a:ea typeface="Verdana"/>
                <a:cs typeface="Verdana"/>
              </a:rPr>
            </a:br>
            <a:r>
              <a:rPr lang="en-GB" sz="1600" b="1">
                <a:solidFill>
                  <a:srgbClr val="000000"/>
                </a:solidFill>
                <a:latin typeface="Consolas" charset="0"/>
                <a:ea typeface="Verdana"/>
                <a:cs typeface="Verdana"/>
              </a:rPr>
              <a:t>Attīstīsim IT izglītību kopā!</a:t>
            </a:r>
          </a:p>
        </p:txBody>
      </p:sp>
      <p:sp>
        <p:nvSpPr>
          <p:cNvPr id="6" name="Rectangle 5"/>
          <p:cNvSpPr/>
          <p:nvPr userDrawn="1"/>
        </p:nvSpPr>
        <p:spPr>
          <a:xfrm>
            <a:off x="226800" y="6479788"/>
            <a:ext cx="4572000" cy="276999"/>
          </a:xfrm>
          <a:prstGeom prst="rect">
            <a:avLst/>
          </a:prstGeom>
        </p:spPr>
        <p:txBody>
          <a:bodyPr>
            <a:spAutoFit/>
          </a:bodyPr>
          <a:lstStyle/>
          <a:p>
            <a:pPr fontAlgn="base">
              <a:spcBef>
                <a:spcPct val="0"/>
              </a:spcBef>
              <a:spcAft>
                <a:spcPct val="0"/>
              </a:spcAft>
            </a:pPr>
            <a:r>
              <a:rPr lang="lv-LV" sz="1200" dirty="0">
                <a:solidFill>
                  <a:srgbClr val="000000"/>
                </a:solidFill>
              </a:rPr>
              <a:t>Materiālu pārpublicēšanas gadījumā, likt atsauci uz Start (IT) </a:t>
            </a:r>
            <a:endParaRPr lang="en-US" sz="1200" dirty="0">
              <a:solidFill>
                <a:srgbClr val="000000"/>
              </a:solidFill>
            </a:endParaRPr>
          </a:p>
        </p:txBody>
      </p:sp>
    </p:spTree>
    <p:extLst>
      <p:ext uri="{BB962C8B-B14F-4D97-AF65-F5344CB8AC3E}">
        <p14:creationId xmlns:p14="http://schemas.microsoft.com/office/powerpoint/2010/main" val="2262910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9FEEAEDC-ADE1-9C43-96F9-00CD8E927DA8}" type="slidenum">
              <a:rPr lang="ru-RU">
                <a:solidFill>
                  <a:srgbClr val="000000"/>
                </a:solidFill>
              </a:rPr>
              <a:pPr/>
              <a:t>‹#›</a:t>
            </a:fld>
            <a:endParaRPr lang="ru-RU">
              <a:solidFill>
                <a:srgbClr val="000000"/>
              </a:solidFill>
            </a:endParaRPr>
          </a:p>
        </p:txBody>
      </p:sp>
      <p:sp>
        <p:nvSpPr>
          <p:cNvPr id="8" name="Title 7"/>
          <p:cNvSpPr>
            <a:spLocks noGrp="1"/>
          </p:cNvSpPr>
          <p:nvPr>
            <p:ph type="title"/>
          </p:nvPr>
        </p:nvSpPr>
        <p:spPr>
          <a:xfrm>
            <a:off x="457200" y="333375"/>
            <a:ext cx="5338763" cy="10795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114265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60000"/>
            <a:ext cx="1080000" cy="5040000"/>
          </a:xfrm>
          <a:solidFill>
            <a:schemeClr val="accent1"/>
          </a:solidFill>
        </p:spPr>
        <p:txBody>
          <a:bodyPr vert="vert270" anchor="ctr"/>
          <a:lstStyle>
            <a:lvl1pPr algn="l">
              <a:tabLst>
                <a:tab pos="360000" algn="l"/>
              </a:tabLst>
              <a:defRPr sz="2800"/>
            </a:lvl1pPr>
          </a:lstStyle>
          <a:p>
            <a:r>
              <a:rPr lang="lv-LV" dirty="0" smtClean="0"/>
              <a:t>	Code sample</a:t>
            </a:r>
            <a:endParaRPr lang="en-US" dirty="0"/>
          </a:p>
        </p:txBody>
      </p:sp>
      <p:sp>
        <p:nvSpPr>
          <p:cNvPr id="3" name="Slide Number Placeholder 2"/>
          <p:cNvSpPr>
            <a:spLocks noGrp="1"/>
          </p:cNvSpPr>
          <p:nvPr>
            <p:ph type="sldNum" sz="quarter" idx="10"/>
          </p:nvPr>
        </p:nvSpPr>
        <p:spPr/>
        <p:txBody>
          <a:bodyPr/>
          <a:lstStyle/>
          <a:p>
            <a:fld id="{7628BE64-1D80-1044-8F82-99416CD1A366}" type="slidenum">
              <a:rPr lang="ru-RU" smtClean="0">
                <a:solidFill>
                  <a:srgbClr val="000000"/>
                </a:solidFill>
              </a:rPr>
              <a:pPr/>
              <a:t>‹#›</a:t>
            </a:fld>
            <a:endParaRPr lang="ru-RU">
              <a:solidFill>
                <a:srgbClr val="000000"/>
              </a:solidFill>
            </a:endParaRPr>
          </a:p>
        </p:txBody>
      </p:sp>
      <p:sp>
        <p:nvSpPr>
          <p:cNvPr id="5" name="Text Placeholder 4"/>
          <p:cNvSpPr>
            <a:spLocks noGrp="1"/>
          </p:cNvSpPr>
          <p:nvPr>
            <p:ph type="body" sz="quarter" idx="11"/>
          </p:nvPr>
        </p:nvSpPr>
        <p:spPr>
          <a:xfrm>
            <a:off x="1222471" y="385590"/>
            <a:ext cx="7712075" cy="5762548"/>
          </a:xfrm>
        </p:spPr>
        <p:txBody>
          <a:bodyPr/>
          <a:lstStyle>
            <a:lvl1pPr marL="0" indent="0">
              <a:buFontTx/>
              <a:buNone/>
              <a:defRPr sz="2400">
                <a:latin typeface="+mj-lt"/>
              </a:defRPr>
            </a:lvl1pPr>
            <a:lvl2pPr marL="457200" indent="0">
              <a:buFontTx/>
              <a:buNone/>
              <a:defRPr sz="2000">
                <a:latin typeface="+mj-lt"/>
              </a:defRPr>
            </a:lvl2pPr>
            <a:lvl3pPr marL="914400" indent="0">
              <a:buFontTx/>
              <a:buNone/>
              <a:defRPr sz="1800">
                <a:latin typeface="+mj-lt"/>
              </a:defRPr>
            </a:lvl3pPr>
            <a:lvl4pPr marL="1371600" indent="0">
              <a:buFontTx/>
              <a:buNone/>
              <a:defRPr sz="1600">
                <a:latin typeface="+mj-lt"/>
              </a:defRPr>
            </a:lvl4pPr>
            <a:lvl5pPr marL="1828800" indent="0">
              <a:buFontTx/>
              <a:buNone/>
              <a:defRPr sz="16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userDrawn="1"/>
        </p:nvSpPr>
        <p:spPr>
          <a:xfrm>
            <a:off x="1222471" y="6444476"/>
            <a:ext cx="4572000" cy="276999"/>
          </a:xfrm>
          <a:prstGeom prst="rect">
            <a:avLst/>
          </a:prstGeom>
        </p:spPr>
        <p:txBody>
          <a:bodyPr>
            <a:spAutoFit/>
          </a:bodyPr>
          <a:lstStyle/>
          <a:p>
            <a:pPr fontAlgn="base">
              <a:spcBef>
                <a:spcPct val="0"/>
              </a:spcBef>
              <a:spcAft>
                <a:spcPct val="0"/>
              </a:spcAft>
            </a:pPr>
            <a:r>
              <a:rPr lang="lv-LV" sz="1200" dirty="0">
                <a:solidFill>
                  <a:srgbClr val="000000"/>
                </a:solidFill>
              </a:rPr>
              <a:t>Materiālu pārpublicēšanas gadījumā, likt atsauci uz Start (IT) </a:t>
            </a:r>
            <a:endParaRPr lang="en-US" sz="1200" dirty="0">
              <a:solidFill>
                <a:srgbClr val="000000"/>
              </a:solidFill>
            </a:endParaRPr>
          </a:p>
        </p:txBody>
      </p:sp>
    </p:spTree>
    <p:extLst>
      <p:ext uri="{BB962C8B-B14F-4D97-AF65-F5344CB8AC3E}">
        <p14:creationId xmlns:p14="http://schemas.microsoft.com/office/powerpoint/2010/main" val="3978138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ABB09D-1CFC-46BF-9039-05430B91723A}" type="datetime1">
              <a:rPr lang="en-US" smtClean="0">
                <a:solidFill>
                  <a:prstClr val="black">
                    <a:tint val="75000"/>
                  </a:prstClr>
                </a:solidFill>
              </a:rPr>
              <a:pPr/>
              <a:t>6/25/2015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7010400" y="6480177"/>
            <a:ext cx="2133600" cy="365123"/>
          </a:xfrm>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3145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C56759-ED4B-4084-A668-BF07A0DB9E62}" type="datetime1">
              <a:rPr lang="en-US" smtClean="0">
                <a:solidFill>
                  <a:prstClr val="black">
                    <a:tint val="75000"/>
                  </a:prstClr>
                </a:solidFill>
              </a:rPr>
              <a:pPr/>
              <a:t>6/25/2015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0436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310" y="2906727"/>
            <a:ext cx="77724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75D61D-CE27-48D6-8686-0D116A08B67C}" type="datetime1">
              <a:rPr lang="en-US" smtClean="0">
                <a:solidFill>
                  <a:prstClr val="black">
                    <a:tint val="75000"/>
                  </a:prstClr>
                </a:solidFill>
              </a:rPr>
              <a:pPr/>
              <a:t>6/25/2015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3547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21EF07-3A10-47F9-A599-A40793BEEBE2}" type="datetime1">
              <a:rPr lang="en-US" smtClean="0">
                <a:solidFill>
                  <a:prstClr val="black">
                    <a:tint val="75000"/>
                  </a:prstClr>
                </a:solidFill>
              </a:rPr>
              <a:pPr/>
              <a:t>6/25/2015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13483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5" y="1535116"/>
            <a:ext cx="404019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5" y="2174880"/>
            <a:ext cx="404019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6"/>
            <a:ext cx="404178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80"/>
            <a:ext cx="404178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F468E3-E779-420B-AD37-0CFDF064BF74}" type="datetime1">
              <a:rPr lang="en-US" smtClean="0">
                <a:solidFill>
                  <a:prstClr val="black">
                    <a:tint val="75000"/>
                  </a:prstClr>
                </a:solidFill>
              </a:rPr>
              <a:pPr/>
              <a:t>6/25/2015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1442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99E6B6-570D-4C71-9AB8-B1B40A45621D}" type="datetime1">
              <a:rPr lang="en-US" smtClean="0">
                <a:solidFill>
                  <a:prstClr val="black">
                    <a:tint val="75000"/>
                  </a:prstClr>
                </a:solidFill>
              </a:rPr>
              <a:pPr/>
              <a:t>6/25/2015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320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60D73-A922-4830-9E4A-2440CCAA3470}" type="datetime1">
              <a:rPr lang="en-US" smtClean="0">
                <a:solidFill>
                  <a:prstClr val="black">
                    <a:tint val="75000"/>
                  </a:prstClr>
                </a:solidFill>
              </a:rPr>
              <a:pPr/>
              <a:t>6/25/2015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921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3"/>
            <a:ext cx="3008310" cy="1162051"/>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55" y="273068"/>
            <a:ext cx="5111750"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5" y="1435110"/>
            <a:ext cx="300831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AC294F-C255-449E-A084-BDC9C52F0F60}" type="datetime1">
              <a:rPr lang="en-US" smtClean="0">
                <a:solidFill>
                  <a:prstClr val="black">
                    <a:tint val="75000"/>
                  </a:prstClr>
                </a:solidFill>
              </a:rPr>
              <a:pPr/>
              <a:t>6/25/2015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3008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5"/>
            <a:ext cx="5486400" cy="566739"/>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90" y="612773"/>
            <a:ext cx="5486400" cy="4114800"/>
          </a:xfrm>
        </p:spPr>
        <p:txBody>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endParaRPr lang="en-US"/>
          </a:p>
        </p:txBody>
      </p:sp>
      <p:sp>
        <p:nvSpPr>
          <p:cNvPr id="4" name="Text Placeholder 3"/>
          <p:cNvSpPr>
            <a:spLocks noGrp="1"/>
          </p:cNvSpPr>
          <p:nvPr>
            <p:ph type="body" sz="half" idx="2"/>
          </p:nvPr>
        </p:nvSpPr>
        <p:spPr>
          <a:xfrm>
            <a:off x="1792290" y="5367353"/>
            <a:ext cx="54864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F0D90F-79FC-4881-BCAA-FBB2C7F7FFB2}" type="datetime1">
              <a:rPr lang="en-US" smtClean="0">
                <a:solidFill>
                  <a:prstClr val="black">
                    <a:tint val="75000"/>
                  </a:prstClr>
                </a:solidFill>
              </a:rPr>
              <a:pPr/>
              <a:t>6/25/2015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6000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8186F9-31A3-41DE-B8B3-389C13BE3ED7}" type="datetime1">
              <a:rPr lang="en-US" smtClean="0">
                <a:solidFill>
                  <a:prstClr val="black">
                    <a:tint val="75000"/>
                  </a:prstClr>
                </a:solidFill>
              </a:rPr>
              <a:pPr/>
              <a:t>6/25/2015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785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7"/>
            <a:ext cx="2057400"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7"/>
            <a:ext cx="601980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C36F0A-972B-4BC2-ACC6-4FD6F49C8E4B}" type="datetime1">
              <a:rPr lang="en-US" smtClean="0">
                <a:solidFill>
                  <a:prstClr val="black">
                    <a:tint val="75000"/>
                  </a:prstClr>
                </a:solidFill>
              </a:rPr>
              <a:pPr/>
              <a:t>6/25/2015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4200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260350"/>
            <a:ext cx="5940425" cy="1152525"/>
          </a:xfrm>
          <a:prstGeom prst="rect">
            <a:avLst/>
          </a:prstGeom>
          <a:solidFill>
            <a:srgbClr val="ED4F48"/>
          </a:solidFill>
          <a:ln w="9525">
            <a:noFill/>
            <a:miter lim="800000"/>
            <a:headEnd/>
            <a:tailEnd/>
          </a:ln>
          <a:effectLst/>
        </p:spPr>
        <p:txBody>
          <a:bodyPr wrap="none" anchor="ctr">
            <a:prstTxWarp prst="textNoShape">
              <a:avLst/>
            </a:prstTxWarp>
          </a:bodyPr>
          <a:lstStyle/>
          <a:p>
            <a:pPr fontAlgn="base">
              <a:spcBef>
                <a:spcPct val="0"/>
              </a:spcBef>
              <a:spcAft>
                <a:spcPct val="0"/>
              </a:spcAft>
            </a:pPr>
            <a:endParaRPr lang="en-US">
              <a:solidFill>
                <a:srgbClr val="000000"/>
              </a:solidFill>
              <a:latin typeface="Verdana"/>
              <a:ea typeface="Verdana"/>
              <a:cs typeface="Verdana"/>
            </a:endParaRPr>
          </a:p>
        </p:txBody>
      </p:sp>
      <p:sp>
        <p:nvSpPr>
          <p:cNvPr id="1026" name="Rectangle 2"/>
          <p:cNvSpPr>
            <a:spLocks noGrp="1" noChangeArrowheads="1"/>
          </p:cNvSpPr>
          <p:nvPr>
            <p:ph type="title"/>
          </p:nvPr>
        </p:nvSpPr>
        <p:spPr bwMode="auto">
          <a:xfrm>
            <a:off x="457200" y="333375"/>
            <a:ext cx="5338763" cy="1079500"/>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a:p>
        </p:txBody>
      </p:sp>
      <p:sp>
        <p:nvSpPr>
          <p:cNvPr id="1027" name="Rectangle 3"/>
          <p:cNvSpPr>
            <a:spLocks noGrp="1" noChangeArrowheads="1"/>
          </p:cNvSpPr>
          <p:nvPr>
            <p:ph type="body" idx="1"/>
          </p:nvPr>
        </p:nvSpPr>
        <p:spPr bwMode="auto">
          <a:xfrm>
            <a:off x="304800" y="1905000"/>
            <a:ext cx="8382000" cy="4221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1030" name="Rectangle 6"/>
          <p:cNvSpPr>
            <a:spLocks noGrp="1" noChangeArrowheads="1"/>
          </p:cNvSpPr>
          <p:nvPr>
            <p:ph type="sldNum" sz="quarter" idx="4"/>
          </p:nvPr>
        </p:nvSpPr>
        <p:spPr bwMode="auto">
          <a:xfrm>
            <a:off x="6553200" y="6381750"/>
            <a:ext cx="2133600"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Verdana"/>
                <a:ea typeface="Verdana"/>
                <a:cs typeface="Verdana"/>
              </a:defRPr>
            </a:lvl1pPr>
          </a:lstStyle>
          <a:p>
            <a:pPr fontAlgn="base">
              <a:spcBef>
                <a:spcPct val="0"/>
              </a:spcBef>
              <a:spcAft>
                <a:spcPct val="0"/>
              </a:spcAft>
            </a:pPr>
            <a:fld id="{7628BE64-1D80-1044-8F82-99416CD1A366}" type="slidenum">
              <a:rPr lang="ru-RU">
                <a:solidFill>
                  <a:srgbClr val="000000"/>
                </a:solidFill>
              </a:rPr>
              <a:pPr fontAlgn="base">
                <a:spcBef>
                  <a:spcPct val="0"/>
                </a:spcBef>
                <a:spcAft>
                  <a:spcPct val="0"/>
                </a:spcAft>
              </a:pPr>
              <a:t>‹#›</a:t>
            </a:fld>
            <a:endParaRPr lang="ru-RU">
              <a:solidFill>
                <a:srgbClr val="000000"/>
              </a:solidFill>
            </a:endParaRPr>
          </a:p>
        </p:txBody>
      </p:sp>
      <p:sp>
        <p:nvSpPr>
          <p:cNvPr id="2" name="Rectangle 1"/>
          <p:cNvSpPr/>
          <p:nvPr/>
        </p:nvSpPr>
        <p:spPr>
          <a:xfrm>
            <a:off x="226800" y="6479788"/>
            <a:ext cx="4572000" cy="276999"/>
          </a:xfrm>
          <a:prstGeom prst="rect">
            <a:avLst/>
          </a:prstGeom>
        </p:spPr>
        <p:txBody>
          <a:bodyPr>
            <a:spAutoFit/>
          </a:bodyPr>
          <a:lstStyle/>
          <a:p>
            <a:pPr fontAlgn="base">
              <a:spcBef>
                <a:spcPct val="0"/>
              </a:spcBef>
              <a:spcAft>
                <a:spcPct val="0"/>
              </a:spcAft>
            </a:pPr>
            <a:r>
              <a:rPr lang="lv-LV" sz="1200" dirty="0">
                <a:solidFill>
                  <a:srgbClr val="000000"/>
                </a:solidFill>
              </a:rPr>
              <a:t>Materiālu pārpublicēšanas gadījumā, likt atsauci uz Start (IT) </a:t>
            </a:r>
            <a:endParaRPr lang="en-US" sz="1200" dirty="0">
              <a:solidFill>
                <a:srgbClr val="000000"/>
              </a:solidFill>
            </a:endParaRPr>
          </a:p>
        </p:txBody>
      </p:sp>
    </p:spTree>
    <p:extLst>
      <p:ext uri="{BB962C8B-B14F-4D97-AF65-F5344CB8AC3E}">
        <p14:creationId xmlns:p14="http://schemas.microsoft.com/office/powerpoint/2010/main" val="420711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rtl="0" eaLnBrk="1" fontAlgn="base" hangingPunct="1">
        <a:spcBef>
          <a:spcPct val="0"/>
        </a:spcBef>
        <a:spcAft>
          <a:spcPct val="0"/>
        </a:spcAft>
        <a:defRPr sz="2800" b="1">
          <a:solidFill>
            <a:schemeClr val="bg1"/>
          </a:solidFill>
          <a:latin typeface="+mj-lt"/>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Verdana"/>
          <a:ea typeface="Verdana"/>
          <a:cs typeface="Verdana"/>
        </a:defRPr>
      </a:lvl1pPr>
      <a:lvl2pPr marL="742950" indent="-285750" algn="l" rtl="0" eaLnBrk="1" fontAlgn="base" hangingPunct="1">
        <a:spcBef>
          <a:spcPct val="20000"/>
        </a:spcBef>
        <a:spcAft>
          <a:spcPct val="0"/>
        </a:spcAft>
        <a:buChar char="–"/>
        <a:defRPr sz="2800">
          <a:solidFill>
            <a:schemeClr val="tx1"/>
          </a:solidFill>
          <a:latin typeface="Verdana"/>
          <a:ea typeface="Verdana"/>
          <a:cs typeface="Verdana"/>
        </a:defRPr>
      </a:lvl2pPr>
      <a:lvl3pPr marL="1143000" indent="-228600" algn="l" rtl="0" eaLnBrk="1" fontAlgn="base" hangingPunct="1">
        <a:spcBef>
          <a:spcPct val="20000"/>
        </a:spcBef>
        <a:spcAft>
          <a:spcPct val="0"/>
        </a:spcAft>
        <a:buChar char="•"/>
        <a:defRPr sz="2400">
          <a:solidFill>
            <a:schemeClr val="tx1"/>
          </a:solidFill>
          <a:latin typeface="Verdana"/>
          <a:ea typeface="Verdana"/>
          <a:cs typeface="Verdana"/>
        </a:defRPr>
      </a:lvl3pPr>
      <a:lvl4pPr marL="1600200" indent="-228600" algn="l" rtl="0" eaLnBrk="1" fontAlgn="base" hangingPunct="1">
        <a:spcBef>
          <a:spcPct val="20000"/>
        </a:spcBef>
        <a:spcAft>
          <a:spcPct val="0"/>
        </a:spcAft>
        <a:buChar char="–"/>
        <a:defRPr sz="2000">
          <a:solidFill>
            <a:schemeClr val="tx1"/>
          </a:solidFill>
          <a:latin typeface="Verdana"/>
          <a:ea typeface="Verdana"/>
          <a:cs typeface="Verdana"/>
        </a:defRPr>
      </a:lvl4pPr>
      <a:lvl5pPr marL="2057400" indent="-228600" algn="l" rtl="0" eaLnBrk="1" fontAlgn="base" hangingPunct="1">
        <a:spcBef>
          <a:spcPct val="20000"/>
        </a:spcBef>
        <a:spcAft>
          <a:spcPct val="0"/>
        </a:spcAft>
        <a:buChar char="»"/>
        <a:defRPr sz="2000">
          <a:solidFill>
            <a:schemeClr val="tx1"/>
          </a:solidFill>
          <a:latin typeface="Verdana"/>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pPr defTabSz="939575"/>
            <a:fld id="{C8BD2C73-2F36-4965-A607-C51283EFB69A}" type="datetime1">
              <a:rPr lang="en-US" smtClean="0">
                <a:solidFill>
                  <a:prstClr val="black">
                    <a:tint val="75000"/>
                  </a:prstClr>
                </a:solidFill>
              </a:rPr>
              <a:pPr defTabSz="939575"/>
              <a:t>6/25/2015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pPr defTabSz="939575"/>
            <a:endParaRPr lang="en-US">
              <a:solidFill>
                <a:prstClr val="black">
                  <a:tint val="75000"/>
                </a:prstClr>
              </a:solidFill>
            </a:endParaRPr>
          </a:p>
        </p:txBody>
      </p:sp>
      <p:sp>
        <p:nvSpPr>
          <p:cNvPr id="6" name="Slide Number Placeholder 5"/>
          <p:cNvSpPr>
            <a:spLocks noGrp="1"/>
          </p:cNvSpPr>
          <p:nvPr>
            <p:ph type="sldNum" sz="quarter" idx="4"/>
          </p:nvPr>
        </p:nvSpPr>
        <p:spPr>
          <a:xfrm>
            <a:off x="7010400" y="6492877"/>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pPr defTabSz="939575"/>
            <a:fld id="{B6F15528-21DE-4FAA-801E-634DDDAF4B2B}" type="slidenum">
              <a:rPr lang="en-US" smtClean="0">
                <a:solidFill>
                  <a:prstClr val="black">
                    <a:tint val="75000"/>
                  </a:prstClr>
                </a:solidFill>
              </a:rPr>
              <a:pPr defTabSz="939575"/>
              <a:t>‹#›</a:t>
            </a:fld>
            <a:endParaRPr lang="en-US">
              <a:solidFill>
                <a:prstClr val="black">
                  <a:tint val="75000"/>
                </a:prstClr>
              </a:solidFill>
            </a:endParaRPr>
          </a:p>
        </p:txBody>
      </p:sp>
    </p:spTree>
    <p:extLst>
      <p:ext uri="{BB962C8B-B14F-4D97-AF65-F5344CB8AC3E}">
        <p14:creationId xmlns:p14="http://schemas.microsoft.com/office/powerpoint/2010/main" val="398057144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iming>
    <p:tnLst>
      <p:par>
        <p:cTn id="1" dur="indefinite" restart="never" nodeType="tmRoot"/>
      </p:par>
    </p:tnLst>
  </p:timing>
  <p:hf hdr="0" ftr="0" dt="0"/>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3.jp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5.jp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gif"/></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viesturs.vezis@visc.gov.lv" TargetMode="External"/><Relationship Id="rId1" Type="http://schemas.openxmlformats.org/officeDocument/2006/relationships/slideLayout" Target="../slideLayouts/slideLayout4.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0" name="Rectangle 12"/>
          <p:cNvSpPr>
            <a:spLocks noGrp="1" noChangeArrowheads="1"/>
          </p:cNvSpPr>
          <p:nvPr>
            <p:ph type="ctrTitle"/>
          </p:nvPr>
        </p:nvSpPr>
        <p:spPr>
          <a:xfrm>
            <a:off x="251520" y="5013176"/>
            <a:ext cx="8496944" cy="1512168"/>
          </a:xfrm>
        </p:spPr>
        <p:txBody>
          <a:bodyPr lIns="36000" rIns="36000"/>
          <a:lstStyle/>
          <a:p>
            <a:pPr algn="ctr"/>
            <a:r>
              <a:rPr lang="lv-LV" sz="3200" dirty="0"/>
              <a:t>VIESTURS VĒZIS</a:t>
            </a:r>
            <a:br>
              <a:rPr lang="lv-LV" sz="3200" dirty="0"/>
            </a:br>
            <a:r>
              <a:rPr lang="lv-LV" sz="3200" dirty="0"/>
              <a:t>Valsts izglītības satura centra vecākais </a:t>
            </a:r>
            <a:r>
              <a:rPr lang="lv-LV" sz="3200" dirty="0" smtClean="0"/>
              <a:t>referents</a:t>
            </a:r>
            <a:endParaRPr lang="ru-RU" sz="3200" dirty="0"/>
          </a:p>
        </p:txBody>
      </p:sp>
    </p:spTree>
    <p:extLst>
      <p:ext uri="{BB962C8B-B14F-4D97-AF65-F5344CB8AC3E}">
        <p14:creationId xmlns:p14="http://schemas.microsoft.com/office/powerpoint/2010/main" val="2344540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1"/>
            <a:ext cx="3777632" cy="4166170"/>
          </a:xfrm>
          <a:prstGeom prst="rect">
            <a:avLst/>
          </a:prstGeom>
        </p:spPr>
      </p:pic>
      <p:sp>
        <p:nvSpPr>
          <p:cNvPr id="3" name="Subtitle 2"/>
          <p:cNvSpPr>
            <a:spLocks noGrp="1"/>
          </p:cNvSpPr>
          <p:nvPr>
            <p:ph type="subTitle" idx="1"/>
          </p:nvPr>
        </p:nvSpPr>
        <p:spPr>
          <a:xfrm>
            <a:off x="1371600" y="5105400"/>
            <a:ext cx="6400800" cy="838200"/>
          </a:xfrm>
        </p:spPr>
        <p:txBody>
          <a:bodyPr>
            <a:noAutofit/>
          </a:bodyPr>
          <a:lstStyle/>
          <a:p>
            <a:r>
              <a:rPr lang="lv-LV" sz="1800" dirty="0" smtClean="0">
                <a:solidFill>
                  <a:schemeClr val="tx1"/>
                </a:solidFill>
                <a:latin typeface="+mj-lt"/>
                <a:cs typeface="Times New Roman" panose="02020603050405020304" pitchFamily="18" charset="0"/>
              </a:rPr>
              <a:t>Viesturs Vēzis</a:t>
            </a:r>
            <a:r>
              <a:rPr lang="lv-LV" sz="1800" dirty="0" smtClean="0">
                <a:solidFill>
                  <a:schemeClr val="tx1"/>
                </a:solidFill>
                <a:latin typeface="Times New Roman" panose="02020603050405020304" pitchFamily="18" charset="0"/>
                <a:cs typeface="Times New Roman" panose="02020603050405020304" pitchFamily="18" charset="0"/>
              </a:rPr>
              <a:t> </a:t>
            </a:r>
            <a:endParaRPr lang="lv-LV" sz="1800" dirty="0">
              <a:solidFill>
                <a:schemeClr val="tx1"/>
              </a:solidFill>
              <a:latin typeface="Times New Roman" panose="02020603050405020304" pitchFamily="18" charset="0"/>
              <a:cs typeface="Times New Roman" panose="02020603050405020304" pitchFamily="18" charset="0"/>
            </a:endParaRPr>
          </a:p>
        </p:txBody>
      </p:sp>
      <p:sp>
        <p:nvSpPr>
          <p:cNvPr id="6" name="Subtitle 2"/>
          <p:cNvSpPr txBox="1">
            <a:spLocks/>
          </p:cNvSpPr>
          <p:nvPr/>
        </p:nvSpPr>
        <p:spPr>
          <a:xfrm>
            <a:off x="1371600" y="6096000"/>
            <a:ext cx="6400800" cy="609600"/>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lv-LV" sz="1400" dirty="0" smtClean="0">
                <a:solidFill>
                  <a:prstClr val="black"/>
                </a:solidFill>
                <a:cs typeface="Times New Roman" panose="02020603050405020304" pitchFamily="18" charset="0"/>
              </a:rPr>
              <a:t>2015.gada 12.jūnijs, Rīga</a:t>
            </a:r>
            <a:endParaRPr lang="lv-LV" sz="1400" dirty="0">
              <a:solidFill>
                <a:prstClr val="black"/>
              </a:solidFill>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
        <p:nvSpPr>
          <p:cNvPr id="2" name="Title 1"/>
          <p:cNvSpPr>
            <a:spLocks noGrp="1"/>
          </p:cNvSpPr>
          <p:nvPr>
            <p:ph type="ctrTitle"/>
          </p:nvPr>
        </p:nvSpPr>
        <p:spPr>
          <a:xfrm>
            <a:off x="685800" y="3200400"/>
            <a:ext cx="7772400" cy="1828800"/>
          </a:xfrm>
        </p:spPr>
        <p:txBody>
          <a:bodyPr>
            <a:noAutofit/>
          </a:bodyPr>
          <a:lstStyle/>
          <a:p>
            <a:r>
              <a:rPr lang="lv-LV" sz="3600" b="1" dirty="0"/>
              <a:t>Jaunais mācību saturs datorikā </a:t>
            </a:r>
            <a:r>
              <a:rPr lang="lv-LV" sz="3600" b="1" dirty="0" smtClean="0"/>
              <a:t/>
            </a:r>
            <a:br>
              <a:rPr lang="lv-LV" sz="3600" b="1" dirty="0" smtClean="0"/>
            </a:br>
            <a:r>
              <a:rPr lang="lv-LV" sz="3600" b="1" dirty="0" smtClean="0"/>
              <a:t>Latvijas </a:t>
            </a:r>
            <a:r>
              <a:rPr lang="lv-LV" sz="3600" b="1" dirty="0"/>
              <a:t>vispārizglītojošās skolās, </a:t>
            </a:r>
            <a:r>
              <a:rPr lang="lv-LV" sz="3600" b="1" dirty="0" smtClean="0"/>
              <a:t/>
            </a:r>
            <a:br>
              <a:rPr lang="lv-LV" sz="3600" b="1" dirty="0" smtClean="0"/>
            </a:br>
            <a:r>
              <a:rPr lang="lv-LV" sz="3600" b="1" dirty="0" smtClean="0"/>
              <a:t>tā </a:t>
            </a:r>
            <a:r>
              <a:rPr lang="lv-LV" sz="3600" b="1" dirty="0"/>
              <a:t>ieviešanas iespējas un izaicinājumi</a:t>
            </a:r>
            <a:endParaRPr lang="lv-LV" sz="3600" b="1"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3172980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just"/>
            <a:r>
              <a:rPr lang="lv-LV" sz="3200" b="1" dirty="0" smtClean="0"/>
              <a:t>Cilvēces attīstība un vajadzības</a:t>
            </a:r>
            <a:endParaRPr lang="en-US" sz="3200" b="1"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a:t>
            </a:fld>
            <a:endParaRPr lang="en-US">
              <a:solidFill>
                <a:prstClr val="black">
                  <a:tint val="75000"/>
                </a:prstClr>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270" y="3200400"/>
            <a:ext cx="1752600" cy="242818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994418"/>
            <a:ext cx="2248115" cy="258058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2760319"/>
            <a:ext cx="2127440" cy="2908179"/>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7040" y="2900922"/>
            <a:ext cx="2665074" cy="2767576"/>
          </a:xfrm>
          <a:prstGeom prst="rect">
            <a:avLst/>
          </a:prstGeom>
        </p:spPr>
      </p:pic>
      <p:sp>
        <p:nvSpPr>
          <p:cNvPr id="10" name="TextBox 9"/>
          <p:cNvSpPr txBox="1"/>
          <p:nvPr/>
        </p:nvSpPr>
        <p:spPr>
          <a:xfrm>
            <a:off x="310854" y="6441542"/>
            <a:ext cx="2819811" cy="307777"/>
          </a:xfrm>
          <a:prstGeom prst="rect">
            <a:avLst/>
          </a:prstGeom>
          <a:noFill/>
        </p:spPr>
        <p:txBody>
          <a:bodyPr wrap="none" rtlCol="0">
            <a:spAutoFit/>
          </a:bodyPr>
          <a:lstStyle/>
          <a:p>
            <a:pPr defTabSz="939575"/>
            <a:r>
              <a:rPr lang="lv-LV" sz="1400" dirty="0">
                <a:solidFill>
                  <a:prstClr val="black"/>
                </a:solidFill>
              </a:rPr>
              <a:t>Avots: Sestdiena – Zemgus Zaharāns</a:t>
            </a:r>
            <a:endParaRPr lang="lv-LV" sz="1400" dirty="0">
              <a:solidFill>
                <a:prstClr val="black"/>
              </a:solidFill>
            </a:endParaRPr>
          </a:p>
        </p:txBody>
      </p:sp>
    </p:spTree>
    <p:extLst>
      <p:ext uri="{BB962C8B-B14F-4D97-AF65-F5344CB8AC3E}">
        <p14:creationId xmlns:p14="http://schemas.microsoft.com/office/powerpoint/2010/main" val="120776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just"/>
            <a:r>
              <a:rPr lang="lv-LV" sz="3200" b="1" dirty="0" smtClean="0"/>
              <a:t>Datorika un tautsaimniecība</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352882560"/>
              </p:ext>
            </p:extLst>
          </p:nvPr>
        </p:nvGraphicFramePr>
        <p:xfrm>
          <a:off x="152400" y="1752600"/>
          <a:ext cx="8839200" cy="4982087"/>
        </p:xfrm>
        <a:graphic>
          <a:graphicData uri="http://schemas.openxmlformats.org/drawingml/2006/table">
            <a:tbl>
              <a:tblPr firstRow="1" bandRow="1">
                <a:tableStyleId>{5C22544A-7EE6-4342-B048-85BDC9FD1C3A}</a:tableStyleId>
              </a:tblPr>
              <a:tblGrid>
                <a:gridCol w="8839200"/>
              </a:tblGrid>
              <a:tr h="460379">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4468396">
                <a:tc>
                  <a:txBody>
                    <a:bodyPr/>
                    <a:lstStyle/>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IKT nozares apgrozījums 2013.gadā – 3.1 miljardi </a:t>
                      </a:r>
                      <a:r>
                        <a:rPr lang="lv-LV" sz="2400" kern="1200" dirty="0" err="1" smtClean="0">
                          <a:solidFill>
                            <a:schemeClr val="dk1"/>
                          </a:solidFill>
                          <a:effectLst/>
                          <a:latin typeface="+mn-lt"/>
                          <a:ea typeface="+mn-ea"/>
                          <a:cs typeface="+mn-cs"/>
                        </a:rPr>
                        <a:t>euro</a:t>
                      </a:r>
                      <a:r>
                        <a:rPr lang="lv-LV" sz="2400" kern="1200" dirty="0" smtClean="0">
                          <a:solidFill>
                            <a:schemeClr val="dk1"/>
                          </a:solidFill>
                          <a:effectLst/>
                          <a:latin typeface="+mn-lt"/>
                          <a:ea typeface="+mn-ea"/>
                          <a:cs typeface="+mn-cs"/>
                        </a:rPr>
                        <a:t>;</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IKT nozarē</a:t>
                      </a:r>
                      <a:r>
                        <a:rPr lang="lv-LV" sz="2400" kern="1200" baseline="0" dirty="0" smtClean="0">
                          <a:solidFill>
                            <a:schemeClr val="dk1"/>
                          </a:solidFill>
                          <a:effectLst/>
                          <a:latin typeface="+mn-lt"/>
                          <a:ea typeface="+mn-ea"/>
                          <a:cs typeface="+mn-cs"/>
                        </a:rPr>
                        <a:t> nodarbinātie – 30 000</a:t>
                      </a:r>
                      <a:r>
                        <a:rPr lang="lv-LV" sz="2400" kern="1200" dirty="0" smtClean="0">
                          <a:solidFill>
                            <a:schemeClr val="dk1"/>
                          </a:solidFill>
                          <a:effectLst/>
                          <a:latin typeface="+mn-lt"/>
                          <a:ea typeface="+mn-ea"/>
                          <a:cs typeface="+mn-cs"/>
                        </a:rPr>
                        <a: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IKT nozare</a:t>
                      </a:r>
                      <a:r>
                        <a:rPr lang="lv-LV" sz="2400" kern="1200" baseline="0" dirty="0" smtClean="0">
                          <a:solidFill>
                            <a:schemeClr val="dk1"/>
                          </a:solidFill>
                          <a:effectLst/>
                          <a:latin typeface="+mn-lt"/>
                          <a:ea typeface="+mn-ea"/>
                          <a:cs typeface="+mn-cs"/>
                        </a:rPr>
                        <a:t> </a:t>
                      </a:r>
                      <a:r>
                        <a:rPr lang="lv-LV" sz="2400" kern="1200" dirty="0" smtClean="0">
                          <a:solidFill>
                            <a:schemeClr val="dk1"/>
                          </a:solidFill>
                          <a:effectLst/>
                          <a:latin typeface="+mn-lt"/>
                          <a:ea typeface="+mn-ea"/>
                          <a:cs typeface="+mn-cs"/>
                        </a:rPr>
                        <a:t>nozīmīgs nodokļu maksātājs – 6% no VID ieņēmumiem;</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a:t>
                      </a:r>
                      <a:r>
                        <a:rPr lang="lv-LV" sz="2400" kern="1200" dirty="0" err="1" smtClean="0">
                          <a:solidFill>
                            <a:schemeClr val="dk1"/>
                          </a:solidFill>
                          <a:effectLst/>
                          <a:latin typeface="+mn-lt"/>
                          <a:ea typeface="+mn-ea"/>
                          <a:cs typeface="+mn-cs"/>
                        </a:rPr>
                        <a:t>Digital</a:t>
                      </a:r>
                      <a:r>
                        <a:rPr lang="lv-LV" sz="2400" kern="1200" dirty="0" smtClean="0">
                          <a:solidFill>
                            <a:schemeClr val="dk1"/>
                          </a:solidFill>
                          <a:effectLst/>
                          <a:latin typeface="+mn-lt"/>
                          <a:ea typeface="+mn-ea"/>
                          <a:cs typeface="+mn-cs"/>
                        </a:rPr>
                        <a:t> </a:t>
                      </a:r>
                      <a:r>
                        <a:rPr lang="lv-LV" sz="2400" kern="1200" dirty="0" err="1" smtClean="0">
                          <a:solidFill>
                            <a:schemeClr val="dk1"/>
                          </a:solidFill>
                          <a:effectLst/>
                          <a:latin typeface="+mn-lt"/>
                          <a:ea typeface="+mn-ea"/>
                          <a:cs typeface="+mn-cs"/>
                        </a:rPr>
                        <a:t>Agenda</a:t>
                      </a:r>
                      <a:r>
                        <a:rPr lang="lv-LV" sz="2400" kern="1200" dirty="0" smtClean="0">
                          <a:solidFill>
                            <a:schemeClr val="dk1"/>
                          </a:solidFill>
                          <a:effectLst/>
                          <a:latin typeface="+mn-lt"/>
                          <a:ea typeface="+mn-ea"/>
                          <a:cs typeface="+mn-cs"/>
                        </a:rPr>
                        <a:t> </a:t>
                      </a:r>
                      <a:r>
                        <a:rPr lang="lv-LV" sz="2400" kern="1200" dirty="0" err="1" smtClean="0">
                          <a:solidFill>
                            <a:schemeClr val="dk1"/>
                          </a:solidFill>
                          <a:effectLst/>
                          <a:latin typeface="+mn-lt"/>
                          <a:ea typeface="+mn-ea"/>
                          <a:cs typeface="+mn-cs"/>
                        </a:rPr>
                        <a:t>Scoreboard</a:t>
                      </a:r>
                      <a:r>
                        <a:rPr lang="lv-LV" sz="2400" kern="1200" dirty="0" smtClean="0">
                          <a:solidFill>
                            <a:schemeClr val="dk1"/>
                          </a:solidFill>
                          <a:effectLst/>
                          <a:latin typeface="+mn-lt"/>
                          <a:ea typeface="+mn-ea"/>
                          <a:cs typeface="+mn-cs"/>
                        </a:rPr>
                        <a:t>” dati rāda, ka patlaban 40% uzņēmumu Eiropā ir problēmas aizpildīt IKT vakances,</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Līdz 2020. gadam Eiropā trūks vairāk kā 900 000 IKT speciālistu;</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spc="0" dirty="0" smtClean="0">
                          <a:solidFill>
                            <a:schemeClr val="dk1"/>
                          </a:solidFill>
                          <a:effectLst/>
                          <a:latin typeface="+mn-lt"/>
                          <a:ea typeface="+mn-ea"/>
                          <a:cs typeface="+mn-cs"/>
                        </a:rPr>
                        <a:t>NAP 2014. – 2020.  ir likts uzsvars uz augstražīgu un eksportspējīgu ražošanu un starptautiski konkurētspējīgiem pakalpojumiem, attīstītu pētniecību un inovācijām, </a:t>
                      </a:r>
                      <a:br>
                        <a:rPr lang="lv-LV" sz="2400" kern="1200" spc="0" dirty="0" smtClean="0">
                          <a:solidFill>
                            <a:schemeClr val="dk1"/>
                          </a:solidFill>
                          <a:effectLst/>
                          <a:latin typeface="+mn-lt"/>
                          <a:ea typeface="+mn-ea"/>
                          <a:cs typeface="+mn-cs"/>
                        </a:rPr>
                      </a:br>
                      <a:r>
                        <a:rPr lang="lv-LV" sz="2400" kern="1200" spc="0" dirty="0" smtClean="0">
                          <a:solidFill>
                            <a:schemeClr val="dk1"/>
                          </a:solidFill>
                          <a:effectLst/>
                          <a:latin typeface="+mn-lt"/>
                          <a:ea typeface="+mn-ea"/>
                          <a:cs typeface="+mn-cs"/>
                        </a:rPr>
                        <a:t>bet</a:t>
                      </a:r>
                      <a:r>
                        <a:rPr lang="lv-LV" sz="2400" kern="1200" spc="0" baseline="0" dirty="0" smtClean="0">
                          <a:solidFill>
                            <a:schemeClr val="dk1"/>
                          </a:solidFill>
                          <a:effectLst/>
                          <a:latin typeface="+mn-lt"/>
                          <a:ea typeface="+mn-ea"/>
                          <a:cs typeface="+mn-cs"/>
                        </a:rPr>
                        <a:t> bez datorikas attīstības t</a:t>
                      </a:r>
                      <a:r>
                        <a:rPr lang="lv-LV" sz="2400" kern="1200" spc="0" dirty="0" smtClean="0">
                          <a:solidFill>
                            <a:schemeClr val="dk1"/>
                          </a:solidFill>
                          <a:effectLst/>
                          <a:latin typeface="+mn-lt"/>
                          <a:ea typeface="+mn-ea"/>
                          <a:cs typeface="+mn-cs"/>
                        </a:rPr>
                        <a:t>as nav iespējams.  </a:t>
                      </a:r>
                      <a:endParaRPr lang="lv-LV" sz="2400" b="1" kern="1200" spc="0" dirty="0" smtClean="0">
                        <a:solidFill>
                          <a:schemeClr val="dk1"/>
                        </a:solidFill>
                        <a:effectLst/>
                        <a:latin typeface="+mn-lt"/>
                        <a:ea typeface="+mn-ea"/>
                        <a:cs typeface="+mn-cs"/>
                      </a:endParaRPr>
                    </a:p>
                    <a:p>
                      <a:pPr marL="0" indent="0">
                        <a:lnSpc>
                          <a:spcPct val="115000"/>
                        </a:lnSpc>
                        <a:spcAft>
                          <a:spcPts val="0"/>
                        </a:spcAft>
                        <a:buFont typeface="+mj-lt"/>
                        <a:buNone/>
                      </a:pPr>
                      <a:r>
                        <a:rPr lang="lv-LV" sz="1800" b="0" kern="1200" dirty="0" smtClean="0">
                          <a:solidFill>
                            <a:schemeClr val="dk1"/>
                          </a:solidFill>
                          <a:effectLst/>
                          <a:latin typeface="+mn-lt"/>
                          <a:ea typeface="+mn-ea"/>
                          <a:cs typeface="+mn-cs"/>
                        </a:rPr>
                        <a:t>Avots</a:t>
                      </a:r>
                      <a:r>
                        <a:rPr lang="lv-LV" sz="1800" b="0" kern="1200" baseline="0" dirty="0" smtClean="0">
                          <a:solidFill>
                            <a:schemeClr val="dk1"/>
                          </a:solidFill>
                          <a:effectLst/>
                          <a:latin typeface="+mn-lt"/>
                          <a:ea typeface="+mn-ea"/>
                          <a:cs typeface="+mn-cs"/>
                        </a:rPr>
                        <a:t>: LIKTA</a:t>
                      </a:r>
                      <a:endParaRPr lang="lv-LV" sz="1800" b="0" kern="1200" dirty="0" smtClean="0">
                        <a:solidFill>
                          <a:schemeClr val="dk1"/>
                        </a:solidFill>
                        <a:effectLst/>
                        <a:latin typeface="+mn-lt"/>
                        <a:ea typeface="+mn-ea"/>
                        <a:cs typeface="+mn-cs"/>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1927837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just"/>
            <a:r>
              <a:rPr lang="lv-LV" sz="3200" b="1" dirty="0" smtClean="0"/>
              <a:t>Kas ir datorika</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79708684"/>
              </p:ext>
            </p:extLst>
          </p:nvPr>
        </p:nvGraphicFramePr>
        <p:xfrm>
          <a:off x="533400" y="1929225"/>
          <a:ext cx="8153400" cy="4240228"/>
        </p:xfrm>
        <a:graphic>
          <a:graphicData uri="http://schemas.openxmlformats.org/drawingml/2006/table">
            <a:tbl>
              <a:tblPr firstRow="1" bandRow="1">
                <a:tableStyleId>{5C22544A-7EE6-4342-B048-85BDC9FD1C3A}</a:tableStyleId>
              </a:tblPr>
              <a:tblGrid>
                <a:gridCol w="8153400"/>
              </a:tblGrid>
              <a:tr h="200867">
                <a:tc>
                  <a:txBody>
                    <a:bodyPr/>
                    <a:lstStyle/>
                    <a:p>
                      <a:pPr>
                        <a:lnSpc>
                          <a:spcPct val="115000"/>
                        </a:lnSpc>
                        <a:spcAft>
                          <a:spcPts val="0"/>
                        </a:spcAft>
                      </a:pPr>
                      <a:endParaRPr lang="lv-LV" sz="2000" dirty="0">
                        <a:effectLst/>
                        <a:latin typeface="Calibri"/>
                        <a:ea typeface="Calibri"/>
                        <a:cs typeface="Times New Roman"/>
                      </a:endParaRPr>
                    </a:p>
                  </a:txBody>
                  <a:tcPr marL="68580" marR="68580" marT="0" marB="0">
                    <a:solidFill>
                      <a:srgbClr val="7030A0"/>
                    </a:solidFill>
                  </a:tcPr>
                </a:tc>
              </a:tr>
              <a:tr h="3889708">
                <a:tc>
                  <a:txBody>
                    <a:bodyPr/>
                    <a:lstStyle/>
                    <a:p>
                      <a:pPr marL="0" marR="0" indent="0" algn="l" defTabSz="939575" rtl="0" eaLnBrk="1" fontAlgn="auto" latinLnBrk="0" hangingPunct="1">
                        <a:lnSpc>
                          <a:spcPct val="115000"/>
                        </a:lnSpc>
                        <a:spcBef>
                          <a:spcPts val="0"/>
                        </a:spcBef>
                        <a:spcAft>
                          <a:spcPts val="0"/>
                        </a:spcAft>
                        <a:buClrTx/>
                        <a:buSzTx/>
                        <a:buFont typeface="+mj-lt"/>
                        <a:buNone/>
                        <a:tabLst/>
                        <a:defRPr/>
                      </a:pPr>
                      <a:r>
                        <a:rPr lang="lv-LV" sz="2400" kern="1200" dirty="0" smtClean="0">
                          <a:solidFill>
                            <a:schemeClr val="dk1"/>
                          </a:solidFill>
                          <a:effectLst/>
                          <a:latin typeface="+mn-lt"/>
                          <a:ea typeface="+mn-ea"/>
                          <a:cs typeface="+mn-cs"/>
                        </a:rPr>
                        <a:t>Termins</a:t>
                      </a:r>
                      <a:r>
                        <a:rPr lang="lv-LV" sz="2400" kern="1200" baseline="0" dirty="0" smtClean="0">
                          <a:solidFill>
                            <a:schemeClr val="dk1"/>
                          </a:solidFill>
                          <a:effectLst/>
                          <a:latin typeface="+mn-lt"/>
                          <a:ea typeface="+mn-ea"/>
                          <a:cs typeface="+mn-cs"/>
                        </a:rPr>
                        <a:t> </a:t>
                      </a:r>
                      <a:r>
                        <a:rPr lang="lv-LV" sz="2400" b="1" kern="1200" baseline="0" dirty="0" smtClean="0">
                          <a:solidFill>
                            <a:schemeClr val="dk1"/>
                          </a:solidFill>
                          <a:effectLst/>
                          <a:latin typeface="+mn-lt"/>
                          <a:ea typeface="+mn-ea"/>
                          <a:cs typeface="+mn-cs"/>
                        </a:rPr>
                        <a:t>d</a:t>
                      </a:r>
                      <a:r>
                        <a:rPr lang="lv-LV" sz="2400" b="1" kern="1200" dirty="0" smtClean="0">
                          <a:solidFill>
                            <a:schemeClr val="dk1"/>
                          </a:solidFill>
                          <a:effectLst/>
                          <a:latin typeface="+mn-lt"/>
                          <a:ea typeface="+mn-ea"/>
                          <a:cs typeface="+mn-cs"/>
                        </a:rPr>
                        <a:t>atorika</a:t>
                      </a:r>
                      <a:r>
                        <a:rPr lang="lv-LV" sz="2400"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computing</a:t>
                      </a:r>
                      <a:r>
                        <a:rPr lang="lv-LV" sz="2400" i="1" kern="1200" dirty="0" smtClean="0">
                          <a:solidFill>
                            <a:schemeClr val="dk1"/>
                          </a:solidFill>
                          <a:effectLst/>
                          <a:latin typeface="+mn-lt"/>
                          <a:ea typeface="+mn-ea"/>
                          <a:cs typeface="+mn-cs"/>
                        </a:rPr>
                        <a:t>) </a:t>
                      </a:r>
                      <a:r>
                        <a:rPr lang="lv-LV" sz="2400" kern="1200" dirty="0" smtClean="0">
                          <a:solidFill>
                            <a:schemeClr val="dk1"/>
                          </a:solidFill>
                          <a:effectLst/>
                          <a:latin typeface="+mn-lt"/>
                          <a:ea typeface="+mn-ea"/>
                          <a:cs typeface="+mn-cs"/>
                        </a:rPr>
                        <a:t>tiek lietots, </a:t>
                      </a:r>
                      <a:br>
                        <a:rPr lang="lv-LV" sz="2400" kern="1200" dirty="0" smtClean="0">
                          <a:solidFill>
                            <a:schemeClr val="dk1"/>
                          </a:solidFill>
                          <a:effectLst/>
                          <a:latin typeface="+mn-lt"/>
                          <a:ea typeface="+mn-ea"/>
                          <a:cs typeface="+mn-cs"/>
                        </a:rPr>
                      </a:br>
                      <a:r>
                        <a:rPr lang="lv-LV" sz="2400" kern="1200" dirty="0" smtClean="0">
                          <a:solidFill>
                            <a:schemeClr val="dk1"/>
                          </a:solidFill>
                          <a:effectLst/>
                          <a:latin typeface="+mn-lt"/>
                          <a:ea typeface="+mn-ea"/>
                          <a:cs typeface="+mn-cs"/>
                        </a:rPr>
                        <a:t>lai apzīmētu nozari, kurā ietilpst: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datorzinātne (</a:t>
                      </a:r>
                      <a:r>
                        <a:rPr lang="lv-LV" sz="2400" i="1" kern="1200" dirty="0" err="1" smtClean="0">
                          <a:solidFill>
                            <a:schemeClr val="dk1"/>
                          </a:solidFill>
                          <a:effectLst/>
                          <a:latin typeface="+mn-lt"/>
                          <a:ea typeface="+mn-ea"/>
                          <a:cs typeface="+mn-cs"/>
                        </a:rPr>
                        <a:t>computer</a:t>
                      </a:r>
                      <a:r>
                        <a:rPr lang="lv-LV" sz="2400" i="1"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science</a:t>
                      </a:r>
                      <a:r>
                        <a:rPr lang="lv-LV" sz="2400" kern="1200" dirty="0" smtClean="0">
                          <a:solidFill>
                            <a:schemeClr val="dk1"/>
                          </a:solidFill>
                          <a:effectLst/>
                          <a:latin typeface="+mn-lt"/>
                          <a:ea typeface="+mn-ea"/>
                          <a:cs typeface="+mn-cs"/>
                        </a:rPr>
                        <a: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informācijas tehnoloģijas (</a:t>
                      </a:r>
                      <a:r>
                        <a:rPr lang="lv-LV" sz="2400" i="1" kern="1200" dirty="0" err="1" smtClean="0">
                          <a:solidFill>
                            <a:schemeClr val="dk1"/>
                          </a:solidFill>
                          <a:effectLst/>
                          <a:latin typeface="+mn-lt"/>
                          <a:ea typeface="+mn-ea"/>
                          <a:cs typeface="+mn-cs"/>
                        </a:rPr>
                        <a:t>information</a:t>
                      </a:r>
                      <a:r>
                        <a:rPr lang="lv-LV" sz="2400" i="1"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technologies</a:t>
                      </a:r>
                      <a:r>
                        <a:rPr lang="lv-LV" sz="2400" kern="1200" dirty="0" smtClean="0">
                          <a:solidFill>
                            <a:schemeClr val="dk1"/>
                          </a:solidFill>
                          <a:effectLst/>
                          <a:latin typeface="+mn-lt"/>
                          <a:ea typeface="+mn-ea"/>
                          <a:cs typeface="+mn-cs"/>
                        </a:rPr>
                        <a: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informācijas sistēmas (</a:t>
                      </a:r>
                      <a:r>
                        <a:rPr lang="lv-LV" sz="2400" i="1" kern="1200" dirty="0" err="1" smtClean="0">
                          <a:solidFill>
                            <a:schemeClr val="dk1"/>
                          </a:solidFill>
                          <a:effectLst/>
                          <a:latin typeface="+mn-lt"/>
                          <a:ea typeface="+mn-ea"/>
                          <a:cs typeface="+mn-cs"/>
                        </a:rPr>
                        <a:t>information</a:t>
                      </a:r>
                      <a:r>
                        <a:rPr lang="lv-LV" sz="2400" i="1"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systems</a:t>
                      </a:r>
                      <a:r>
                        <a:rPr lang="lv-LV" sz="2400" kern="1200" dirty="0" smtClean="0">
                          <a:solidFill>
                            <a:schemeClr val="dk1"/>
                          </a:solidFill>
                          <a:effectLst/>
                          <a:latin typeface="+mn-lt"/>
                          <a:ea typeface="+mn-ea"/>
                          <a:cs typeface="+mn-cs"/>
                        </a:rPr>
                        <a: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programmatūras inženierija (</a:t>
                      </a:r>
                      <a:r>
                        <a:rPr lang="lv-LV" sz="2400" i="1" kern="1200" dirty="0" err="1" smtClean="0">
                          <a:solidFill>
                            <a:schemeClr val="dk1"/>
                          </a:solidFill>
                          <a:effectLst/>
                          <a:latin typeface="+mn-lt"/>
                          <a:ea typeface="+mn-ea"/>
                          <a:cs typeface="+mn-cs"/>
                        </a:rPr>
                        <a:t>software</a:t>
                      </a:r>
                      <a:r>
                        <a:rPr lang="lv-LV" sz="2400" i="1"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engineering</a:t>
                      </a:r>
                      <a:r>
                        <a:rPr lang="lv-LV" sz="2400" kern="1200" dirty="0" smtClean="0">
                          <a:solidFill>
                            <a:schemeClr val="dk1"/>
                          </a:solidFill>
                          <a:effectLst/>
                          <a:latin typeface="+mn-lt"/>
                          <a:ea typeface="+mn-ea"/>
                          <a:cs typeface="+mn-cs"/>
                        </a:rPr>
                        <a:t>),</a:t>
                      </a:r>
                      <a:r>
                        <a:rPr lang="lv-LV" sz="2400" kern="1200" baseline="0" dirty="0" smtClean="0">
                          <a:solidFill>
                            <a:schemeClr val="dk1"/>
                          </a:solidFill>
                          <a:effectLst/>
                          <a:latin typeface="+mn-lt"/>
                          <a:ea typeface="+mn-ea"/>
                          <a:cs typeface="+mn-cs"/>
                        </a:rPr>
                        <a:t> </a:t>
                      </a:r>
                    </a:p>
                    <a:p>
                      <a:pPr marL="342900" marR="0" indent="-342900" algn="l" defTabSz="939575" rtl="0" eaLnBrk="1" fontAlgn="auto" latinLnBrk="0" hangingPunct="1">
                        <a:lnSpc>
                          <a:spcPct val="115000"/>
                        </a:lnSpc>
                        <a:spcBef>
                          <a:spcPts val="0"/>
                        </a:spcBef>
                        <a:spcAft>
                          <a:spcPts val="0"/>
                        </a:spcAft>
                        <a:buClrTx/>
                        <a:buSzTx/>
                        <a:buFont typeface="Arial" panose="020B0604020202020204" pitchFamily="34" charset="0"/>
                        <a:buChar char="•"/>
                        <a:tabLst/>
                        <a:defRPr/>
                      </a:pPr>
                      <a:r>
                        <a:rPr lang="lv-LV" sz="2400" kern="1200" dirty="0" smtClean="0">
                          <a:solidFill>
                            <a:schemeClr val="dk1"/>
                          </a:solidFill>
                          <a:effectLst/>
                          <a:latin typeface="+mn-lt"/>
                          <a:ea typeface="+mn-ea"/>
                          <a:cs typeface="+mn-cs"/>
                        </a:rPr>
                        <a:t>datoru inženierija (</a:t>
                      </a:r>
                      <a:r>
                        <a:rPr lang="lv-LV" sz="2400" i="1" kern="1200" dirty="0" err="1" smtClean="0">
                          <a:solidFill>
                            <a:schemeClr val="dk1"/>
                          </a:solidFill>
                          <a:effectLst/>
                          <a:latin typeface="+mn-lt"/>
                          <a:ea typeface="+mn-ea"/>
                          <a:cs typeface="+mn-cs"/>
                        </a:rPr>
                        <a:t>computer</a:t>
                      </a:r>
                      <a:r>
                        <a:rPr lang="lv-LV" sz="2400" i="1" kern="1200" dirty="0" smtClean="0">
                          <a:solidFill>
                            <a:schemeClr val="dk1"/>
                          </a:solidFill>
                          <a:effectLst/>
                          <a:latin typeface="+mn-lt"/>
                          <a:ea typeface="+mn-ea"/>
                          <a:cs typeface="+mn-cs"/>
                        </a:rPr>
                        <a:t> </a:t>
                      </a:r>
                      <a:r>
                        <a:rPr lang="lv-LV" sz="2400" i="1" kern="1200" dirty="0" err="1" smtClean="0">
                          <a:solidFill>
                            <a:schemeClr val="dk1"/>
                          </a:solidFill>
                          <a:effectLst/>
                          <a:latin typeface="+mn-lt"/>
                          <a:ea typeface="+mn-ea"/>
                          <a:cs typeface="+mn-cs"/>
                        </a:rPr>
                        <a:t>engineering</a:t>
                      </a:r>
                      <a:r>
                        <a:rPr lang="lv-LV" sz="2400" kern="1200" dirty="0" smtClean="0">
                          <a:solidFill>
                            <a:schemeClr val="dk1"/>
                          </a:solidFill>
                          <a:effectLst/>
                          <a:latin typeface="+mn-lt"/>
                          <a:ea typeface="+mn-ea"/>
                          <a:cs typeface="+mn-cs"/>
                        </a:rPr>
                        <a:t>).</a:t>
                      </a:r>
                      <a:endParaRPr lang="lv-LV" sz="2400" dirty="0" smtClean="0">
                        <a:effectLst/>
                        <a:latin typeface="+mn-lt"/>
                        <a:ea typeface="Calibri"/>
                        <a:cs typeface="Times New Roman"/>
                      </a:endParaRPr>
                    </a:p>
                    <a:p>
                      <a:pPr marL="0" indent="0">
                        <a:lnSpc>
                          <a:spcPct val="115000"/>
                        </a:lnSpc>
                        <a:spcAft>
                          <a:spcPts val="0"/>
                        </a:spcAft>
                        <a:buFont typeface="+mj-lt"/>
                        <a:buNone/>
                      </a:pPr>
                      <a:endParaRPr lang="lv-LV" sz="2000" b="1" kern="1200" dirty="0" smtClean="0">
                        <a:solidFill>
                          <a:schemeClr val="dk1"/>
                        </a:solidFill>
                        <a:effectLst/>
                        <a:latin typeface="+mn-lt"/>
                        <a:ea typeface="+mn-ea"/>
                        <a:cs typeface="+mn-cs"/>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750728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just"/>
            <a:r>
              <a:rPr lang="lv-LV" altLang="lv-LV" sz="3200" b="1" i="1" dirty="0"/>
              <a:t>ACM </a:t>
            </a:r>
            <a:r>
              <a:rPr lang="lv-LV" altLang="lv-LV" sz="3200" b="1" i="1" dirty="0" err="1"/>
              <a:t>Europe</a:t>
            </a:r>
            <a:r>
              <a:rPr lang="lv-LV" sz="3200" b="1" i="1" dirty="0" smtClean="0"/>
              <a:t> </a:t>
            </a:r>
            <a:r>
              <a:rPr lang="lv-LV" sz="3200" b="1" dirty="0" smtClean="0"/>
              <a:t>rekomendācijas (2013)</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98666441"/>
              </p:ext>
            </p:extLst>
          </p:nvPr>
        </p:nvGraphicFramePr>
        <p:xfrm>
          <a:off x="533400" y="1929225"/>
          <a:ext cx="8153400" cy="4310332"/>
        </p:xfrm>
        <a:graphic>
          <a:graphicData uri="http://schemas.openxmlformats.org/drawingml/2006/table">
            <a:tbl>
              <a:tblPr firstRow="1" bandRow="1">
                <a:tableStyleId>{5C22544A-7EE6-4342-B048-85BDC9FD1C3A}</a:tableStyleId>
              </a:tblPr>
              <a:tblGrid>
                <a:gridCol w="8153400"/>
              </a:tblGrid>
              <a:tr h="200867">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889708">
                <a:tc>
                  <a:txBody>
                    <a:bodyPr/>
                    <a:lstStyle/>
                    <a:p>
                      <a:pPr eaLnBrk="1" hangingPunct="1">
                        <a:spcBef>
                          <a:spcPts val="1200"/>
                        </a:spcBef>
                        <a:buFont typeface="Century Gothic" pitchFamily="34" charset="0"/>
                        <a:buAutoNum type="arabicPeriod"/>
                      </a:pPr>
                      <a:r>
                        <a:rPr lang="lv-LV" altLang="lv-LV" sz="2400" dirty="0" smtClean="0"/>
                        <a:t> Datorpratība (</a:t>
                      </a:r>
                      <a:r>
                        <a:rPr lang="en-US" altLang="lv-LV" sz="2400" i="1" dirty="0" smtClean="0"/>
                        <a:t>digital literacy</a:t>
                      </a:r>
                      <a:r>
                        <a:rPr lang="lv-LV" altLang="lv-LV" sz="2400" i="1" dirty="0" smtClean="0"/>
                        <a:t>)</a:t>
                      </a:r>
                      <a:r>
                        <a:rPr lang="en-US" altLang="lv-LV" sz="2400" i="1" dirty="0" smtClean="0"/>
                        <a:t> </a:t>
                      </a:r>
                      <a:r>
                        <a:rPr lang="lv-LV" altLang="lv-LV" sz="2400" dirty="0" smtClean="0"/>
                        <a:t>jāapgūst</a:t>
                      </a:r>
                      <a:r>
                        <a:rPr lang="lv-LV" altLang="lv-LV" sz="2400" i="1" dirty="0" smtClean="0"/>
                        <a:t> </a:t>
                      </a:r>
                      <a:r>
                        <a:rPr lang="lv-LV" altLang="lv-LV" sz="2400" dirty="0" smtClean="0"/>
                        <a:t>līdz </a:t>
                      </a:r>
                      <a:r>
                        <a:rPr lang="en-US" altLang="lv-LV" sz="2400" dirty="0" smtClean="0"/>
                        <a:t>12 </a:t>
                      </a:r>
                      <a:r>
                        <a:rPr lang="lv-LV" altLang="lv-LV" sz="2400" dirty="0" smtClean="0"/>
                        <a:t>gadiem (ne tikai pamatiemaņas, bet arī efektivitātes, ētikas, drošības aspekti).</a:t>
                      </a:r>
                      <a:r>
                        <a:rPr lang="en-US" altLang="lv-LV" sz="2400" i="1" dirty="0" smtClean="0"/>
                        <a:t> </a:t>
                      </a:r>
                      <a:endParaRPr lang="en-US" altLang="lv-LV" sz="2400" dirty="0" smtClean="0"/>
                    </a:p>
                    <a:p>
                      <a:pPr eaLnBrk="1" hangingPunct="1">
                        <a:spcBef>
                          <a:spcPts val="1200"/>
                        </a:spcBef>
                        <a:buFont typeface="Century Gothic" pitchFamily="34" charset="0"/>
                        <a:buAutoNum type="arabicPeriod"/>
                      </a:pPr>
                      <a:r>
                        <a:rPr lang="lv-LV" altLang="lv-LV" sz="2400" dirty="0" smtClean="0"/>
                        <a:t> Datorika</a:t>
                      </a:r>
                      <a:r>
                        <a:rPr lang="lv-LV" altLang="lv-LV" sz="2400" baseline="0" dirty="0" smtClean="0"/>
                        <a:t> </a:t>
                      </a:r>
                      <a:r>
                        <a:rPr lang="lv-LV" altLang="lv-LV" sz="2400" i="1" baseline="0" dirty="0" smtClean="0"/>
                        <a:t>(</a:t>
                      </a:r>
                      <a:r>
                        <a:rPr lang="lv-LV" altLang="lv-LV" sz="2400" i="1" baseline="0" dirty="0" err="1" smtClean="0"/>
                        <a:t>computing</a:t>
                      </a:r>
                      <a:r>
                        <a:rPr lang="lv-LV" altLang="lv-LV" sz="2400" i="1" baseline="0" dirty="0" smtClean="0"/>
                        <a:t>) </a:t>
                      </a:r>
                      <a:r>
                        <a:rPr lang="lv-LV" altLang="lv-LV" sz="2400" dirty="0" smtClean="0"/>
                        <a:t>jāapgūst visiem skolēniem kā atsevišķs zinātnes virziens un tās izmantošana citos mācību priekšmetos.</a:t>
                      </a:r>
                      <a:r>
                        <a:rPr lang="en-US" altLang="lv-LV" sz="2400" dirty="0" smtClean="0"/>
                        <a:t> </a:t>
                      </a:r>
                    </a:p>
                    <a:p>
                      <a:pPr eaLnBrk="1" hangingPunct="1">
                        <a:spcBef>
                          <a:spcPts val="1200"/>
                        </a:spcBef>
                        <a:buFont typeface="Century Gothic" pitchFamily="34" charset="0"/>
                        <a:buAutoNum type="arabicPeriod"/>
                      </a:pPr>
                      <a:r>
                        <a:rPr lang="lv-LV" altLang="lv-LV" sz="2400" dirty="0" smtClean="0"/>
                        <a:t> Jāuzsāk plaša skolotāju apmācības programma, iesaistot gan akadēmisko vidi, gan industrijas pārstāvjus.</a:t>
                      </a:r>
                      <a:endParaRPr lang="en-US" altLang="lv-LV" sz="2400" dirty="0" smtClean="0">
                        <a:solidFill>
                          <a:srgbClr val="C00000"/>
                        </a:solidFill>
                      </a:endParaRPr>
                    </a:p>
                    <a:p>
                      <a:pPr marL="0" marR="0" indent="0" algn="l" defTabSz="939575" rtl="0" eaLnBrk="1" fontAlgn="auto" latinLnBrk="0" hangingPunct="1">
                        <a:lnSpc>
                          <a:spcPct val="100000"/>
                        </a:lnSpc>
                        <a:spcBef>
                          <a:spcPts val="1200"/>
                        </a:spcBef>
                        <a:spcAft>
                          <a:spcPts val="0"/>
                        </a:spcAft>
                        <a:buClrTx/>
                        <a:buSzTx/>
                        <a:buFontTx/>
                        <a:buNone/>
                        <a:tabLst/>
                        <a:defRPr/>
                      </a:pPr>
                      <a:endParaRPr lang="lv-LV" altLang="lv-LV" sz="2400" b="1" dirty="0" smtClean="0"/>
                    </a:p>
                    <a:p>
                      <a:pPr marL="0" marR="0" indent="0" algn="l" defTabSz="939575" rtl="0" eaLnBrk="1" fontAlgn="auto" latinLnBrk="0" hangingPunct="1">
                        <a:lnSpc>
                          <a:spcPct val="100000"/>
                        </a:lnSpc>
                        <a:spcBef>
                          <a:spcPts val="1200"/>
                        </a:spcBef>
                        <a:spcAft>
                          <a:spcPts val="0"/>
                        </a:spcAft>
                        <a:buClrTx/>
                        <a:buSzTx/>
                        <a:buFontTx/>
                        <a:buNone/>
                        <a:tabLst/>
                        <a:defRPr/>
                      </a:pPr>
                      <a:r>
                        <a:rPr lang="lv-LV" altLang="lv-LV" sz="1800" b="1" dirty="0" smtClean="0"/>
                        <a:t>ACM</a:t>
                      </a:r>
                      <a:r>
                        <a:rPr lang="lv-LV" altLang="lv-LV" sz="1800" dirty="0" smtClean="0"/>
                        <a:t>  </a:t>
                      </a:r>
                      <a:r>
                        <a:rPr lang="lv-LV" altLang="lv-LV" sz="1800" i="1" dirty="0" smtClean="0"/>
                        <a:t>(</a:t>
                      </a:r>
                      <a:r>
                        <a:rPr lang="lv-LV" altLang="lv-LV" sz="1800" i="1" dirty="0" err="1" smtClean="0"/>
                        <a:t>Association</a:t>
                      </a:r>
                      <a:r>
                        <a:rPr lang="lv-LV" altLang="lv-LV" sz="1800" i="1" dirty="0" smtClean="0"/>
                        <a:t> </a:t>
                      </a:r>
                      <a:r>
                        <a:rPr lang="lv-LV" altLang="lv-LV" sz="1800" i="1" dirty="0" err="1" smtClean="0"/>
                        <a:t>for</a:t>
                      </a:r>
                      <a:r>
                        <a:rPr lang="lv-LV" altLang="lv-LV" sz="1800" i="1" dirty="0" smtClean="0"/>
                        <a:t> </a:t>
                      </a:r>
                      <a:r>
                        <a:rPr lang="lv-LV" altLang="lv-LV" sz="1800" i="1" dirty="0" err="1" smtClean="0"/>
                        <a:t>Computing</a:t>
                      </a:r>
                      <a:r>
                        <a:rPr lang="lv-LV" altLang="lv-LV" sz="1800" i="1" dirty="0" smtClean="0"/>
                        <a:t> </a:t>
                      </a:r>
                      <a:r>
                        <a:rPr lang="lv-LV" altLang="lv-LV" sz="1800" i="1" dirty="0" err="1" smtClean="0"/>
                        <a:t>Mashinery</a:t>
                      </a:r>
                      <a:r>
                        <a:rPr lang="lv-LV" altLang="lv-LV" sz="1800" i="1" dirty="0" smtClean="0"/>
                        <a:t>) </a:t>
                      </a:r>
                      <a:r>
                        <a:rPr lang="lv-LV" altLang="lv-LV" sz="1800" dirty="0" smtClean="0"/>
                        <a:t>- pasaules lielākā datorikas</a:t>
                      </a:r>
                      <a:r>
                        <a:rPr lang="en-US" altLang="lv-LV" sz="1800" dirty="0" smtClean="0"/>
                        <a:t> </a:t>
                      </a:r>
                      <a:r>
                        <a:rPr lang="lv-LV" altLang="lv-LV" sz="1800" dirty="0" smtClean="0"/>
                        <a:t>jomas izglītības un zinātniskā biedrība.</a:t>
                      </a:r>
                      <a:endParaRPr lang="lv-LV" sz="1800" kern="1200" dirty="0" smtClean="0">
                        <a:solidFill>
                          <a:schemeClr val="dk1"/>
                        </a:solidFill>
                        <a:effectLst/>
                        <a:latin typeface="+mn-lt"/>
                        <a:ea typeface="+mn-ea"/>
                        <a:cs typeface="+mn-cs"/>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1987292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altLang="lv-LV" sz="3200" b="1" dirty="0"/>
              <a:t>Datorpratība </a:t>
            </a:r>
            <a:r>
              <a:rPr lang="lv-LV" altLang="lv-LV" sz="3200" b="1" i="1" dirty="0"/>
              <a:t>(d</a:t>
            </a:r>
            <a:r>
              <a:rPr lang="en-US" altLang="lv-LV" sz="3200" b="1" i="1" dirty="0" err="1"/>
              <a:t>igital</a:t>
            </a:r>
            <a:r>
              <a:rPr lang="en-US" altLang="lv-LV" sz="3200" b="1" i="1" dirty="0"/>
              <a:t> literacy</a:t>
            </a:r>
            <a:r>
              <a:rPr lang="lv-LV" altLang="lv-LV" sz="3200" b="1" i="1" dirty="0"/>
              <a:t>) </a:t>
            </a:r>
            <a:r>
              <a:rPr lang="lv-LV" altLang="lv-LV" sz="3200" i="1" dirty="0"/>
              <a:t/>
            </a:r>
            <a:br>
              <a:rPr lang="lv-LV" altLang="lv-LV" sz="3200" i="1" dirty="0"/>
            </a:br>
            <a:r>
              <a:rPr lang="lv-LV" altLang="lv-LV" sz="1800" b="1" i="1" dirty="0" smtClean="0"/>
              <a:t>ACM </a:t>
            </a:r>
            <a:r>
              <a:rPr lang="lv-LV" altLang="lv-LV" sz="1800" b="1" i="1" dirty="0" err="1"/>
              <a:t>Europe</a:t>
            </a:r>
            <a:r>
              <a:rPr lang="lv-LV" sz="1800" b="1" i="1" dirty="0" smtClean="0"/>
              <a:t> </a:t>
            </a:r>
            <a:r>
              <a:rPr lang="lv-LV" sz="1800" b="1" dirty="0" smtClean="0"/>
              <a:t>rekomendācijas (2013)</a:t>
            </a:r>
            <a:endParaRPr lang="en-US" sz="18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905504640"/>
              </p:ext>
            </p:extLst>
          </p:nvPr>
        </p:nvGraphicFramePr>
        <p:xfrm>
          <a:off x="457200" y="1752600"/>
          <a:ext cx="8305800" cy="4687824"/>
        </p:xfrm>
        <a:graphic>
          <a:graphicData uri="http://schemas.openxmlformats.org/drawingml/2006/table">
            <a:tbl>
              <a:tblPr firstRow="1" bandRow="1">
                <a:tableStyleId>{5C22544A-7EE6-4342-B048-85BDC9FD1C3A}</a:tableStyleId>
              </a:tblPr>
              <a:tblGrid>
                <a:gridCol w="8305800"/>
              </a:tblGrid>
              <a:tr h="339686">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446089">
                <a:tc>
                  <a:txBody>
                    <a:bodyPr/>
                    <a:lstStyle/>
                    <a:p>
                      <a:pPr eaLnBrk="1" hangingPunct="1">
                        <a:spcBef>
                          <a:spcPts val="0"/>
                        </a:spcBef>
                        <a:buFont typeface="Century Gothic" pitchFamily="34" charset="0"/>
                        <a:buNone/>
                      </a:pPr>
                      <a:r>
                        <a:rPr lang="lv-LV" sz="2000" b="1" i="1" kern="1200" dirty="0" smtClean="0">
                          <a:solidFill>
                            <a:schemeClr val="dk1"/>
                          </a:solidFill>
                          <a:effectLst/>
                          <a:latin typeface="+mn-lt"/>
                          <a:ea typeface="+mn-ea"/>
                          <a:cs typeface="+mn-cs"/>
                        </a:rPr>
                        <a:t>Pamatiemaņas:  </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prot strādāt  ar dokumentiem, prezentācijām,  zīmējumiem;</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prot strādāt ar datnēm;</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prot meklēt un saglabāt informāciju;</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spēj komunicēt, izmantojot e-pastu, sociālos tīklus un forumus;</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spēj izvēlēties un atrast uzdevumiem piemērotus rīkus.</a:t>
                      </a:r>
                    </a:p>
                    <a:p>
                      <a:pPr eaLnBrk="1" hangingPunct="1">
                        <a:spcBef>
                          <a:spcPts val="0"/>
                        </a:spcBef>
                        <a:buFont typeface="Century Gothic" pitchFamily="34" charset="0"/>
                        <a:buNone/>
                      </a:pPr>
                      <a:r>
                        <a:rPr lang="lv-LV" sz="2000" b="1" i="1" kern="1200" dirty="0" smtClean="0">
                          <a:solidFill>
                            <a:schemeClr val="dk1"/>
                          </a:solidFill>
                          <a:effectLst/>
                          <a:latin typeface="+mn-lt"/>
                          <a:ea typeface="+mn-ea"/>
                          <a:cs typeface="+mn-cs"/>
                        </a:rPr>
                        <a:t>Ētikas un drošības jautājumi:</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zina, kā ētiski uzvesties tīmeklī;</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spēj atšķirt reālo no virtuālās vides; </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izprot drošības un  krāpšanas problēmas;</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prot kritiski novērtēt internetā atrasto informāciju;</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zina, kā pareizi izmantot atrasto informāciju, saprot, kas ir plaģiāts;</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pārzina privātuma jautājumus, aizsargā savu datu un respektē citu cilvēku privātumu.</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1063424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altLang="lv-LV" sz="3200" b="1" dirty="0" smtClean="0"/>
              <a:t>Datorika - domāšanas veida un</a:t>
            </a:r>
            <a:br>
              <a:rPr lang="lv-LV" altLang="lv-LV" sz="3200" b="1" dirty="0" smtClean="0"/>
            </a:br>
            <a:r>
              <a:rPr lang="lv-LV" altLang="lv-LV" sz="3200" b="1" dirty="0" smtClean="0"/>
              <a:t>                   paradumu maiņa</a:t>
            </a:r>
            <a:r>
              <a:rPr lang="lv-LV" altLang="lv-LV" sz="3200" i="1" dirty="0" smtClean="0"/>
              <a:t/>
            </a:r>
            <a:br>
              <a:rPr lang="lv-LV" altLang="lv-LV" sz="3200" i="1" dirty="0" smtClean="0"/>
            </a:br>
            <a:r>
              <a:rPr lang="lv-LV" altLang="lv-LV" sz="1800" b="1" i="1" dirty="0" smtClean="0"/>
              <a:t>ACM </a:t>
            </a:r>
            <a:r>
              <a:rPr lang="lv-LV" altLang="lv-LV" sz="1800" b="1" i="1" dirty="0" err="1"/>
              <a:t>Europe</a:t>
            </a:r>
            <a:r>
              <a:rPr lang="lv-LV" sz="1800" b="1" i="1" dirty="0" smtClean="0"/>
              <a:t> </a:t>
            </a:r>
            <a:r>
              <a:rPr lang="lv-LV" sz="1800" b="1" dirty="0" smtClean="0"/>
              <a:t>rekomendācijas (2013)</a:t>
            </a:r>
            <a:endParaRPr lang="en-US" sz="18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27757600"/>
              </p:ext>
            </p:extLst>
          </p:nvPr>
        </p:nvGraphicFramePr>
        <p:xfrm>
          <a:off x="533400" y="1929225"/>
          <a:ext cx="8153400" cy="4078224"/>
        </p:xfrm>
        <a:graphic>
          <a:graphicData uri="http://schemas.openxmlformats.org/drawingml/2006/table">
            <a:tbl>
              <a:tblPr firstRow="1" bandRow="1">
                <a:tableStyleId>{5C22544A-7EE6-4342-B048-85BDC9FD1C3A}</a:tableStyleId>
              </a:tblPr>
              <a:tblGrid>
                <a:gridCol w="8153400"/>
              </a:tblGrid>
              <a:tr h="339686">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446089">
                <a:tc>
                  <a:txBody>
                    <a:bodyPr/>
                    <a:lstStyle/>
                    <a:p>
                      <a:pPr eaLnBrk="1" hangingPunct="1">
                        <a:spcBef>
                          <a:spcPts val="0"/>
                        </a:spcBef>
                        <a:buFont typeface="Century Gothic" pitchFamily="34" charset="0"/>
                        <a:buNone/>
                      </a:pPr>
                      <a:r>
                        <a:rPr lang="lv-LV" sz="2000" b="1" i="1" kern="1200" dirty="0" smtClean="0">
                          <a:solidFill>
                            <a:schemeClr val="dk1"/>
                          </a:solidFill>
                          <a:effectLst/>
                          <a:latin typeface="+mn-lt"/>
                          <a:ea typeface="+mn-ea"/>
                          <a:cs typeface="+mn-cs"/>
                        </a:rPr>
                        <a:t>Problēmu risināšanas metodes:</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informāciju reprezentē ar  abstrakciju (modeļi, simulācijas); </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datu strukturēšana un analizēšana;</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risinājumu automatizēšana, izmantojot algoritmisku domāšanu u.c. metodes.</a:t>
                      </a:r>
                    </a:p>
                    <a:p>
                      <a:pPr eaLnBrk="1" hangingPunct="1">
                        <a:spcBef>
                          <a:spcPts val="0"/>
                        </a:spcBef>
                        <a:buFont typeface="Century Gothic" pitchFamily="34" charset="0"/>
                        <a:buNone/>
                      </a:pPr>
                      <a:r>
                        <a:rPr lang="lv-LV" sz="2000" b="1" i="1" kern="1200" dirty="0" smtClean="0">
                          <a:solidFill>
                            <a:schemeClr val="dk1"/>
                          </a:solidFill>
                          <a:effectLst/>
                          <a:latin typeface="+mn-lt"/>
                          <a:ea typeface="+mn-ea"/>
                          <a:cs typeface="+mn-cs"/>
                        </a:rPr>
                        <a:t>Intelektuālie paradumi:</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pieredze darboties ar sarežģītām sistēmām; </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neatlaidība strādājot ar grūtām problēmām; </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iecietība pret nenoteiktību (vai darbojas, kā paredzēts?);</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spēja ņemt vērā gan cilvēciskos, gan tehniskos aspektus (lietotāja vajadzības, saskarne utt.);</a:t>
                      </a:r>
                    </a:p>
                    <a:p>
                      <a:pPr marL="342900" indent="-342900" eaLnBrk="1" hangingPunct="1">
                        <a:spcBef>
                          <a:spcPts val="0"/>
                        </a:spcBef>
                        <a:buFont typeface="Arial" panose="020B0604020202020204" pitchFamily="34" charset="0"/>
                        <a:buChar char="•"/>
                      </a:pPr>
                      <a:r>
                        <a:rPr lang="lv-LV" sz="2000" kern="1200" dirty="0" smtClean="0">
                          <a:solidFill>
                            <a:schemeClr val="dk1"/>
                          </a:solidFill>
                          <a:effectLst/>
                          <a:latin typeface="+mn-lt"/>
                          <a:ea typeface="+mn-ea"/>
                          <a:cs typeface="+mn-cs"/>
                        </a:rPr>
                        <a:t>spēja komunicēt un sadarboties ar citiem, lai sasniegtu mērķi.</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450653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sp>
        <p:nvSpPr>
          <p:cNvPr id="4" name="Title 3"/>
          <p:cNvSpPr>
            <a:spLocks noGrp="1"/>
          </p:cNvSpPr>
          <p:nvPr>
            <p:ph type="ctrTitle"/>
          </p:nvPr>
        </p:nvSpPr>
        <p:spPr>
          <a:xfrm>
            <a:off x="2058082" y="304800"/>
            <a:ext cx="6933518" cy="1335911"/>
          </a:xfrm>
        </p:spPr>
        <p:txBody>
          <a:bodyPr anchor="b">
            <a:noAutofit/>
          </a:bodyPr>
          <a:lstStyle/>
          <a:p>
            <a:pPr algn="l"/>
            <a:r>
              <a:rPr lang="lv-LV" altLang="lv-LV" sz="3200" b="1" dirty="0"/>
              <a:t>Uz kompetencēm balstīts  pamatizglītības standarta projekts</a:t>
            </a:r>
            <a:endParaRPr lang="en-US" sz="3200" b="1" dirty="0"/>
          </a:p>
        </p:txBody>
      </p:sp>
      <p:graphicFrame>
        <p:nvGraphicFramePr>
          <p:cNvPr id="5" name="Table 4"/>
          <p:cNvGraphicFramePr>
            <a:graphicFrameLocks noGrp="1"/>
          </p:cNvGraphicFramePr>
          <p:nvPr>
            <p:extLst>
              <p:ext uri="{D42A27DB-BD31-4B8C-83A1-F6EECF244321}">
                <p14:modId xmlns:p14="http://schemas.microsoft.com/office/powerpoint/2010/main" val="2744690447"/>
              </p:ext>
            </p:extLst>
          </p:nvPr>
        </p:nvGraphicFramePr>
        <p:xfrm>
          <a:off x="533400" y="1929224"/>
          <a:ext cx="8153400" cy="4700175"/>
        </p:xfrm>
        <a:graphic>
          <a:graphicData uri="http://schemas.openxmlformats.org/drawingml/2006/table">
            <a:tbl>
              <a:tblPr firstRow="1" bandRow="1">
                <a:tableStyleId>{5C22544A-7EE6-4342-B048-85BDC9FD1C3A}</a:tableStyleId>
              </a:tblPr>
              <a:tblGrid>
                <a:gridCol w="8153400"/>
              </a:tblGrid>
              <a:tr h="379907">
                <a:tc>
                  <a:txBody>
                    <a:bodyPr/>
                    <a:lstStyle/>
                    <a:p>
                      <a:pPr>
                        <a:lnSpc>
                          <a:spcPct val="115000"/>
                        </a:lnSpc>
                        <a:spcAft>
                          <a:spcPts val="0"/>
                        </a:spcAft>
                      </a:pPr>
                      <a:endParaRPr lang="lv-LV" sz="2000" dirty="0">
                        <a:effectLst/>
                        <a:latin typeface="Calibri"/>
                        <a:ea typeface="Calibri"/>
                        <a:cs typeface="Times New Roman"/>
                      </a:endParaRPr>
                    </a:p>
                  </a:txBody>
                  <a:tcPr marL="68580" marR="68580" marT="0" marB="0">
                    <a:solidFill>
                      <a:srgbClr val="7030A0"/>
                    </a:solidFill>
                  </a:tcPr>
                </a:tc>
              </a:tr>
              <a:tr h="4320268">
                <a:tc>
                  <a:txBody>
                    <a:bodyPr/>
                    <a:lstStyle/>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Valodu joma</a:t>
                      </a:r>
                    </a:p>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Dabaszinātņu un tehnoloģiju joma</a:t>
                      </a:r>
                    </a:p>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Matemātikas un datorikas joma</a:t>
                      </a:r>
                    </a:p>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Sociālo zinātņu joma</a:t>
                      </a:r>
                    </a:p>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Sporta un veselības joma</a:t>
                      </a:r>
                    </a:p>
                    <a:p>
                      <a:pPr marL="342900" marR="0" indent="-342900" algn="l" defTabSz="939575"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lv-LV" altLang="lv-LV" sz="2400" b="0" i="0" kern="1200" dirty="0" smtClean="0">
                          <a:solidFill>
                            <a:schemeClr val="dk1"/>
                          </a:solidFill>
                          <a:effectLst/>
                          <a:latin typeface="+mn-lt"/>
                          <a:ea typeface="+mn-ea"/>
                          <a:cs typeface="+mn-cs"/>
                        </a:rPr>
                        <a:t>Mākslas joma</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9</a:t>
            </a:fld>
            <a:endParaRPr lang="en-US">
              <a:solidFill>
                <a:prstClr val="black">
                  <a:tint val="75000"/>
                </a:prstClr>
              </a:solidFill>
            </a:endParaRPr>
          </a:p>
        </p:txBody>
      </p:sp>
    </p:spTree>
    <p:extLst>
      <p:ext uri="{BB962C8B-B14F-4D97-AF65-F5344CB8AC3E}">
        <p14:creationId xmlns:p14="http://schemas.microsoft.com/office/powerpoint/2010/main" val="486908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altLang="lv-LV" sz="3200" b="1" dirty="0" smtClean="0"/>
              <a:t>Mācību saturs un </a:t>
            </a:r>
            <a:br>
              <a:rPr lang="lv-LV" altLang="lv-LV" sz="3200" b="1" dirty="0" smtClean="0"/>
            </a:br>
            <a:r>
              <a:rPr lang="lv-LV" altLang="lv-LV" sz="3200" b="1" dirty="0" smtClean="0"/>
              <a:t>sabiedrības vajadzības</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45905071"/>
              </p:ext>
            </p:extLst>
          </p:nvPr>
        </p:nvGraphicFramePr>
        <p:xfrm>
          <a:off x="533400" y="1929225"/>
          <a:ext cx="8153400" cy="4733544"/>
        </p:xfrm>
        <a:graphic>
          <a:graphicData uri="http://schemas.openxmlformats.org/drawingml/2006/table">
            <a:tbl>
              <a:tblPr firstRow="1" bandRow="1">
                <a:tableStyleId>{5C22544A-7EE6-4342-B048-85BDC9FD1C3A}</a:tableStyleId>
              </a:tblPr>
              <a:tblGrid>
                <a:gridCol w="8153400"/>
              </a:tblGrid>
              <a:tr h="200867">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889708">
                <a:tc>
                  <a:txBody>
                    <a:bodyPr/>
                    <a:lstStyle/>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b="0" i="0" kern="1200" dirty="0" smtClean="0">
                          <a:solidFill>
                            <a:schemeClr val="dk1"/>
                          </a:solidFill>
                          <a:effectLst/>
                          <a:latin typeface="+mn-lt"/>
                          <a:ea typeface="+mn-ea"/>
                          <a:cs typeface="+mn-cs"/>
                        </a:rPr>
                        <a:t>Patērētājs vai radītājs;</a:t>
                      </a:r>
                    </a:p>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b="0" i="0" kern="1200" dirty="0" smtClean="0">
                          <a:solidFill>
                            <a:schemeClr val="dk1"/>
                          </a:solidFill>
                          <a:effectLst/>
                          <a:latin typeface="+mn-lt"/>
                          <a:ea typeface="+mn-ea"/>
                          <a:cs typeface="+mn-cs"/>
                        </a:rPr>
                        <a:t>IT mācību procesā – pašmērķis vai </a:t>
                      </a:r>
                      <a:br>
                        <a:rPr lang="lv-LV" sz="2400" b="0" i="0" kern="1200" dirty="0" smtClean="0">
                          <a:solidFill>
                            <a:schemeClr val="dk1"/>
                          </a:solidFill>
                          <a:effectLst/>
                          <a:latin typeface="+mn-lt"/>
                          <a:ea typeface="+mn-ea"/>
                          <a:cs typeface="+mn-cs"/>
                        </a:rPr>
                      </a:br>
                      <a:r>
                        <a:rPr lang="lv-LV" sz="2400" b="0" i="0" kern="1200" dirty="0" smtClean="0">
                          <a:solidFill>
                            <a:schemeClr val="dk1"/>
                          </a:solidFill>
                          <a:effectLst/>
                          <a:latin typeface="+mn-lt"/>
                          <a:ea typeface="+mn-ea"/>
                          <a:cs typeface="+mn-cs"/>
                        </a:rPr>
                        <a:t>līdzeklis mērķtiecīgai un jēgpilnai mācīšanās </a:t>
                      </a:r>
                      <a:br>
                        <a:rPr lang="lv-LV" sz="2400" b="0" i="0" kern="1200" dirty="0" smtClean="0">
                          <a:solidFill>
                            <a:schemeClr val="dk1"/>
                          </a:solidFill>
                          <a:effectLst/>
                          <a:latin typeface="+mn-lt"/>
                          <a:ea typeface="+mn-ea"/>
                          <a:cs typeface="+mn-cs"/>
                        </a:rPr>
                      </a:br>
                      <a:r>
                        <a:rPr lang="lv-LV" sz="2400" b="0" i="0" kern="1200" dirty="0" smtClean="0">
                          <a:solidFill>
                            <a:schemeClr val="dk1"/>
                          </a:solidFill>
                          <a:effectLst/>
                          <a:latin typeface="+mn-lt"/>
                          <a:ea typeface="+mn-ea"/>
                          <a:cs typeface="+mn-cs"/>
                        </a:rPr>
                        <a:t>procesa veicināšanai;</a:t>
                      </a:r>
                    </a:p>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b="0" i="0" kern="1200" dirty="0" smtClean="0">
                          <a:solidFill>
                            <a:schemeClr val="dk1"/>
                          </a:solidFill>
                          <a:effectLst/>
                          <a:latin typeface="+mn-lt"/>
                          <a:ea typeface="+mn-ea"/>
                          <a:cs typeface="+mn-cs"/>
                        </a:rPr>
                        <a:t>Datorika un skolas un augstskolas mācību saturs;</a:t>
                      </a:r>
                    </a:p>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b="0" i="0" kern="1200" dirty="0" smtClean="0">
                          <a:solidFill>
                            <a:schemeClr val="dk1"/>
                          </a:solidFill>
                          <a:effectLst/>
                          <a:latin typeface="+mn-lt"/>
                          <a:ea typeface="+mn-ea"/>
                          <a:cs typeface="+mn-cs"/>
                        </a:rPr>
                        <a:t>Datorika un sabiedrības un darba tirgus vajadzības:</a:t>
                      </a:r>
                    </a:p>
                    <a:p>
                      <a:pPr marL="812688" marR="0" lvl="1" indent="-342900" algn="l" defTabSz="939575"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izmanto «personīgām» vajadzībām,</a:t>
                      </a:r>
                    </a:p>
                    <a:p>
                      <a:pPr marL="812688" marR="0" lvl="1" indent="-342900" algn="l" defTabSz="939575"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izmanto kā rīku savā</a:t>
                      </a:r>
                      <a:r>
                        <a:rPr lang="lv-LV" sz="2000" b="0" i="0" kern="1200" baseline="0" dirty="0" smtClean="0">
                          <a:solidFill>
                            <a:schemeClr val="dk1"/>
                          </a:solidFill>
                          <a:effectLst/>
                          <a:latin typeface="+mn-lt"/>
                          <a:ea typeface="+mn-ea"/>
                          <a:cs typeface="+mn-cs"/>
                        </a:rPr>
                        <a:t> profesijā,</a:t>
                      </a:r>
                    </a:p>
                    <a:p>
                      <a:pPr marL="812688" marR="0" lvl="1" indent="-342900" algn="l" defTabSz="939575"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lv-LV" sz="2000" b="0" i="0" kern="1200" baseline="0" dirty="0" smtClean="0">
                          <a:solidFill>
                            <a:schemeClr val="dk1"/>
                          </a:solidFill>
                          <a:effectLst/>
                          <a:latin typeface="+mn-lt"/>
                          <a:ea typeface="+mn-ea"/>
                          <a:cs typeface="+mn-cs"/>
                        </a:rPr>
                        <a:t>profesija «</a:t>
                      </a:r>
                      <a:r>
                        <a:rPr lang="lv-LV" sz="2000" b="0" i="0" kern="1200" baseline="0" dirty="0" err="1" smtClean="0">
                          <a:solidFill>
                            <a:schemeClr val="dk1"/>
                          </a:solidFill>
                          <a:effectLst/>
                          <a:latin typeface="+mn-lt"/>
                          <a:ea typeface="+mn-ea"/>
                          <a:cs typeface="+mn-cs"/>
                        </a:rPr>
                        <a:t>datoriķis</a:t>
                      </a:r>
                      <a:r>
                        <a:rPr lang="lv-LV" sz="2000" b="0" i="0" kern="1200" baseline="0" dirty="0" smtClean="0">
                          <a:solidFill>
                            <a:schemeClr val="dk1"/>
                          </a:solidFill>
                          <a:effectLst/>
                          <a:latin typeface="+mn-lt"/>
                          <a:ea typeface="+mn-ea"/>
                          <a:cs typeface="+mn-cs"/>
                        </a:rPr>
                        <a:t>»;</a:t>
                      </a:r>
                      <a:endParaRPr lang="lv-LV" sz="2400" b="0" i="0" kern="1200" dirty="0" smtClean="0">
                        <a:solidFill>
                          <a:schemeClr val="dk1"/>
                        </a:solidFill>
                        <a:effectLst/>
                        <a:latin typeface="+mn-lt"/>
                        <a:ea typeface="+mn-ea"/>
                        <a:cs typeface="+mn-cs"/>
                      </a:endParaRPr>
                    </a:p>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b="0" i="0" kern="1200" dirty="0" smtClean="0">
                          <a:solidFill>
                            <a:schemeClr val="dk1"/>
                          </a:solidFill>
                          <a:effectLst/>
                          <a:latin typeface="+mn-lt"/>
                          <a:ea typeface="+mn-ea"/>
                          <a:cs typeface="+mn-cs"/>
                        </a:rPr>
                        <a:t>Izglītības standarti un skolu iespējas</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10</a:t>
            </a:fld>
            <a:endParaRPr lang="en-US">
              <a:solidFill>
                <a:prstClr val="black">
                  <a:tint val="75000"/>
                </a:prstClr>
              </a:solidFill>
            </a:endParaRPr>
          </a:p>
        </p:txBody>
      </p:sp>
    </p:spTree>
    <p:extLst>
      <p:ext uri="{BB962C8B-B14F-4D97-AF65-F5344CB8AC3E}">
        <p14:creationId xmlns:p14="http://schemas.microsoft.com/office/powerpoint/2010/main" val="3196317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altLang="lv-LV" sz="3200" b="1" dirty="0"/>
              <a:t>Datorklašu </a:t>
            </a:r>
            <a:r>
              <a:rPr lang="lv-LV" altLang="lv-LV" sz="3200" b="1" dirty="0" smtClean="0"/>
              <a:t>pieejamība</a:t>
            </a:r>
            <a:br>
              <a:rPr lang="lv-LV" altLang="lv-LV" sz="3200" b="1" dirty="0" smtClean="0"/>
            </a:br>
            <a:r>
              <a:rPr lang="lv-LV" sz="2400" dirty="0">
                <a:solidFill>
                  <a:schemeClr val="dk1"/>
                </a:solidFill>
              </a:rPr>
              <a:t>Kopskaits – 24937, t.sk. jauni – 12729 (51</a:t>
            </a:r>
            <a:r>
              <a:rPr lang="lv-LV" sz="2400" dirty="0" smtClean="0">
                <a:solidFill>
                  <a:schemeClr val="dk1"/>
                </a:solidFill>
              </a:rPr>
              <a:t>%)</a:t>
            </a:r>
            <a:r>
              <a:rPr lang="lv-LV" altLang="lv-LV" sz="3200" b="1" dirty="0" smtClean="0"/>
              <a:t> </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861764508"/>
              </p:ext>
            </p:extLst>
          </p:nvPr>
        </p:nvGraphicFramePr>
        <p:xfrm>
          <a:off x="533400" y="1929225"/>
          <a:ext cx="8153400" cy="4779264"/>
        </p:xfrm>
        <a:graphic>
          <a:graphicData uri="http://schemas.openxmlformats.org/drawingml/2006/table">
            <a:tbl>
              <a:tblPr firstRow="1" bandRow="1">
                <a:tableStyleId>{5C22544A-7EE6-4342-B048-85BDC9FD1C3A}</a:tableStyleId>
              </a:tblPr>
              <a:tblGrid>
                <a:gridCol w="8153400"/>
              </a:tblGrid>
              <a:tr h="200867">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889708">
                <a:tc>
                  <a:txBody>
                    <a:bodyPr/>
                    <a:lstStyle/>
                    <a:p>
                      <a:pPr marL="342900" marR="0"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Nav datoru 3 skolās:</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Rīgas sākumskola "Valodiņa"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Ventspils Centra sākumskola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Dobeles sākumskola</a:t>
                      </a:r>
                    </a:p>
                    <a:p>
                      <a:pPr marL="342900" marR="0" indent="-342900" algn="l" defTabSz="939575"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Būtu jāpapildina līdz pilnai klasei - 5 skolās: </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Tīnūžu pamatskola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Sākumskola "Ābelīte"</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Viļakas pamatskola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Dzimtmisas pamatskola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Annas Brigaderes pamatskola</a:t>
                      </a:r>
                    </a:p>
                    <a:p>
                      <a:pPr marL="342900" marR="0" indent="-342900" algn="l" defTabSz="939575"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Vēlama 2.datorklase – 4 skolās: </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Rīgas 21. vidusskola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Siguldas 1. pamatskola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smtClean="0">
                          <a:solidFill>
                            <a:schemeClr val="dk1"/>
                          </a:solidFill>
                          <a:effectLst/>
                          <a:latin typeface="+mn-lt"/>
                          <a:ea typeface="+mn-ea"/>
                          <a:cs typeface="+mn-cs"/>
                        </a:rPr>
                        <a:t>Valmieras </a:t>
                      </a:r>
                      <a:r>
                        <a:rPr lang="lv-LV" sz="1800" b="0" i="0" kern="1200" dirty="0" err="1" smtClean="0">
                          <a:solidFill>
                            <a:schemeClr val="dk1"/>
                          </a:solidFill>
                          <a:effectLst/>
                          <a:latin typeface="+mn-lt"/>
                          <a:ea typeface="+mn-ea"/>
                          <a:cs typeface="+mn-cs"/>
                        </a:rPr>
                        <a:t>Pārgaujas</a:t>
                      </a:r>
                      <a:r>
                        <a:rPr lang="lv-LV" sz="1800" b="0" i="0" kern="1200" dirty="0" smtClean="0">
                          <a:solidFill>
                            <a:schemeClr val="dk1"/>
                          </a:solidFill>
                          <a:effectLst/>
                          <a:latin typeface="+mn-lt"/>
                          <a:ea typeface="+mn-ea"/>
                          <a:cs typeface="+mn-cs"/>
                        </a:rPr>
                        <a:t> sākumskola</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800" b="0" i="0" kern="1200" dirty="0" err="1" smtClean="0">
                          <a:solidFill>
                            <a:schemeClr val="dk1"/>
                          </a:solidFill>
                          <a:effectLst/>
                          <a:latin typeface="+mn-lt"/>
                          <a:ea typeface="+mn-ea"/>
                          <a:cs typeface="+mn-cs"/>
                        </a:rPr>
                        <a:t>Jaunogres</a:t>
                      </a:r>
                      <a:r>
                        <a:rPr lang="lv-LV" sz="1800" b="0" i="0" kern="1200" dirty="0" smtClean="0">
                          <a:solidFill>
                            <a:schemeClr val="dk1"/>
                          </a:solidFill>
                          <a:effectLst/>
                          <a:latin typeface="+mn-lt"/>
                          <a:ea typeface="+mn-ea"/>
                          <a:cs typeface="+mn-cs"/>
                        </a:rPr>
                        <a:t> vidusskola</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11</a:t>
            </a:fld>
            <a:endParaRPr lang="en-US">
              <a:solidFill>
                <a:prstClr val="black">
                  <a:tint val="75000"/>
                </a:prstClr>
              </a:solidFill>
            </a:endParaRPr>
          </a:p>
        </p:txBody>
      </p:sp>
    </p:spTree>
    <p:extLst>
      <p:ext uri="{BB962C8B-B14F-4D97-AF65-F5344CB8AC3E}">
        <p14:creationId xmlns:p14="http://schemas.microsoft.com/office/powerpoint/2010/main" val="1792058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4495800" y="1957799"/>
            <a:ext cx="6324600" cy="4435479"/>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57425" y="381000"/>
            <a:ext cx="6324600" cy="954911"/>
          </a:xfrm>
        </p:spPr>
        <p:txBody>
          <a:bodyPr anchor="b">
            <a:noAutofit/>
          </a:bodyPr>
          <a:lstStyle/>
          <a:p>
            <a:pPr algn="l"/>
            <a:r>
              <a:rPr lang="lv-LV" sz="3200" b="1" dirty="0" smtClean="0"/>
              <a:t>Daži </a:t>
            </a:r>
            <a:r>
              <a:rPr lang="lv-LV" sz="3200" b="1" dirty="0"/>
              <a:t>labās prakses piemēri</a:t>
            </a:r>
            <a:endParaRPr lang="en-US" sz="3200" b="1" dirty="0"/>
          </a:p>
        </p:txBody>
      </p:sp>
      <p:graphicFrame>
        <p:nvGraphicFramePr>
          <p:cNvPr id="8" name="Table 7"/>
          <p:cNvGraphicFramePr>
            <a:graphicFrameLocks noGrp="1"/>
          </p:cNvGraphicFramePr>
          <p:nvPr>
            <p:extLst>
              <p:ext uri="{D42A27DB-BD31-4B8C-83A1-F6EECF244321}">
                <p14:modId xmlns:p14="http://schemas.microsoft.com/office/powerpoint/2010/main" val="3225511999"/>
              </p:ext>
            </p:extLst>
          </p:nvPr>
        </p:nvGraphicFramePr>
        <p:xfrm>
          <a:off x="457200" y="1524000"/>
          <a:ext cx="8466660" cy="4968240"/>
        </p:xfrm>
        <a:graphic>
          <a:graphicData uri="http://schemas.openxmlformats.org/drawingml/2006/table">
            <a:tbl>
              <a:tblPr firstRow="1" bandRow="1">
                <a:tableStyleId>{5C22544A-7EE6-4342-B048-85BDC9FD1C3A}</a:tableStyleId>
              </a:tblPr>
              <a:tblGrid>
                <a:gridCol w="8466660"/>
              </a:tblGrid>
              <a:tr h="331381">
                <a:tc>
                  <a:txBody>
                    <a:bodyPr/>
                    <a:lstStyle/>
                    <a:p>
                      <a:pPr lvl="1"/>
                      <a:endParaRPr lang="lv-LV" sz="2000" dirty="0"/>
                    </a:p>
                  </a:txBody>
                  <a:tcPr>
                    <a:solidFill>
                      <a:srgbClr val="7030A0"/>
                    </a:solidFill>
                  </a:tcPr>
                </a:tc>
              </a:tr>
              <a:tr h="278183">
                <a:tc>
                  <a:txBody>
                    <a:bodyPr/>
                    <a:lstStyle/>
                    <a:p>
                      <a:r>
                        <a:rPr lang="lv-LV" sz="2000" kern="1200" dirty="0" smtClean="0">
                          <a:solidFill>
                            <a:schemeClr val="dk1"/>
                          </a:solidFill>
                          <a:effectLst/>
                          <a:latin typeface="+mn-lt"/>
                          <a:ea typeface="+mn-ea"/>
                          <a:cs typeface="+mn-cs"/>
                        </a:rPr>
                        <a:t>2013./2014. mācību gadā 8 pamatskolās tika apgūtas programmēšanas iemaņas: </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Jūrmalas Valsts ģimnāzijā - 7. un 8.klasē;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Ķekavas vidusskolā - 5.klasē;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Limbažu 3. vidusskolā - 8.klasē;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Limbažu novada ģimnāzijā - 7.klasē;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Madonas Valsts ģimnāzijā - 7.klasē;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Rīgas 6. vidusskolā - 8.klasē;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Rīgas Valsts 2.ģimnāzijā - 9.klasē;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Valmieras sākumskolā - 5. un 6.klasē.</a:t>
                      </a:r>
                    </a:p>
                    <a:p>
                      <a:endParaRPr lang="lv-LV" sz="2000" kern="1200" dirty="0" smtClean="0">
                        <a:solidFill>
                          <a:schemeClr val="dk1"/>
                        </a:solidFill>
                        <a:effectLst/>
                        <a:latin typeface="+mn-lt"/>
                        <a:ea typeface="+mn-ea"/>
                        <a:cs typeface="+mn-cs"/>
                      </a:endParaRPr>
                    </a:p>
                    <a:p>
                      <a:r>
                        <a:rPr lang="lv-LV" sz="2000" kern="1200" dirty="0" smtClean="0">
                          <a:solidFill>
                            <a:schemeClr val="dk1"/>
                          </a:solidFill>
                          <a:effectLst/>
                          <a:latin typeface="+mn-lt"/>
                          <a:ea typeface="+mn-ea"/>
                          <a:cs typeface="+mn-cs"/>
                        </a:rPr>
                        <a:t>Skolas, kas īsteno mācību priekšmetus, kas saistīti ar programmēšanas apguvi:</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Daugavpils 15. vidusskola</a:t>
                      </a:r>
                      <a:r>
                        <a:rPr lang="lv-LV" sz="2000" kern="1200" baseline="0" dirty="0" smtClean="0">
                          <a:solidFill>
                            <a:schemeClr val="dk1"/>
                          </a:solidFill>
                          <a:effectLst/>
                          <a:latin typeface="+mn-lt"/>
                          <a:ea typeface="+mn-ea"/>
                          <a:cs typeface="+mn-cs"/>
                        </a:rPr>
                        <a:t> -</a:t>
                      </a:r>
                      <a:r>
                        <a:rPr lang="lv-LV" sz="2000" kern="1200" dirty="0" smtClean="0">
                          <a:solidFill>
                            <a:schemeClr val="dk1"/>
                          </a:solidFill>
                          <a:effectLst/>
                          <a:latin typeface="+mn-lt"/>
                          <a:ea typeface="+mn-ea"/>
                          <a:cs typeface="+mn-cs"/>
                        </a:rPr>
                        <a:t> mācību priekšmets „Datorzinības” 1., 2., 3., 4., 8. un 9. klasē</a:t>
                      </a:r>
                    </a:p>
                    <a:p>
                      <a:pPr marL="342900" lvl="0" indent="-342900">
                        <a:buFont typeface="Arial" panose="020B0604020202020204" pitchFamily="34" charset="0"/>
                        <a:buChar char="•"/>
                      </a:pPr>
                      <a:r>
                        <a:rPr lang="lv-LV" sz="2000" kern="1200" dirty="0" smtClean="0">
                          <a:solidFill>
                            <a:schemeClr val="dk1"/>
                          </a:solidFill>
                          <a:effectLst/>
                          <a:latin typeface="+mn-lt"/>
                          <a:ea typeface="+mn-ea"/>
                          <a:cs typeface="+mn-cs"/>
                        </a:rPr>
                        <a:t>Liepājas 2. vidusskola</a:t>
                      </a:r>
                      <a:r>
                        <a:rPr lang="lv-LV" sz="2000" kern="1200" baseline="0" dirty="0" smtClean="0">
                          <a:solidFill>
                            <a:schemeClr val="dk1"/>
                          </a:solidFill>
                          <a:effectLst/>
                          <a:latin typeface="+mn-lt"/>
                          <a:ea typeface="+mn-ea"/>
                          <a:cs typeface="+mn-cs"/>
                        </a:rPr>
                        <a:t> -</a:t>
                      </a:r>
                      <a:r>
                        <a:rPr lang="lv-LV" sz="2000" kern="1200" dirty="0" smtClean="0">
                          <a:solidFill>
                            <a:schemeClr val="dk1"/>
                          </a:solidFill>
                          <a:effectLst/>
                          <a:latin typeface="+mn-lt"/>
                          <a:ea typeface="+mn-ea"/>
                          <a:cs typeface="+mn-cs"/>
                        </a:rPr>
                        <a:t> mācību priekšmets „Algoritmizācijas pamati” šogad</a:t>
                      </a:r>
                      <a:r>
                        <a:rPr lang="lv-LV" sz="2000" kern="1200" baseline="0" dirty="0" smtClean="0">
                          <a:solidFill>
                            <a:schemeClr val="dk1"/>
                          </a:solidFill>
                          <a:effectLst/>
                          <a:latin typeface="+mn-lt"/>
                          <a:ea typeface="+mn-ea"/>
                          <a:cs typeface="+mn-cs"/>
                        </a:rPr>
                        <a:t> </a:t>
                      </a:r>
                      <a:r>
                        <a:rPr lang="lv-LV" sz="2000" kern="1200" dirty="0" smtClean="0">
                          <a:solidFill>
                            <a:schemeClr val="dk1"/>
                          </a:solidFill>
                          <a:effectLst/>
                          <a:latin typeface="+mn-lt"/>
                          <a:ea typeface="+mn-ea"/>
                          <a:cs typeface="+mn-cs"/>
                        </a:rPr>
                        <a:t>uzsākts 3. klasē</a:t>
                      </a:r>
                      <a:endParaRPr lang="lv-LV" sz="2000" kern="1200" dirty="0">
                        <a:solidFill>
                          <a:schemeClr val="dk1"/>
                        </a:solidFill>
                        <a:effectLst/>
                        <a:latin typeface="+mn-lt"/>
                        <a:ea typeface="+mn-ea"/>
                        <a:cs typeface="+mn-cs"/>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12</a:t>
            </a:fld>
            <a:endParaRPr lang="en-US">
              <a:solidFill>
                <a:prstClr val="black">
                  <a:tint val="75000"/>
                </a:prstClr>
              </a:solidFill>
            </a:endParaRPr>
          </a:p>
        </p:txBody>
      </p:sp>
    </p:spTree>
    <p:extLst>
      <p:ext uri="{BB962C8B-B14F-4D97-AF65-F5344CB8AC3E}">
        <p14:creationId xmlns:p14="http://schemas.microsoft.com/office/powerpoint/2010/main" val="1198869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altLang="lv-LV" sz="3200" b="1" dirty="0" smtClean="0"/>
              <a:t>Datorikas </a:t>
            </a:r>
            <a:r>
              <a:rPr lang="lv-LV" altLang="lv-LV" sz="3200" b="1" dirty="0"/>
              <a:t>mācību satura apguves vīzija un iespējas skolā</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714019946"/>
              </p:ext>
            </p:extLst>
          </p:nvPr>
        </p:nvGraphicFramePr>
        <p:xfrm>
          <a:off x="533400" y="1929225"/>
          <a:ext cx="8153400" cy="4786884"/>
        </p:xfrm>
        <a:graphic>
          <a:graphicData uri="http://schemas.openxmlformats.org/drawingml/2006/table">
            <a:tbl>
              <a:tblPr firstRow="1" bandRow="1">
                <a:tableStyleId>{5C22544A-7EE6-4342-B048-85BDC9FD1C3A}</a:tableStyleId>
              </a:tblPr>
              <a:tblGrid>
                <a:gridCol w="8153400"/>
              </a:tblGrid>
              <a:tr h="200867">
                <a:tc>
                  <a:txBody>
                    <a:bodyPr/>
                    <a:lstStyle/>
                    <a:p>
                      <a:pPr>
                        <a:lnSpc>
                          <a:spcPct val="115000"/>
                        </a:lnSpc>
                        <a:spcAft>
                          <a:spcPts val="0"/>
                        </a:spcAft>
                      </a:pPr>
                      <a:endParaRPr lang="lv-LV" sz="2400" dirty="0">
                        <a:effectLst/>
                        <a:latin typeface="Calibri"/>
                        <a:ea typeface="Calibri"/>
                        <a:cs typeface="Times New Roman"/>
                      </a:endParaRPr>
                    </a:p>
                  </a:txBody>
                  <a:tcPr marL="68580" marR="68580" marT="0" marB="0">
                    <a:solidFill>
                      <a:srgbClr val="7030A0"/>
                    </a:solidFill>
                  </a:tcPr>
                </a:tc>
              </a:tr>
              <a:tr h="3889708">
                <a:tc>
                  <a:txBody>
                    <a:bodyPr/>
                    <a:lstStyle/>
                    <a:p>
                      <a:pPr marL="342900" marR="0" lvl="0"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200" b="0" i="0" kern="1200" dirty="0" smtClean="0">
                          <a:solidFill>
                            <a:schemeClr val="dk1"/>
                          </a:solidFill>
                          <a:effectLst/>
                          <a:latin typeface="+mn-lt"/>
                          <a:ea typeface="+mn-ea"/>
                          <a:cs typeface="+mn-cs"/>
                        </a:rPr>
                        <a:t>1.-3. klase: </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IT lietošana un drošība (80%);</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Algoritmiskās domāšanas attīstīšana (20%);</a:t>
                      </a:r>
                    </a:p>
                    <a:p>
                      <a:pPr marL="342900" marR="0" lvl="0" indent="-342900" algn="l" defTabSz="939575"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lv-LV" sz="2200" b="0" i="0" kern="1200" dirty="0" smtClean="0">
                          <a:solidFill>
                            <a:schemeClr val="dk1"/>
                          </a:solidFill>
                          <a:effectLst/>
                          <a:latin typeface="+mn-lt"/>
                          <a:ea typeface="+mn-ea"/>
                          <a:cs typeface="+mn-cs"/>
                        </a:rPr>
                        <a:t>4.-6. klase: </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IT lietošana un drošība (67%);</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Algoritmiskās domāšanas attīstīšana un programmēšana (33%);</a:t>
                      </a:r>
                    </a:p>
                    <a:p>
                      <a:pPr marL="342900" marR="0" lvl="0" indent="-342900" algn="l" defTabSz="939575"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lv-LV" sz="2200" b="0" i="0" kern="1200" dirty="0" smtClean="0">
                          <a:solidFill>
                            <a:schemeClr val="dk1"/>
                          </a:solidFill>
                          <a:effectLst/>
                          <a:latin typeface="+mn-lt"/>
                          <a:ea typeface="+mn-ea"/>
                          <a:cs typeface="+mn-cs"/>
                        </a:rPr>
                        <a:t>7.-9. klase: </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IT lietošana un drošība + sertificēšanās iespējas (50%);</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Algoritmiskās domāšanas attīstīšana un programmēšana (50%);</a:t>
                      </a:r>
                    </a:p>
                    <a:p>
                      <a:pPr marL="812688" marR="0" lvl="1" indent="-342900" algn="l" defTabSz="9395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000" b="0" i="0" kern="1200" dirty="0" smtClean="0">
                          <a:solidFill>
                            <a:schemeClr val="dk1"/>
                          </a:solidFill>
                          <a:effectLst/>
                          <a:latin typeface="+mn-lt"/>
                          <a:ea typeface="+mn-ea"/>
                          <a:cs typeface="+mn-cs"/>
                        </a:rPr>
                        <a:t>Izvēles iespēja papildus specializēties programmēšanā;</a:t>
                      </a:r>
                    </a:p>
                    <a:p>
                      <a:pPr marL="342900" marR="0" lvl="0" indent="-342900" algn="l" defTabSz="939575"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lv-LV" sz="2200" b="0" i="0" kern="1200" dirty="0" smtClean="0">
                          <a:solidFill>
                            <a:schemeClr val="dk1"/>
                          </a:solidFill>
                          <a:effectLst/>
                          <a:latin typeface="+mn-lt"/>
                          <a:ea typeface="+mn-ea"/>
                          <a:cs typeface="+mn-cs"/>
                        </a:rPr>
                        <a:t>Vidusskola – specializācija izvēlētajā jomā;</a:t>
                      </a:r>
                    </a:p>
                    <a:p>
                      <a:pPr marL="0" marR="0" lvl="0" indent="0" algn="l" defTabSz="939575" rtl="0" eaLnBrk="1" fontAlgn="auto" latinLnBrk="0" hangingPunct="1">
                        <a:lnSpc>
                          <a:spcPct val="100000"/>
                        </a:lnSpc>
                        <a:spcBef>
                          <a:spcPts val="0"/>
                        </a:spcBef>
                        <a:spcAft>
                          <a:spcPts val="0"/>
                        </a:spcAft>
                        <a:buClrTx/>
                        <a:buSzTx/>
                        <a:buFont typeface="Arial" panose="020B0604020202020204" pitchFamily="34" charset="0"/>
                        <a:buNone/>
                        <a:tabLst/>
                        <a:defRPr/>
                      </a:pPr>
                      <a:endParaRPr lang="lv-LV" sz="1800" b="0" i="0" kern="1200" dirty="0" smtClean="0">
                        <a:solidFill>
                          <a:schemeClr val="dk1"/>
                        </a:solidFill>
                        <a:effectLst/>
                        <a:latin typeface="+mn-lt"/>
                        <a:ea typeface="+mn-ea"/>
                        <a:cs typeface="+mn-cs"/>
                      </a:endParaRPr>
                    </a:p>
                    <a:p>
                      <a:pPr marL="0" marR="0" lvl="0" indent="0" algn="l" defTabSz="939575" rtl="0" eaLnBrk="1" fontAlgn="auto" latinLnBrk="0" hangingPunct="1">
                        <a:lnSpc>
                          <a:spcPct val="100000"/>
                        </a:lnSpc>
                        <a:spcBef>
                          <a:spcPts val="0"/>
                        </a:spcBef>
                        <a:spcAft>
                          <a:spcPts val="0"/>
                        </a:spcAft>
                        <a:buClrTx/>
                        <a:buSzTx/>
                        <a:buFont typeface="Arial" panose="020B0604020202020204" pitchFamily="34" charset="0"/>
                        <a:buNone/>
                        <a:tabLst/>
                        <a:defRPr/>
                      </a:pPr>
                      <a:r>
                        <a:rPr lang="lv-LV" sz="1800" b="0" i="0" kern="1200" dirty="0" smtClean="0">
                          <a:solidFill>
                            <a:schemeClr val="dk1"/>
                          </a:solidFill>
                          <a:effectLst/>
                          <a:latin typeface="+mn-lt"/>
                          <a:ea typeface="+mn-ea"/>
                          <a:cs typeface="+mn-cs"/>
                        </a:rPr>
                        <a:t>*Vismaz 1 stunda nedēļā katrā klasē</a:t>
                      </a: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13</a:t>
            </a:fld>
            <a:endParaRPr lang="en-US">
              <a:solidFill>
                <a:prstClr val="black">
                  <a:tint val="75000"/>
                </a:prstClr>
              </a:solidFill>
            </a:endParaRPr>
          </a:p>
        </p:txBody>
      </p:sp>
    </p:spTree>
    <p:extLst>
      <p:ext uri="{BB962C8B-B14F-4D97-AF65-F5344CB8AC3E}">
        <p14:creationId xmlns:p14="http://schemas.microsoft.com/office/powerpoint/2010/main" val="32418364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4"/>
            <a:ext cx="6324600" cy="4435479"/>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57425" y="381000"/>
            <a:ext cx="6324600" cy="954911"/>
          </a:xfrm>
        </p:spPr>
        <p:txBody>
          <a:bodyPr anchor="b">
            <a:noAutofit/>
          </a:bodyPr>
          <a:lstStyle/>
          <a:p>
            <a:pPr algn="l"/>
            <a:r>
              <a:rPr lang="lv-LV" sz="2400" b="1" dirty="0"/>
              <a:t>D</a:t>
            </a:r>
            <a:r>
              <a:rPr lang="lv-LV" sz="2400" b="1" dirty="0" smtClean="0"/>
              <a:t>arba grupa </a:t>
            </a:r>
            <a:r>
              <a:rPr lang="lv-LV" sz="2400" b="1" dirty="0"/>
              <a:t>mācību priekšmeta </a:t>
            </a:r>
            <a:r>
              <a:rPr lang="lv-LV" sz="2400" b="1" i="1" dirty="0"/>
              <a:t>Datorika</a:t>
            </a:r>
            <a:r>
              <a:rPr lang="lv-LV" sz="2400" b="1" dirty="0"/>
              <a:t> </a:t>
            </a:r>
            <a:r>
              <a:rPr lang="lv-LV" sz="2400" b="1" dirty="0" smtClean="0"/>
              <a:t>programmas </a:t>
            </a:r>
            <a:r>
              <a:rPr lang="lv-LV" sz="2400" b="1" dirty="0"/>
              <a:t>paraugu </a:t>
            </a:r>
            <a:r>
              <a:rPr lang="lv-LV" sz="2400" b="1" dirty="0" smtClean="0"/>
              <a:t>izstrādes un aprobācijas nodrošināšanai 2015.gadā</a:t>
            </a:r>
            <a:endParaRPr lang="en-US" sz="2400" b="1" dirty="0">
              <a:latin typeface="Times New Roman" pitchFamily="18" charset="0"/>
              <a:cs typeface="Times New Roman" pitchFamily="18" charset="0"/>
            </a:endParaRP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lv-LV" sz="1000" dirty="0" smtClean="0">
                <a:solidFill>
                  <a:prstClr val="black"/>
                </a:solidFill>
                <a:latin typeface="Times New Roman" panose="02020603050405020304" pitchFamily="18" charset="0"/>
                <a:cs typeface="Times New Roman" panose="02020603050405020304" pitchFamily="18" charset="0"/>
              </a:rPr>
              <a:t>2015.gada 7.janvāris</a:t>
            </a:r>
            <a:endParaRPr lang="en-US" sz="1000" dirty="0">
              <a:solidFill>
                <a:prstClr val="black"/>
              </a:solidFill>
              <a:latin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861134581"/>
              </p:ext>
            </p:extLst>
          </p:nvPr>
        </p:nvGraphicFramePr>
        <p:xfrm>
          <a:off x="457200" y="1676401"/>
          <a:ext cx="8305800" cy="5082540"/>
        </p:xfrm>
        <a:graphic>
          <a:graphicData uri="http://schemas.openxmlformats.org/drawingml/2006/table">
            <a:tbl>
              <a:tblPr firstRow="1" bandRow="1">
                <a:tableStyleId>{5C22544A-7EE6-4342-B048-85BDC9FD1C3A}</a:tableStyleId>
              </a:tblPr>
              <a:tblGrid>
                <a:gridCol w="8305800"/>
              </a:tblGrid>
              <a:tr h="331381">
                <a:tc>
                  <a:txBody>
                    <a:bodyPr/>
                    <a:lstStyle/>
                    <a:p>
                      <a:pPr lvl="1" algn="l"/>
                      <a:endParaRPr lang="lv-LV" dirty="0"/>
                    </a:p>
                  </a:txBody>
                  <a:tcPr>
                    <a:solidFill>
                      <a:srgbClr val="7030A0"/>
                    </a:solidFill>
                  </a:tcPr>
                </a:tc>
              </a:tr>
              <a:tr h="278183">
                <a:tc>
                  <a:txBody>
                    <a:bodyPr/>
                    <a:lstStyle/>
                    <a:p>
                      <a:pPr marL="990600" indent="-990600" algn="l">
                        <a:lnSpc>
                          <a:spcPct val="115000"/>
                        </a:lnSpc>
                        <a:spcAft>
                          <a:spcPts val="0"/>
                        </a:spcAft>
                      </a:pPr>
                      <a:r>
                        <a:rPr lang="lv-LV" sz="1500" dirty="0" smtClean="0">
                          <a:effectLst/>
                          <a:latin typeface="+mj-lt"/>
                          <a:ea typeface="Calibri"/>
                        </a:rPr>
                        <a:t>Kristīne</a:t>
                      </a:r>
                      <a:r>
                        <a:rPr lang="lv-LV" sz="1500" baseline="0" dirty="0" smtClean="0">
                          <a:effectLst/>
                          <a:latin typeface="+mj-lt"/>
                          <a:ea typeface="Calibri"/>
                        </a:rPr>
                        <a:t> </a:t>
                      </a:r>
                      <a:r>
                        <a:rPr lang="lv-LV" sz="1500" dirty="0" err="1" smtClean="0">
                          <a:effectLst/>
                          <a:latin typeface="+mj-lt"/>
                          <a:ea typeface="Calibri"/>
                        </a:rPr>
                        <a:t>Bārdule</a:t>
                      </a:r>
                      <a:r>
                        <a:rPr lang="lv-LV" sz="1500" dirty="0" smtClean="0">
                          <a:effectLst/>
                          <a:latin typeface="+mj-lt"/>
                          <a:ea typeface="Calibri"/>
                        </a:rPr>
                        <a:t>           – Liepājas sākumskola</a:t>
                      </a:r>
                    </a:p>
                    <a:p>
                      <a:pPr marL="990600" indent="-990600" algn="l">
                        <a:lnSpc>
                          <a:spcPct val="115000"/>
                        </a:lnSpc>
                        <a:spcAft>
                          <a:spcPts val="0"/>
                        </a:spcAft>
                      </a:pPr>
                      <a:r>
                        <a:rPr lang="lv-LV" sz="1500" dirty="0" smtClean="0">
                          <a:effectLst/>
                          <a:latin typeface="+mj-lt"/>
                          <a:ea typeface="Calibri"/>
                        </a:rPr>
                        <a:t>Aleksejs </a:t>
                      </a:r>
                      <a:r>
                        <a:rPr lang="lv-LV" sz="1500" dirty="0" err="1" smtClean="0">
                          <a:effectLst/>
                          <a:latin typeface="+mj-lt"/>
                          <a:ea typeface="Calibri"/>
                        </a:rPr>
                        <a:t>Beloglazovs</a:t>
                      </a:r>
                      <a:r>
                        <a:rPr lang="lv-LV" sz="1500" dirty="0" smtClean="0">
                          <a:effectLst/>
                          <a:latin typeface="+mj-lt"/>
                          <a:ea typeface="Calibri"/>
                        </a:rPr>
                        <a:t>   – Lattelecom Technology</a:t>
                      </a:r>
                      <a:r>
                        <a:rPr lang="lv-LV" sz="1500" baseline="0" dirty="0" smtClean="0">
                          <a:effectLst/>
                          <a:latin typeface="+mj-lt"/>
                          <a:ea typeface="Calibri"/>
                        </a:rPr>
                        <a:t> (LIKTA)</a:t>
                      </a:r>
                      <a:endParaRPr lang="lv-LV" sz="1500" dirty="0" smtClean="0">
                        <a:effectLst/>
                        <a:latin typeface="+mj-lt"/>
                        <a:ea typeface="Calibri"/>
                      </a:endParaRPr>
                    </a:p>
                    <a:p>
                      <a:pPr marL="990600" indent="-990600" algn="l">
                        <a:lnSpc>
                          <a:spcPct val="115000"/>
                        </a:lnSpc>
                        <a:spcAft>
                          <a:spcPts val="0"/>
                        </a:spcAft>
                      </a:pPr>
                      <a:r>
                        <a:rPr lang="lv-LV" sz="1500" dirty="0" smtClean="0">
                          <a:effectLst/>
                          <a:latin typeface="+mj-lt"/>
                          <a:ea typeface="Calibri"/>
                        </a:rPr>
                        <a:t>Ilona</a:t>
                      </a:r>
                      <a:r>
                        <a:rPr lang="lv-LV" sz="1500" baseline="0" dirty="0" smtClean="0">
                          <a:effectLst/>
                          <a:latin typeface="+mj-lt"/>
                          <a:ea typeface="Calibri"/>
                        </a:rPr>
                        <a:t> </a:t>
                      </a:r>
                      <a:r>
                        <a:rPr lang="lv-LV" sz="1500" dirty="0" smtClean="0">
                          <a:effectLst/>
                          <a:latin typeface="+mj-lt"/>
                          <a:ea typeface="Calibri"/>
                        </a:rPr>
                        <a:t>Bloka 	                – Māteru Jura Kazdangas pamatskola</a:t>
                      </a:r>
                    </a:p>
                    <a:p>
                      <a:pPr marL="990600" indent="-990600" algn="l">
                        <a:lnSpc>
                          <a:spcPct val="115000"/>
                        </a:lnSpc>
                        <a:spcAft>
                          <a:spcPts val="0"/>
                        </a:spcAft>
                      </a:pPr>
                      <a:r>
                        <a:rPr lang="lv-LV" sz="1500" dirty="0" smtClean="0">
                          <a:effectLst/>
                          <a:latin typeface="+mj-lt"/>
                          <a:ea typeface="Calibri"/>
                        </a:rPr>
                        <a:t>Iveta</a:t>
                      </a:r>
                      <a:r>
                        <a:rPr lang="lv-LV" sz="1500" baseline="0" dirty="0" smtClean="0">
                          <a:effectLst/>
                          <a:latin typeface="+mj-lt"/>
                          <a:ea typeface="Calibri"/>
                        </a:rPr>
                        <a:t> </a:t>
                      </a:r>
                      <a:r>
                        <a:rPr lang="lv-LV" sz="1500" dirty="0" smtClean="0">
                          <a:effectLst/>
                          <a:latin typeface="+mj-lt"/>
                          <a:ea typeface="Calibri"/>
                        </a:rPr>
                        <a:t>Gultniece </a:t>
                      </a:r>
                      <a:r>
                        <a:rPr lang="lv-LV" sz="1500" baseline="0" dirty="0" smtClean="0">
                          <a:effectLst/>
                          <a:latin typeface="+mj-lt"/>
                          <a:ea typeface="Calibri"/>
                        </a:rPr>
                        <a:t>           </a:t>
                      </a:r>
                      <a:r>
                        <a:rPr lang="lv-LV" sz="1500" dirty="0" smtClean="0">
                          <a:effectLst/>
                          <a:latin typeface="+mj-lt"/>
                          <a:ea typeface="Calibri"/>
                        </a:rPr>
                        <a:t>– Latvijas Universitāte </a:t>
                      </a:r>
                    </a:p>
                    <a:p>
                      <a:pPr marL="990600" indent="-990600" algn="l">
                        <a:lnSpc>
                          <a:spcPct val="115000"/>
                        </a:lnSpc>
                        <a:spcAft>
                          <a:spcPts val="0"/>
                        </a:spcAft>
                      </a:pPr>
                      <a:r>
                        <a:rPr lang="lv-LV" sz="1500" dirty="0" smtClean="0">
                          <a:effectLst/>
                          <a:latin typeface="+mj-lt"/>
                          <a:ea typeface="Calibri"/>
                        </a:rPr>
                        <a:t>Raivis Ieviņš 	                – Privātās sākumskolas „Vinnijs” un „Namiņš”,   Tehniskās jaunrades nams </a:t>
                      </a:r>
                      <a:br>
                        <a:rPr lang="lv-LV" sz="1500" dirty="0" smtClean="0">
                          <a:effectLst/>
                          <a:latin typeface="+mj-lt"/>
                          <a:ea typeface="Calibri"/>
                        </a:rPr>
                      </a:br>
                      <a:r>
                        <a:rPr lang="lv-LV" sz="1500" dirty="0" smtClean="0">
                          <a:effectLst/>
                          <a:latin typeface="+mj-lt"/>
                          <a:ea typeface="Calibri"/>
                        </a:rPr>
                        <a:t>                  „Annas 2”,</a:t>
                      </a:r>
                      <a:r>
                        <a:rPr lang="lv-LV" sz="1500" baseline="0" dirty="0" smtClean="0">
                          <a:effectLst/>
                          <a:latin typeface="+mj-lt"/>
                          <a:ea typeface="Calibri"/>
                        </a:rPr>
                        <a:t> </a:t>
                      </a:r>
                      <a:r>
                        <a:rPr lang="lv-LV" sz="1500" dirty="0" smtClean="0">
                          <a:effectLst/>
                          <a:latin typeface="+mj-lt"/>
                          <a:ea typeface="Calibri"/>
                        </a:rPr>
                        <a:t>Bērnu un jauniešu centrs „IK Auseklis”</a:t>
                      </a:r>
                    </a:p>
                    <a:p>
                      <a:pPr marL="990600" indent="-990600" algn="l">
                        <a:lnSpc>
                          <a:spcPct val="115000"/>
                        </a:lnSpc>
                        <a:spcAft>
                          <a:spcPts val="0"/>
                        </a:spcAft>
                      </a:pPr>
                      <a:r>
                        <a:rPr lang="lv-LV" sz="1500" dirty="0" smtClean="0">
                          <a:effectLst/>
                          <a:latin typeface="+mj-lt"/>
                          <a:ea typeface="Calibri"/>
                        </a:rPr>
                        <a:t>Maksims </a:t>
                      </a:r>
                      <a:r>
                        <a:rPr lang="lv-LV" sz="1500" dirty="0" err="1" smtClean="0">
                          <a:effectLst/>
                          <a:latin typeface="+mj-lt"/>
                          <a:ea typeface="Calibri"/>
                        </a:rPr>
                        <a:t>Jegorovs</a:t>
                      </a:r>
                      <a:r>
                        <a:rPr lang="lv-LV" sz="1500" dirty="0" smtClean="0">
                          <a:effectLst/>
                          <a:latin typeface="+mj-lt"/>
                          <a:ea typeface="Calibri"/>
                        </a:rPr>
                        <a:t>      – Accenture Latvia (LIKTA)</a:t>
                      </a:r>
                    </a:p>
                    <a:p>
                      <a:pPr marL="990600" indent="-990600" algn="l">
                        <a:lnSpc>
                          <a:spcPct val="115000"/>
                        </a:lnSpc>
                        <a:spcAft>
                          <a:spcPts val="0"/>
                        </a:spcAft>
                      </a:pPr>
                      <a:r>
                        <a:rPr lang="lv-LV" sz="1500" dirty="0" smtClean="0">
                          <a:effectLst/>
                          <a:latin typeface="+mj-lt"/>
                          <a:ea typeface="Calibri"/>
                        </a:rPr>
                        <a:t>Pēteris Krastiņš           – Exigen Services Latvia, AS (LIKTA)</a:t>
                      </a:r>
                    </a:p>
                    <a:p>
                      <a:pPr marL="990600" indent="-990600" algn="l">
                        <a:lnSpc>
                          <a:spcPct val="115000"/>
                        </a:lnSpc>
                        <a:spcAft>
                          <a:spcPts val="0"/>
                        </a:spcAft>
                      </a:pPr>
                      <a:r>
                        <a:rPr lang="lv-LV" sz="1500" dirty="0" smtClean="0">
                          <a:effectLst/>
                          <a:latin typeface="+mj-lt"/>
                          <a:ea typeface="Calibri"/>
                        </a:rPr>
                        <a:t>Ojārs Krūmiņš </a:t>
                      </a:r>
                      <a:r>
                        <a:rPr lang="lv-LV" sz="1500" baseline="0" dirty="0" smtClean="0">
                          <a:effectLst/>
                          <a:latin typeface="+mj-lt"/>
                          <a:ea typeface="Calibri"/>
                        </a:rPr>
                        <a:t>            </a:t>
                      </a:r>
                      <a:r>
                        <a:rPr lang="lv-LV" sz="1500" dirty="0" smtClean="0">
                          <a:effectLst/>
                          <a:latin typeface="+mj-lt"/>
                          <a:ea typeface="Calibri"/>
                        </a:rPr>
                        <a:t>– Rīgas 22.vidusskola </a:t>
                      </a:r>
                    </a:p>
                    <a:p>
                      <a:pPr marL="990600" indent="-990600" algn="l">
                        <a:lnSpc>
                          <a:spcPct val="115000"/>
                        </a:lnSpc>
                        <a:spcAft>
                          <a:spcPts val="0"/>
                        </a:spcAft>
                      </a:pPr>
                      <a:r>
                        <a:rPr lang="lv-LV" sz="1500" dirty="0" smtClean="0">
                          <a:effectLst/>
                          <a:latin typeface="+mj-lt"/>
                          <a:ea typeface="Calibri"/>
                        </a:rPr>
                        <a:t>Maiga Pigita 	               – Ķekavas vidusskola (LISA)</a:t>
                      </a:r>
                    </a:p>
                    <a:p>
                      <a:pPr marL="990600" indent="-990600" algn="l">
                        <a:lnSpc>
                          <a:spcPct val="115000"/>
                        </a:lnSpc>
                        <a:spcAft>
                          <a:spcPts val="0"/>
                        </a:spcAft>
                      </a:pPr>
                      <a:r>
                        <a:rPr lang="lv-LV" sz="1500" dirty="0" smtClean="0">
                          <a:effectLst/>
                          <a:latin typeface="+mj-lt"/>
                          <a:ea typeface="Calibri"/>
                        </a:rPr>
                        <a:t>Ēriks</a:t>
                      </a:r>
                      <a:r>
                        <a:rPr lang="lv-LV" sz="1500" baseline="0" dirty="0" smtClean="0">
                          <a:effectLst/>
                          <a:latin typeface="+mj-lt"/>
                          <a:ea typeface="Calibri"/>
                        </a:rPr>
                        <a:t> </a:t>
                      </a:r>
                      <a:r>
                        <a:rPr lang="lv-LV" sz="1500" dirty="0" smtClean="0">
                          <a:effectLst/>
                          <a:latin typeface="+mj-lt"/>
                          <a:ea typeface="Calibri"/>
                        </a:rPr>
                        <a:t>Sīka 	               – Izglītības un zinātnes ministrijas Izglītības departaments </a:t>
                      </a:r>
                    </a:p>
                    <a:p>
                      <a:pPr marL="990600" indent="-990600" algn="l">
                        <a:lnSpc>
                          <a:spcPct val="115000"/>
                        </a:lnSpc>
                        <a:spcAft>
                          <a:spcPts val="0"/>
                        </a:spcAft>
                      </a:pPr>
                      <a:r>
                        <a:rPr lang="lv-LV" sz="1500" dirty="0" smtClean="0">
                          <a:effectLst/>
                          <a:latin typeface="+mj-lt"/>
                          <a:ea typeface="Calibri"/>
                        </a:rPr>
                        <a:t>Artūrs Skrastiņš          – Valmieras sākumskola</a:t>
                      </a:r>
                    </a:p>
                    <a:p>
                      <a:pPr marL="990600" indent="-990600" algn="l">
                        <a:lnSpc>
                          <a:spcPct val="115000"/>
                        </a:lnSpc>
                        <a:spcAft>
                          <a:spcPts val="0"/>
                        </a:spcAft>
                      </a:pPr>
                      <a:r>
                        <a:rPr lang="lv-LV" sz="1500" dirty="0" smtClean="0">
                          <a:effectLst/>
                          <a:latin typeface="+mj-lt"/>
                          <a:ea typeface="Calibri"/>
                        </a:rPr>
                        <a:t>Normunds </a:t>
                      </a:r>
                      <a:r>
                        <a:rPr lang="lv-LV" sz="1500" dirty="0" err="1" smtClean="0">
                          <a:effectLst/>
                          <a:latin typeface="+mj-lt"/>
                          <a:ea typeface="Calibri"/>
                        </a:rPr>
                        <a:t>Svētiņš</a:t>
                      </a:r>
                      <a:r>
                        <a:rPr lang="lv-LV" sz="1500" dirty="0" smtClean="0">
                          <a:effectLst/>
                          <a:latin typeface="+mj-lt"/>
                          <a:ea typeface="Calibri"/>
                        </a:rPr>
                        <a:t>     – Druvas vidusskola </a:t>
                      </a:r>
                    </a:p>
                    <a:p>
                      <a:pPr marL="990600" indent="-990600" algn="l">
                        <a:lnSpc>
                          <a:spcPct val="115000"/>
                        </a:lnSpc>
                        <a:spcAft>
                          <a:spcPts val="0"/>
                        </a:spcAft>
                      </a:pPr>
                      <a:r>
                        <a:rPr lang="lv-LV" sz="1500" dirty="0" smtClean="0">
                          <a:effectLst/>
                          <a:latin typeface="+mj-lt"/>
                          <a:ea typeface="Calibri"/>
                        </a:rPr>
                        <a:t>Santa</a:t>
                      </a:r>
                      <a:r>
                        <a:rPr lang="lv-LV" sz="1500" baseline="0" dirty="0" smtClean="0">
                          <a:effectLst/>
                          <a:latin typeface="+mj-lt"/>
                          <a:ea typeface="Calibri"/>
                        </a:rPr>
                        <a:t> </a:t>
                      </a:r>
                      <a:r>
                        <a:rPr lang="lv-LV" sz="1500" dirty="0" err="1" smtClean="0">
                          <a:effectLst/>
                          <a:latin typeface="+mj-lt"/>
                          <a:ea typeface="Calibri"/>
                        </a:rPr>
                        <a:t>Tinkusa</a:t>
                      </a:r>
                      <a:r>
                        <a:rPr lang="lv-LV" sz="1500" dirty="0" smtClean="0">
                          <a:effectLst/>
                          <a:latin typeface="+mj-lt"/>
                          <a:ea typeface="Calibri"/>
                        </a:rPr>
                        <a:t>             – Zvejniekciema vidusskola </a:t>
                      </a:r>
                    </a:p>
                    <a:p>
                      <a:pPr marL="990600" indent="-990600" algn="l">
                        <a:lnSpc>
                          <a:spcPct val="115000"/>
                        </a:lnSpc>
                        <a:spcAft>
                          <a:spcPts val="0"/>
                        </a:spcAft>
                      </a:pPr>
                      <a:r>
                        <a:rPr lang="lv-LV" sz="1500" dirty="0" smtClean="0">
                          <a:effectLst/>
                          <a:latin typeface="+mj-lt"/>
                          <a:ea typeface="Calibri"/>
                        </a:rPr>
                        <a:t>Dace</a:t>
                      </a:r>
                      <a:r>
                        <a:rPr lang="lv-LV" sz="1500" baseline="0" dirty="0" smtClean="0">
                          <a:effectLst/>
                          <a:latin typeface="+mj-lt"/>
                          <a:ea typeface="Calibri"/>
                        </a:rPr>
                        <a:t> </a:t>
                      </a:r>
                      <a:r>
                        <a:rPr lang="lv-LV" sz="1500" dirty="0" smtClean="0">
                          <a:effectLst/>
                          <a:latin typeface="+mj-lt"/>
                          <a:ea typeface="Calibri"/>
                        </a:rPr>
                        <a:t>Tomsone           – Grobiņas ģimnāzija</a:t>
                      </a:r>
                    </a:p>
                    <a:p>
                      <a:pPr marL="990600" indent="-990600" algn="l">
                        <a:lnSpc>
                          <a:spcPct val="115000"/>
                        </a:lnSpc>
                        <a:spcAft>
                          <a:spcPts val="0"/>
                        </a:spcAft>
                      </a:pPr>
                      <a:r>
                        <a:rPr lang="lv-LV" sz="1500" dirty="0" smtClean="0">
                          <a:effectLst/>
                          <a:latin typeface="+mj-lt"/>
                          <a:ea typeface="Calibri"/>
                        </a:rPr>
                        <a:t>Leo </a:t>
                      </a:r>
                      <a:r>
                        <a:rPr lang="lv-LV" sz="1500" dirty="0" err="1" smtClean="0">
                          <a:effectLst/>
                          <a:latin typeface="+mj-lt"/>
                          <a:ea typeface="Calibri"/>
                        </a:rPr>
                        <a:t>Trukšāns</a:t>
                      </a:r>
                      <a:r>
                        <a:rPr lang="lv-LV" sz="1500" dirty="0" smtClean="0">
                          <a:effectLst/>
                          <a:latin typeface="+mj-lt"/>
                          <a:ea typeface="Calibri"/>
                        </a:rPr>
                        <a:t>              </a:t>
                      </a:r>
                      <a:r>
                        <a:rPr lang="lv-LV" sz="1500" kern="1200" dirty="0" smtClean="0">
                          <a:solidFill>
                            <a:schemeClr val="dk1"/>
                          </a:solidFill>
                          <a:effectLst/>
                          <a:latin typeface="+mn-lt"/>
                          <a:ea typeface="Calibri"/>
                          <a:cs typeface="+mn-cs"/>
                        </a:rPr>
                        <a:t>– Latvijas atvērto tehnoloģiju asociācijas eksperts (LATA)</a:t>
                      </a:r>
                      <a:endParaRPr lang="lv-LV" sz="1500" dirty="0" smtClean="0">
                        <a:effectLst/>
                        <a:latin typeface="+mj-lt"/>
                        <a:ea typeface="Calibri"/>
                      </a:endParaRPr>
                    </a:p>
                    <a:p>
                      <a:pPr marL="990600" indent="-990600" algn="l">
                        <a:lnSpc>
                          <a:spcPct val="115000"/>
                        </a:lnSpc>
                        <a:spcAft>
                          <a:spcPts val="0"/>
                        </a:spcAft>
                      </a:pPr>
                      <a:r>
                        <a:rPr lang="lv-LV" sz="1500" dirty="0" smtClean="0">
                          <a:effectLst/>
                          <a:latin typeface="+mj-lt"/>
                          <a:ea typeface="Calibri"/>
                        </a:rPr>
                        <a:t>Imants </a:t>
                      </a:r>
                      <a:r>
                        <a:rPr lang="lv-LV" sz="1500" dirty="0" err="1" smtClean="0">
                          <a:effectLst/>
                          <a:latin typeface="+mj-lt"/>
                          <a:ea typeface="Calibri"/>
                        </a:rPr>
                        <a:t>Vasmanis</a:t>
                      </a:r>
                      <a:r>
                        <a:rPr lang="lv-LV" sz="1500" dirty="0" smtClean="0">
                          <a:effectLst/>
                          <a:latin typeface="+mj-lt"/>
                          <a:ea typeface="Calibri"/>
                        </a:rPr>
                        <a:t>      </a:t>
                      </a:r>
                      <a:r>
                        <a:rPr lang="lv-LV" sz="1500" baseline="0" dirty="0" smtClean="0">
                          <a:effectLst/>
                          <a:latin typeface="+mj-lt"/>
                          <a:ea typeface="Calibri"/>
                        </a:rPr>
                        <a:t> </a:t>
                      </a:r>
                      <a:r>
                        <a:rPr lang="lv-LV" sz="1500" dirty="0" smtClean="0">
                          <a:effectLst/>
                          <a:latin typeface="+mj-lt"/>
                          <a:ea typeface="Calibri"/>
                        </a:rPr>
                        <a:t>– Valsts izglītības satura centrs</a:t>
                      </a:r>
                    </a:p>
                    <a:p>
                      <a:pPr marL="990600" indent="-990600" algn="l">
                        <a:lnSpc>
                          <a:spcPct val="115000"/>
                        </a:lnSpc>
                        <a:spcAft>
                          <a:spcPts val="0"/>
                        </a:spcAft>
                      </a:pPr>
                      <a:r>
                        <a:rPr lang="lv-LV" sz="1500" dirty="0" smtClean="0">
                          <a:effectLst/>
                          <a:latin typeface="+mj-lt"/>
                          <a:ea typeface="Calibri"/>
                        </a:rPr>
                        <a:t>Viesturs</a:t>
                      </a:r>
                      <a:r>
                        <a:rPr lang="lv-LV" sz="1500" baseline="0" dirty="0" smtClean="0">
                          <a:effectLst/>
                          <a:latin typeface="+mj-lt"/>
                          <a:ea typeface="Calibri"/>
                        </a:rPr>
                        <a:t> Vēzis            </a:t>
                      </a:r>
                      <a:r>
                        <a:rPr lang="lv-LV" sz="1500" kern="1200" dirty="0" smtClean="0">
                          <a:solidFill>
                            <a:schemeClr val="dk1"/>
                          </a:solidFill>
                          <a:effectLst/>
                          <a:latin typeface="+mn-lt"/>
                          <a:ea typeface="Calibri"/>
                          <a:cs typeface="+mn-cs"/>
                        </a:rPr>
                        <a:t> – </a:t>
                      </a:r>
                      <a:r>
                        <a:rPr lang="lv-LV" sz="1500" baseline="0" dirty="0" smtClean="0">
                          <a:effectLst/>
                          <a:latin typeface="+mj-lt"/>
                          <a:ea typeface="Calibri"/>
                        </a:rPr>
                        <a:t>Valsts izglītības satura centrs</a:t>
                      </a:r>
                      <a:endParaRPr lang="lv-LV" sz="1200" dirty="0">
                        <a:effectLst/>
                        <a:latin typeface="+mj-lt"/>
                        <a:ea typeface="Calibri"/>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935808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sz="3200" b="1" dirty="0"/>
              <a:t>M</a:t>
            </a:r>
            <a:r>
              <a:rPr lang="lv-LV" sz="3200" b="1" dirty="0" smtClean="0"/>
              <a:t>ācību </a:t>
            </a:r>
            <a:r>
              <a:rPr lang="lv-LV" sz="3200" b="1" dirty="0"/>
              <a:t>priekšmeta </a:t>
            </a:r>
            <a:r>
              <a:rPr lang="lv-LV" sz="3200" b="1" i="1" dirty="0"/>
              <a:t>Datorika</a:t>
            </a:r>
            <a:r>
              <a:rPr lang="lv-LV" sz="3200" b="1" dirty="0"/>
              <a:t> </a:t>
            </a:r>
            <a:r>
              <a:rPr lang="lv-LV" sz="3200" b="1" dirty="0" smtClean="0"/>
              <a:t>programmu </a:t>
            </a:r>
            <a:r>
              <a:rPr lang="lv-LV" sz="3200" b="1" dirty="0"/>
              <a:t>paraugi</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039370916"/>
              </p:ext>
            </p:extLst>
          </p:nvPr>
        </p:nvGraphicFramePr>
        <p:xfrm>
          <a:off x="381000" y="1929225"/>
          <a:ext cx="8458200" cy="4617720"/>
        </p:xfrm>
        <a:graphic>
          <a:graphicData uri="http://schemas.openxmlformats.org/drawingml/2006/table">
            <a:tbl>
              <a:tblPr firstRow="1" bandRow="1">
                <a:tableStyleId>{5C22544A-7EE6-4342-B048-85BDC9FD1C3A}</a:tableStyleId>
              </a:tblPr>
              <a:tblGrid>
                <a:gridCol w="8458200"/>
              </a:tblGrid>
              <a:tr h="200867">
                <a:tc>
                  <a:txBody>
                    <a:bodyPr/>
                    <a:lstStyle/>
                    <a:p>
                      <a:pPr>
                        <a:lnSpc>
                          <a:spcPct val="115000"/>
                        </a:lnSpc>
                        <a:spcAft>
                          <a:spcPts val="0"/>
                        </a:spcAft>
                      </a:pPr>
                      <a:endParaRPr lang="lv-LV" sz="2000" dirty="0">
                        <a:effectLst/>
                        <a:latin typeface="Calibri"/>
                        <a:ea typeface="Calibri"/>
                        <a:cs typeface="Times New Roman"/>
                      </a:endParaRPr>
                    </a:p>
                  </a:txBody>
                  <a:tcPr marL="68580" marR="68580" marT="0" marB="0">
                    <a:solidFill>
                      <a:srgbClr val="7030A0"/>
                    </a:solidFill>
                  </a:tcPr>
                </a:tc>
              </a:tr>
              <a:tr h="3889708">
                <a:tc>
                  <a:txBody>
                    <a:bodyPr/>
                    <a:lstStyle/>
                    <a:p>
                      <a:pPr marL="342900" lvl="0" indent="-342900">
                        <a:spcBef>
                          <a:spcPts val="1200"/>
                        </a:spcBef>
                        <a:buFont typeface="+mj-lt"/>
                        <a:buAutoNum type="arabicPeriod"/>
                      </a:pPr>
                      <a:r>
                        <a:rPr lang="lv-LV" sz="2000" kern="1200" dirty="0" smtClean="0">
                          <a:solidFill>
                            <a:schemeClr val="dk1"/>
                          </a:solidFill>
                          <a:effectLst/>
                          <a:latin typeface="+mn-lt"/>
                          <a:ea typeface="+mn-ea"/>
                          <a:cs typeface="+mn-cs"/>
                        </a:rPr>
                        <a:t>Mācību priekšmeta programmas paraugs </a:t>
                      </a:r>
                      <a:r>
                        <a:rPr lang="lv-LV" sz="2000" i="1" kern="1200" dirty="0" smtClean="0">
                          <a:solidFill>
                            <a:schemeClr val="dk1"/>
                          </a:solidFill>
                          <a:effectLst/>
                          <a:latin typeface="+mn-lt"/>
                          <a:ea typeface="+mn-ea"/>
                          <a:cs typeface="+mn-cs"/>
                        </a:rPr>
                        <a:t>datorikas</a:t>
                      </a:r>
                      <a:r>
                        <a:rPr lang="lv-LV" sz="2000" kern="1200" dirty="0" smtClean="0">
                          <a:solidFill>
                            <a:schemeClr val="dk1"/>
                          </a:solidFill>
                          <a:effectLst/>
                          <a:latin typeface="+mn-lt"/>
                          <a:ea typeface="+mn-ea"/>
                          <a:cs typeface="+mn-cs"/>
                        </a:rPr>
                        <a:t> apguvei no 1. līdz 9.klasei skolām, kas realizē pamatizglītības matemātikas, dabaszinību un tehnikas virziena programmu;</a:t>
                      </a:r>
                    </a:p>
                    <a:p>
                      <a:pPr marL="342900" lvl="0" indent="-342900">
                        <a:spcBef>
                          <a:spcPts val="1200"/>
                        </a:spcBef>
                        <a:buFont typeface="+mj-lt"/>
                        <a:buAutoNum type="arabicPeriod"/>
                      </a:pPr>
                      <a:r>
                        <a:rPr lang="lv-LV" sz="2000" kern="1200" dirty="0" smtClean="0">
                          <a:solidFill>
                            <a:schemeClr val="dk1"/>
                          </a:solidFill>
                          <a:effectLst/>
                          <a:latin typeface="+mn-lt"/>
                          <a:ea typeface="+mn-ea"/>
                          <a:cs typeface="+mn-cs"/>
                        </a:rPr>
                        <a:t>Mācību programmas paraugs (apgūstamo jautājumu loku) integrētai </a:t>
                      </a:r>
                      <a:r>
                        <a:rPr lang="lv-LV" sz="2000" i="1" kern="1200" dirty="0" smtClean="0">
                          <a:solidFill>
                            <a:schemeClr val="dk1"/>
                          </a:solidFill>
                          <a:effectLst/>
                          <a:latin typeface="+mn-lt"/>
                          <a:ea typeface="+mn-ea"/>
                          <a:cs typeface="+mn-cs"/>
                        </a:rPr>
                        <a:t>datorikas</a:t>
                      </a:r>
                      <a:r>
                        <a:rPr lang="lv-LV" sz="2000" kern="1200" dirty="0" smtClean="0">
                          <a:solidFill>
                            <a:schemeClr val="dk1"/>
                          </a:solidFill>
                          <a:effectLst/>
                          <a:latin typeface="+mn-lt"/>
                          <a:ea typeface="+mn-ea"/>
                          <a:cs typeface="+mn-cs"/>
                        </a:rPr>
                        <a:t> jautājumu apguvei no 1. līdz 3. klasei;</a:t>
                      </a:r>
                    </a:p>
                    <a:p>
                      <a:pPr marL="342900" lvl="0" indent="-342900">
                        <a:spcBef>
                          <a:spcPts val="1200"/>
                        </a:spcBef>
                        <a:buFont typeface="+mj-lt"/>
                        <a:buAutoNum type="arabicPeriod"/>
                      </a:pPr>
                      <a:r>
                        <a:rPr lang="lv-LV" sz="2000" kern="1200" dirty="0" smtClean="0">
                          <a:solidFill>
                            <a:schemeClr val="dk1"/>
                          </a:solidFill>
                          <a:effectLst/>
                          <a:latin typeface="+mn-lt"/>
                          <a:ea typeface="+mn-ea"/>
                          <a:cs typeface="+mn-cs"/>
                        </a:rPr>
                        <a:t>Mācību priekšmeta programmas paraugs </a:t>
                      </a:r>
                      <a:r>
                        <a:rPr lang="lv-LV" sz="2000" i="1" kern="1200" dirty="0" smtClean="0">
                          <a:solidFill>
                            <a:schemeClr val="dk1"/>
                          </a:solidFill>
                          <a:effectLst/>
                          <a:latin typeface="+mn-lt"/>
                          <a:ea typeface="+mn-ea"/>
                          <a:cs typeface="+mn-cs"/>
                        </a:rPr>
                        <a:t>datorikas</a:t>
                      </a:r>
                      <a:r>
                        <a:rPr lang="lv-LV" sz="2000" kern="1200" dirty="0" smtClean="0">
                          <a:solidFill>
                            <a:schemeClr val="dk1"/>
                          </a:solidFill>
                          <a:effectLst/>
                          <a:latin typeface="+mn-lt"/>
                          <a:ea typeface="+mn-ea"/>
                          <a:cs typeface="+mn-cs"/>
                        </a:rPr>
                        <a:t> jautājumu apguvei </a:t>
                      </a:r>
                      <a:br>
                        <a:rPr lang="lv-LV" sz="2000" kern="1200" dirty="0" smtClean="0">
                          <a:solidFill>
                            <a:schemeClr val="dk1"/>
                          </a:solidFill>
                          <a:effectLst/>
                          <a:latin typeface="+mn-lt"/>
                          <a:ea typeface="+mn-ea"/>
                          <a:cs typeface="+mn-cs"/>
                        </a:rPr>
                      </a:br>
                      <a:r>
                        <a:rPr lang="lv-LV" sz="2000" kern="1200" dirty="0" smtClean="0">
                          <a:solidFill>
                            <a:schemeClr val="dk1"/>
                          </a:solidFill>
                          <a:effectLst/>
                          <a:latin typeface="+mn-lt"/>
                          <a:ea typeface="+mn-ea"/>
                          <a:cs typeface="+mn-cs"/>
                        </a:rPr>
                        <a:t>no 4. līdz 6. klasei;</a:t>
                      </a:r>
                    </a:p>
                    <a:p>
                      <a:pPr marL="342900" lvl="0" indent="-342900">
                        <a:spcBef>
                          <a:spcPts val="1200"/>
                        </a:spcBef>
                        <a:buFont typeface="+mj-lt"/>
                        <a:buAutoNum type="arabicPeriod"/>
                      </a:pPr>
                      <a:r>
                        <a:rPr lang="lv-LV" sz="2000" kern="1200" dirty="0" smtClean="0">
                          <a:solidFill>
                            <a:schemeClr val="dk1"/>
                          </a:solidFill>
                          <a:effectLst/>
                          <a:latin typeface="+mn-lt"/>
                          <a:ea typeface="+mn-ea"/>
                          <a:cs typeface="+mn-cs"/>
                        </a:rPr>
                        <a:t>Mācību priekšmeta programmas paraugs </a:t>
                      </a:r>
                      <a:r>
                        <a:rPr lang="lv-LV" sz="2000" i="1" kern="1200" dirty="0" smtClean="0">
                          <a:solidFill>
                            <a:schemeClr val="dk1"/>
                          </a:solidFill>
                          <a:effectLst/>
                          <a:latin typeface="+mn-lt"/>
                          <a:ea typeface="+mn-ea"/>
                          <a:cs typeface="+mn-cs"/>
                        </a:rPr>
                        <a:t>datorikas</a:t>
                      </a:r>
                      <a:r>
                        <a:rPr lang="lv-LV" sz="2000" kern="1200" dirty="0" smtClean="0">
                          <a:solidFill>
                            <a:schemeClr val="dk1"/>
                          </a:solidFill>
                          <a:effectLst/>
                          <a:latin typeface="+mn-lt"/>
                          <a:ea typeface="+mn-ea"/>
                          <a:cs typeface="+mn-cs"/>
                        </a:rPr>
                        <a:t> jautājumu apguvei          no 7. līdz 9. klasei;</a:t>
                      </a:r>
                    </a:p>
                    <a:p>
                      <a:pPr marL="342900" lvl="0" indent="-342900">
                        <a:spcBef>
                          <a:spcPts val="1200"/>
                        </a:spcBef>
                        <a:buFont typeface="+mj-lt"/>
                        <a:buAutoNum type="arabicPeriod"/>
                      </a:pPr>
                      <a:r>
                        <a:rPr lang="lv-LV" sz="2000" kern="1200" dirty="0" smtClean="0">
                          <a:solidFill>
                            <a:schemeClr val="dk1"/>
                          </a:solidFill>
                          <a:effectLst/>
                          <a:latin typeface="+mn-lt"/>
                          <a:ea typeface="+mn-ea"/>
                          <a:cs typeface="+mn-cs"/>
                        </a:rPr>
                        <a:t>Mācību priekšmeta programma padziļinātai datorikas jautājumu apguvei no 7. līdz 9. klasei (skolēnu grupai, kas izrādījusi padziļinātu interesi par programmēšanu un algoritmiem).</a:t>
                      </a:r>
                      <a:endParaRPr lang="lv-LV" sz="2000" dirty="0">
                        <a:effectLst/>
                        <a:latin typeface="Calibri"/>
                        <a:ea typeface="Calibri"/>
                        <a:cs typeface="Times New Roman"/>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15</a:t>
            </a:fld>
            <a:endParaRPr lang="en-US">
              <a:solidFill>
                <a:prstClr val="black">
                  <a:tint val="75000"/>
                </a:prstClr>
              </a:solidFill>
            </a:endParaRPr>
          </a:p>
        </p:txBody>
      </p:sp>
    </p:spTree>
    <p:extLst>
      <p:ext uri="{BB962C8B-B14F-4D97-AF65-F5344CB8AC3E}">
        <p14:creationId xmlns:p14="http://schemas.microsoft.com/office/powerpoint/2010/main" val="3928624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058083" y="695325"/>
            <a:ext cx="6505575" cy="762000"/>
          </a:xfrm>
        </p:spPr>
        <p:txBody>
          <a:bodyPr anchor="b">
            <a:noAutofit/>
          </a:bodyPr>
          <a:lstStyle/>
          <a:p>
            <a:pPr algn="l"/>
            <a:r>
              <a:rPr lang="lv-LV" sz="3200" b="1" dirty="0"/>
              <a:t>Mācību mērķis</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5528720"/>
              </p:ext>
            </p:extLst>
          </p:nvPr>
        </p:nvGraphicFramePr>
        <p:xfrm>
          <a:off x="533400" y="1566240"/>
          <a:ext cx="8229600" cy="4605960"/>
        </p:xfrm>
        <a:graphic>
          <a:graphicData uri="http://schemas.openxmlformats.org/drawingml/2006/table">
            <a:tbl>
              <a:tblPr firstRow="1" bandRow="1">
                <a:tableStyleId>{5C22544A-7EE6-4342-B048-85BDC9FD1C3A}</a:tableStyleId>
              </a:tblPr>
              <a:tblGrid>
                <a:gridCol w="8229600"/>
              </a:tblGrid>
              <a:tr h="516599">
                <a:tc>
                  <a:txBody>
                    <a:bodyPr/>
                    <a:lstStyle/>
                    <a:p>
                      <a:endParaRPr lang="lv-LV" sz="2400" dirty="0"/>
                    </a:p>
                  </a:txBody>
                  <a:tcPr>
                    <a:solidFill>
                      <a:srgbClr val="7030A0"/>
                    </a:solidFill>
                  </a:tcPr>
                </a:tc>
              </a:tr>
              <a:tr h="4089361">
                <a:tc>
                  <a:txBody>
                    <a:bodyPr/>
                    <a:lstStyle/>
                    <a:p>
                      <a:pPr marL="0" indent="0">
                        <a:buNone/>
                      </a:pPr>
                      <a:r>
                        <a:rPr lang="lv-LV" sz="2400" dirty="0" smtClean="0"/>
                        <a:t>Atbilstoši datorikas nozares attīstības tendencēm sekmēt izglītojamā zināšanu pilnveidošanu un praktisko prasmju (kompetenču) attīstīšanu datorikā, kas nepieciešama daudzveidīgās dzīves situācijās informācijas iegūšanai, apstrādei, analīzei un veidošanai, kā arī efektīvai informācijas un komunikācijas tehnoloģijas izmantošanai mācību procesā.</a:t>
                      </a:r>
                      <a:endParaRPr lang="lv-LV" sz="2400" dirty="0"/>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16</a:t>
            </a:fld>
            <a:endParaRPr lang="en-US">
              <a:solidFill>
                <a:prstClr val="black">
                  <a:tint val="75000"/>
                </a:prstClr>
              </a:solidFill>
            </a:endParaRPr>
          </a:p>
        </p:txBody>
      </p:sp>
    </p:spTree>
    <p:extLst>
      <p:ext uri="{BB962C8B-B14F-4D97-AF65-F5344CB8AC3E}">
        <p14:creationId xmlns:p14="http://schemas.microsoft.com/office/powerpoint/2010/main" val="4222300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058083" y="666750"/>
            <a:ext cx="6505575" cy="762000"/>
          </a:xfrm>
        </p:spPr>
        <p:txBody>
          <a:bodyPr anchor="b">
            <a:noAutofit/>
          </a:bodyPr>
          <a:lstStyle/>
          <a:p>
            <a:pPr algn="l"/>
            <a:r>
              <a:rPr lang="lv-LV" sz="3200" b="1" dirty="0"/>
              <a:t>Mācību </a:t>
            </a:r>
            <a:r>
              <a:rPr lang="lv-LV" sz="3200" b="1" dirty="0" smtClean="0"/>
              <a:t>uzdevumi (I)</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811710370"/>
              </p:ext>
            </p:extLst>
          </p:nvPr>
        </p:nvGraphicFramePr>
        <p:xfrm>
          <a:off x="533400" y="1566240"/>
          <a:ext cx="8229600" cy="4605960"/>
        </p:xfrm>
        <a:graphic>
          <a:graphicData uri="http://schemas.openxmlformats.org/drawingml/2006/table">
            <a:tbl>
              <a:tblPr firstRow="1" bandRow="1">
                <a:tableStyleId>{5C22544A-7EE6-4342-B048-85BDC9FD1C3A}</a:tableStyleId>
              </a:tblPr>
              <a:tblGrid>
                <a:gridCol w="8229600"/>
              </a:tblGrid>
              <a:tr h="516599">
                <a:tc>
                  <a:txBody>
                    <a:bodyPr/>
                    <a:lstStyle/>
                    <a:p>
                      <a:endParaRPr lang="lv-LV" dirty="0"/>
                    </a:p>
                  </a:txBody>
                  <a:tcPr>
                    <a:solidFill>
                      <a:srgbClr val="7030A0"/>
                    </a:solidFill>
                  </a:tcPr>
                </a:tc>
              </a:tr>
              <a:tr h="4089361">
                <a:tc>
                  <a:txBody>
                    <a:bodyPr/>
                    <a:lstStyle/>
                    <a:p>
                      <a:pPr marL="342900" lvl="0" indent="-342900">
                        <a:buFont typeface="Arial" panose="020B0604020202020204" pitchFamily="34" charset="0"/>
                        <a:buChar char="•"/>
                      </a:pPr>
                      <a:r>
                        <a:rPr lang="lv-LV" sz="2400" dirty="0" smtClean="0"/>
                        <a:t>apgūt datorikas pamatjēdzienus;</a:t>
                      </a:r>
                    </a:p>
                    <a:p>
                      <a:pPr marL="342900" lvl="0" indent="-342900">
                        <a:buFont typeface="Arial" panose="020B0604020202020204" pitchFamily="34" charset="0"/>
                        <a:buChar char="•"/>
                      </a:pPr>
                      <a:r>
                        <a:rPr lang="lv-LV" sz="2400" dirty="0" smtClean="0"/>
                        <a:t>attīstīt un pilnveidot datorpratību, </a:t>
                      </a:r>
                      <a:r>
                        <a:rPr lang="lv-LV" sz="2400" dirty="0" err="1" smtClean="0"/>
                        <a:t>informācijpratību</a:t>
                      </a:r>
                      <a:r>
                        <a:rPr lang="lv-LV" sz="2400" dirty="0" smtClean="0"/>
                        <a:t> un mediju pratību (</a:t>
                      </a:r>
                      <a:r>
                        <a:rPr lang="lv-LV" sz="2400" i="1" dirty="0" err="1" smtClean="0"/>
                        <a:t>digital</a:t>
                      </a:r>
                      <a:r>
                        <a:rPr lang="lv-LV" sz="2400" i="1" dirty="0" smtClean="0"/>
                        <a:t>, </a:t>
                      </a:r>
                      <a:r>
                        <a:rPr lang="lv-LV" sz="2400" i="1" dirty="0" err="1" smtClean="0"/>
                        <a:t>information</a:t>
                      </a:r>
                      <a:r>
                        <a:rPr lang="lv-LV" sz="2400" i="1" dirty="0" smtClean="0"/>
                        <a:t> </a:t>
                      </a:r>
                      <a:r>
                        <a:rPr lang="lv-LV" sz="2400" i="1" dirty="0" err="1" smtClean="0"/>
                        <a:t>and</a:t>
                      </a:r>
                      <a:r>
                        <a:rPr lang="lv-LV" sz="2400" i="1" dirty="0" smtClean="0"/>
                        <a:t> </a:t>
                      </a:r>
                      <a:r>
                        <a:rPr lang="lv-LV" sz="2400" i="1" dirty="0" err="1" smtClean="0"/>
                        <a:t>media</a:t>
                      </a:r>
                      <a:r>
                        <a:rPr lang="lv-LV" sz="2400" i="1" dirty="0" smtClean="0"/>
                        <a:t> </a:t>
                      </a:r>
                      <a:r>
                        <a:rPr lang="lv-LV" sz="2400" i="1" dirty="0" err="1" smtClean="0"/>
                        <a:t>literacy</a:t>
                      </a:r>
                      <a:r>
                        <a:rPr lang="lv-LV" sz="2400" dirty="0" smtClean="0"/>
                        <a:t>); </a:t>
                      </a:r>
                    </a:p>
                    <a:p>
                      <a:pPr marL="342900" lvl="0" indent="-342900">
                        <a:buFont typeface="Arial" panose="020B0604020202020204" pitchFamily="34" charset="0"/>
                        <a:buChar char="•"/>
                      </a:pPr>
                      <a:r>
                        <a:rPr lang="lv-LV" sz="2400" dirty="0" smtClean="0"/>
                        <a:t>gūt pieredzi, darbojoties ar programmvadāmām ierīcēm un sistēmām; </a:t>
                      </a:r>
                    </a:p>
                    <a:p>
                      <a:pPr marL="342900" lvl="0" indent="-342900">
                        <a:buFont typeface="Arial" panose="020B0604020202020204" pitchFamily="34" charset="0"/>
                        <a:buChar char="•"/>
                      </a:pPr>
                      <a:r>
                        <a:rPr lang="lv-LV" sz="2400" dirty="0" smtClean="0"/>
                        <a:t>attīstīt neatlaidību, risinot mācību un sadzīves uzdevumus;</a:t>
                      </a:r>
                    </a:p>
                    <a:p>
                      <a:pPr marL="342900" lvl="0" indent="-342900">
                        <a:buFont typeface="Arial" panose="020B0604020202020204" pitchFamily="34" charset="0"/>
                        <a:buChar char="•"/>
                      </a:pPr>
                      <a:r>
                        <a:rPr lang="lv-LV" sz="2400" dirty="0" smtClean="0"/>
                        <a:t>attīstīt loģisko un algoritmisko domāšanu; </a:t>
                      </a:r>
                    </a:p>
                    <a:p>
                      <a:pPr marL="342900" lvl="0" indent="-342900">
                        <a:buFont typeface="Arial" panose="020B0604020202020204" pitchFamily="34" charset="0"/>
                        <a:buChar char="•"/>
                      </a:pPr>
                      <a:r>
                        <a:rPr lang="lv-LV" sz="2400" dirty="0" smtClean="0"/>
                        <a:t>attīstīt spēju strukturēt un analizēt datus, lai individuāli vai sadarbojoties grupā spētu identificēt problēmas un risināt tās;</a:t>
                      </a:r>
                      <a:endParaRPr lang="lv-LV" sz="2400" dirty="0"/>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17</a:t>
            </a:fld>
            <a:endParaRPr lang="en-US">
              <a:solidFill>
                <a:prstClr val="black">
                  <a:tint val="75000"/>
                </a:prstClr>
              </a:solidFill>
            </a:endParaRPr>
          </a:p>
        </p:txBody>
      </p:sp>
    </p:spTree>
    <p:extLst>
      <p:ext uri="{BB962C8B-B14F-4D97-AF65-F5344CB8AC3E}">
        <p14:creationId xmlns:p14="http://schemas.microsoft.com/office/powerpoint/2010/main" val="1002685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058083" y="695325"/>
            <a:ext cx="6505575" cy="762000"/>
          </a:xfrm>
        </p:spPr>
        <p:txBody>
          <a:bodyPr anchor="b">
            <a:noAutofit/>
          </a:bodyPr>
          <a:lstStyle/>
          <a:p>
            <a:pPr algn="l"/>
            <a:r>
              <a:rPr lang="lv-LV" sz="3200" b="1" dirty="0"/>
              <a:t>Mācību </a:t>
            </a:r>
            <a:r>
              <a:rPr lang="lv-LV" sz="3200" b="1" dirty="0" smtClean="0"/>
              <a:t>uzdevumi (II)</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238532830"/>
              </p:ext>
            </p:extLst>
          </p:nvPr>
        </p:nvGraphicFramePr>
        <p:xfrm>
          <a:off x="533400" y="1566240"/>
          <a:ext cx="8229600" cy="4605960"/>
        </p:xfrm>
        <a:graphic>
          <a:graphicData uri="http://schemas.openxmlformats.org/drawingml/2006/table">
            <a:tbl>
              <a:tblPr firstRow="1" bandRow="1">
                <a:tableStyleId>{5C22544A-7EE6-4342-B048-85BDC9FD1C3A}</a:tableStyleId>
              </a:tblPr>
              <a:tblGrid>
                <a:gridCol w="8229600"/>
              </a:tblGrid>
              <a:tr h="516599">
                <a:tc>
                  <a:txBody>
                    <a:bodyPr/>
                    <a:lstStyle/>
                    <a:p>
                      <a:pPr marL="285750" indent="-285750">
                        <a:buFont typeface="Arial" panose="020B0604020202020204" pitchFamily="34" charset="0"/>
                        <a:buChar char="•"/>
                      </a:pPr>
                      <a:endParaRPr lang="lv-LV" dirty="0"/>
                    </a:p>
                  </a:txBody>
                  <a:tcPr>
                    <a:solidFill>
                      <a:srgbClr val="7030A0"/>
                    </a:solidFill>
                  </a:tcPr>
                </a:tc>
              </a:tr>
              <a:tr h="4089361">
                <a:tc>
                  <a:txBody>
                    <a:bodyPr/>
                    <a:lstStyle/>
                    <a:p>
                      <a:pPr marL="342900" lvl="0" indent="-342900">
                        <a:buFont typeface="Arial" panose="020B0604020202020204" pitchFamily="34" charset="0"/>
                        <a:buChar char="•"/>
                      </a:pPr>
                      <a:r>
                        <a:rPr lang="lv-LV" sz="2400" dirty="0" smtClean="0"/>
                        <a:t>veidot paradumu strādāt ar programmvadāmām ierīcēm drošā vidē (fiziskā un virtuālā) un apgūt paņēmienus, lai izvairītos no iespējamiem apdraudējumiem vai mazinātu tos;</a:t>
                      </a:r>
                    </a:p>
                    <a:p>
                      <a:pPr marL="342900" lvl="0" indent="-342900">
                        <a:buFont typeface="Arial" panose="020B0604020202020204" pitchFamily="34" charset="0"/>
                        <a:buChar char="•"/>
                      </a:pPr>
                      <a:r>
                        <a:rPr lang="lv-LV" sz="2400" dirty="0" smtClean="0"/>
                        <a:t>apzināties datorikas nozares straujo attīstību un tās ietekmi uz tautsaimniecību un sabiedrību;</a:t>
                      </a:r>
                    </a:p>
                    <a:p>
                      <a:pPr marL="342900" lvl="0" indent="-342900">
                        <a:buFont typeface="Arial" panose="020B0604020202020204" pitchFamily="34" charset="0"/>
                        <a:buChar char="•"/>
                      </a:pPr>
                      <a:r>
                        <a:rPr lang="lv-LV" sz="2400" dirty="0" smtClean="0"/>
                        <a:t>motivēti attīstīt savas spējas, lai kļūtu par pilntiesīgu informācijas sabiedrības locekli.</a:t>
                      </a:r>
                      <a:endParaRPr lang="lv-LV" sz="2400" dirty="0"/>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18</a:t>
            </a:fld>
            <a:endParaRPr lang="en-US">
              <a:solidFill>
                <a:prstClr val="black">
                  <a:tint val="75000"/>
                </a:prstClr>
              </a:solidFill>
            </a:endParaRPr>
          </a:p>
        </p:txBody>
      </p:sp>
    </p:spTree>
    <p:extLst>
      <p:ext uri="{BB962C8B-B14F-4D97-AF65-F5344CB8AC3E}">
        <p14:creationId xmlns:p14="http://schemas.microsoft.com/office/powerpoint/2010/main" val="2922668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058083" y="714375"/>
            <a:ext cx="6505575" cy="762000"/>
          </a:xfrm>
        </p:spPr>
        <p:txBody>
          <a:bodyPr anchor="b">
            <a:noAutofit/>
          </a:bodyPr>
          <a:lstStyle/>
          <a:p>
            <a:pPr algn="l"/>
            <a:r>
              <a:rPr lang="lv-LV" sz="3200" b="1" dirty="0"/>
              <a:t>Mācību satura komponenti ir:</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215039223"/>
              </p:ext>
            </p:extLst>
          </p:nvPr>
        </p:nvGraphicFramePr>
        <p:xfrm>
          <a:off x="533400" y="1566240"/>
          <a:ext cx="8229600" cy="4605960"/>
        </p:xfrm>
        <a:graphic>
          <a:graphicData uri="http://schemas.openxmlformats.org/drawingml/2006/table">
            <a:tbl>
              <a:tblPr firstRow="1" bandRow="1">
                <a:tableStyleId>{5C22544A-7EE6-4342-B048-85BDC9FD1C3A}</a:tableStyleId>
              </a:tblPr>
              <a:tblGrid>
                <a:gridCol w="8229600"/>
              </a:tblGrid>
              <a:tr h="516599">
                <a:tc>
                  <a:txBody>
                    <a:bodyPr/>
                    <a:lstStyle/>
                    <a:p>
                      <a:endParaRPr lang="lv-LV" dirty="0"/>
                    </a:p>
                  </a:txBody>
                  <a:tcPr>
                    <a:solidFill>
                      <a:srgbClr val="7030A0"/>
                    </a:solidFill>
                  </a:tcPr>
                </a:tc>
              </a:tr>
              <a:tr h="4089361">
                <a:tc>
                  <a:txBody>
                    <a:bodyPr/>
                    <a:lstStyle/>
                    <a:p>
                      <a:pPr marL="342900" lvl="0" indent="-342900">
                        <a:buFont typeface="Arial" panose="020B0604020202020204" pitchFamily="34" charset="0"/>
                        <a:buChar char="•"/>
                      </a:pPr>
                      <a:r>
                        <a:rPr lang="lv-LV" sz="2400" dirty="0" smtClean="0"/>
                        <a:t>pirmais mācību satura komponents „Datorikas pamati un programmvadāmas ierīces”;</a:t>
                      </a:r>
                    </a:p>
                    <a:p>
                      <a:pPr marL="342900" lvl="0" indent="-342900">
                        <a:buFont typeface="Arial" panose="020B0604020202020204" pitchFamily="34" charset="0"/>
                        <a:buChar char="•"/>
                      </a:pPr>
                      <a:r>
                        <a:rPr lang="lv-LV" sz="2400" dirty="0" smtClean="0"/>
                        <a:t>otrais mācību satura komponents „Lietojumprogrammas”;</a:t>
                      </a:r>
                    </a:p>
                    <a:p>
                      <a:pPr marL="342900" lvl="0" indent="-342900">
                        <a:buFont typeface="Arial" panose="020B0604020202020204" pitchFamily="34" charset="0"/>
                        <a:buChar char="•"/>
                      </a:pPr>
                      <a:r>
                        <a:rPr lang="lv-LV" sz="2400" dirty="0" smtClean="0"/>
                        <a:t>trešais mācību satura komponents „Algoritmi un programmēšana”;</a:t>
                      </a:r>
                    </a:p>
                    <a:p>
                      <a:pPr marL="342900" lvl="0" indent="-342900">
                        <a:buFont typeface="Arial" panose="020B0604020202020204" pitchFamily="34" charset="0"/>
                        <a:buChar char="•"/>
                      </a:pPr>
                      <a:r>
                        <a:rPr lang="lv-LV" sz="2400" dirty="0" smtClean="0"/>
                        <a:t>ceturtais mācību satura komponents „Datorlietošanas tehniskie, ētiskie un tiesiskie aspekti savai un citu drošībai”.</a:t>
                      </a:r>
                      <a:endParaRPr lang="lv-LV" sz="2400" dirty="0"/>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2932240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058083" y="597899"/>
            <a:ext cx="6505575" cy="762000"/>
          </a:xfrm>
        </p:spPr>
        <p:txBody>
          <a:bodyPr anchor="b">
            <a:noAutofit/>
          </a:bodyPr>
          <a:lstStyle/>
          <a:p>
            <a:pPr algn="l"/>
            <a:r>
              <a:rPr lang="lv-LV" sz="3200" b="1" dirty="0"/>
              <a:t>Mācību satura temati ir:</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776391471"/>
              </p:ext>
            </p:extLst>
          </p:nvPr>
        </p:nvGraphicFramePr>
        <p:xfrm>
          <a:off x="533400" y="1566240"/>
          <a:ext cx="8229600" cy="4997159"/>
        </p:xfrm>
        <a:graphic>
          <a:graphicData uri="http://schemas.openxmlformats.org/drawingml/2006/table">
            <a:tbl>
              <a:tblPr firstRow="1" bandRow="1">
                <a:tableStyleId>{5C22544A-7EE6-4342-B048-85BDC9FD1C3A}</a:tableStyleId>
              </a:tblPr>
              <a:tblGrid>
                <a:gridCol w="8229600"/>
              </a:tblGrid>
              <a:tr h="516599">
                <a:tc>
                  <a:txBody>
                    <a:bodyPr/>
                    <a:lstStyle/>
                    <a:p>
                      <a:pPr marL="342900" indent="-342900">
                        <a:buFont typeface="Arial" panose="020B0604020202020204" pitchFamily="34" charset="0"/>
                        <a:buChar char="•"/>
                      </a:pPr>
                      <a:endParaRPr lang="lv-LV" sz="2400" dirty="0"/>
                    </a:p>
                  </a:txBody>
                  <a:tcPr>
                    <a:solidFill>
                      <a:srgbClr val="7030A0"/>
                    </a:solidFill>
                  </a:tcPr>
                </a:tc>
              </a:tr>
              <a:tr h="4089361">
                <a:tc>
                  <a:txBody>
                    <a:bodyPr/>
                    <a:lstStyle/>
                    <a:p>
                      <a:pPr marL="342900" lvl="0" indent="-342900">
                        <a:buFont typeface="Arial" panose="020B0604020202020204" pitchFamily="34" charset="0"/>
                        <a:buChar char="•"/>
                      </a:pPr>
                      <a:r>
                        <a:rPr lang="lv-LV" sz="2400" dirty="0" smtClean="0"/>
                        <a:t>datorikas pamatjēdzieni;</a:t>
                      </a:r>
                    </a:p>
                    <a:p>
                      <a:pPr marL="342900" lvl="0" indent="-342900">
                        <a:buFont typeface="Arial" panose="020B0604020202020204" pitchFamily="34" charset="0"/>
                        <a:buChar char="•"/>
                      </a:pPr>
                      <a:r>
                        <a:rPr lang="lv-LV" sz="2400" dirty="0" smtClean="0"/>
                        <a:t>programmvadāmo ierīču lietošana un rīkošanās ar datnēm;</a:t>
                      </a:r>
                    </a:p>
                    <a:p>
                      <a:pPr marL="342900" lvl="0" indent="-342900">
                        <a:buFont typeface="Arial" panose="020B0604020202020204" pitchFamily="34" charset="0"/>
                        <a:buChar char="•"/>
                      </a:pPr>
                      <a:r>
                        <a:rPr lang="lv-LV" sz="2400" dirty="0" smtClean="0"/>
                        <a:t>attēlu, skaņas un video apstrāde;</a:t>
                      </a:r>
                    </a:p>
                    <a:p>
                      <a:pPr marL="342900" lvl="0" indent="-342900">
                        <a:buFont typeface="Arial" panose="020B0604020202020204" pitchFamily="34" charset="0"/>
                        <a:buChar char="•"/>
                      </a:pPr>
                      <a:r>
                        <a:rPr lang="lv-LV" sz="2400" dirty="0" smtClean="0"/>
                        <a:t>tekstapstrāde;</a:t>
                      </a:r>
                    </a:p>
                    <a:p>
                      <a:pPr marL="342900" lvl="0" indent="-342900">
                        <a:buFont typeface="Arial" panose="020B0604020202020204" pitchFamily="34" charset="0"/>
                        <a:buChar char="•"/>
                      </a:pPr>
                      <a:r>
                        <a:rPr lang="lv-LV" sz="2400" dirty="0" smtClean="0"/>
                        <a:t>izklājlapu (rēķintabulu) lietošana;</a:t>
                      </a:r>
                    </a:p>
                    <a:p>
                      <a:pPr marL="342900" lvl="0" indent="-342900">
                        <a:buFont typeface="Arial" panose="020B0604020202020204" pitchFamily="34" charset="0"/>
                        <a:buChar char="•"/>
                      </a:pPr>
                      <a:r>
                        <a:rPr lang="lv-LV" sz="2400" dirty="0" smtClean="0"/>
                        <a:t>prezentācijas materiālu sagatavošana un demonstrēšana;</a:t>
                      </a:r>
                    </a:p>
                    <a:p>
                      <a:pPr marL="342900" lvl="0" indent="-342900">
                        <a:buFont typeface="Arial" panose="020B0604020202020204" pitchFamily="34" charset="0"/>
                        <a:buChar char="•"/>
                      </a:pPr>
                      <a:r>
                        <a:rPr lang="lv-LV" sz="2400" dirty="0" smtClean="0"/>
                        <a:t>informācijas ieguves un komunikācijas līdzekļu izmantošana;</a:t>
                      </a:r>
                    </a:p>
                    <a:p>
                      <a:pPr marL="342900" lvl="0" indent="-342900">
                        <a:buFont typeface="Arial" panose="020B0604020202020204" pitchFamily="34" charset="0"/>
                        <a:buChar char="•"/>
                      </a:pPr>
                      <a:r>
                        <a:rPr lang="lv-LV" sz="2400" dirty="0" smtClean="0"/>
                        <a:t>algoritmi un datu struktūras;</a:t>
                      </a:r>
                    </a:p>
                    <a:p>
                      <a:pPr marL="342900" lvl="0" indent="-342900">
                        <a:buFont typeface="Arial" panose="020B0604020202020204" pitchFamily="34" charset="0"/>
                        <a:buChar char="•"/>
                      </a:pPr>
                      <a:r>
                        <a:rPr lang="lv-LV" sz="2400" dirty="0" smtClean="0"/>
                        <a:t>ievads programmēšanā;</a:t>
                      </a:r>
                    </a:p>
                    <a:p>
                      <a:pPr marL="342900" lvl="0" indent="-342900">
                        <a:buFont typeface="Arial" panose="020B0604020202020204" pitchFamily="34" charset="0"/>
                        <a:buChar char="•"/>
                      </a:pPr>
                      <a:r>
                        <a:rPr lang="lv-LV" sz="2400" dirty="0" smtClean="0"/>
                        <a:t>datorbāzētu sistēmu izstrāde;</a:t>
                      </a:r>
                    </a:p>
                    <a:p>
                      <a:pPr marL="342900" lvl="0" indent="-342900">
                        <a:buFont typeface="Arial" panose="020B0604020202020204" pitchFamily="34" charset="0"/>
                        <a:buChar char="•"/>
                      </a:pPr>
                      <a:r>
                        <a:rPr lang="lv-LV" sz="2400" dirty="0" smtClean="0"/>
                        <a:t>datorlietošanas tehniskie, ētiskie un tiesiskie aspekti savai un citu drošībai.</a:t>
                      </a:r>
                      <a:endParaRPr lang="lv-LV" sz="2400" dirty="0"/>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4035494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l"/>
            <a:r>
              <a:rPr lang="lv-LV" sz="3200" b="1" dirty="0" smtClean="0"/>
              <a:t>Datorikas aprobācija un ieviešana</a:t>
            </a:r>
            <a:endParaRPr lang="en-US" sz="3200" b="1"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749449183"/>
              </p:ext>
            </p:extLst>
          </p:nvPr>
        </p:nvGraphicFramePr>
        <p:xfrm>
          <a:off x="381000" y="1929225"/>
          <a:ext cx="8458200" cy="4861560"/>
        </p:xfrm>
        <a:graphic>
          <a:graphicData uri="http://schemas.openxmlformats.org/drawingml/2006/table">
            <a:tbl>
              <a:tblPr firstRow="1" bandRow="1">
                <a:tableStyleId>{5C22544A-7EE6-4342-B048-85BDC9FD1C3A}</a:tableStyleId>
              </a:tblPr>
              <a:tblGrid>
                <a:gridCol w="8458200"/>
              </a:tblGrid>
              <a:tr h="200867">
                <a:tc>
                  <a:txBody>
                    <a:bodyPr/>
                    <a:lstStyle/>
                    <a:p>
                      <a:pPr>
                        <a:lnSpc>
                          <a:spcPct val="115000"/>
                        </a:lnSpc>
                        <a:spcAft>
                          <a:spcPts val="0"/>
                        </a:spcAft>
                      </a:pPr>
                      <a:endParaRPr lang="lv-LV" sz="2000" dirty="0">
                        <a:effectLst/>
                        <a:latin typeface="Calibri"/>
                        <a:ea typeface="Calibri"/>
                        <a:cs typeface="Times New Roman"/>
                      </a:endParaRPr>
                    </a:p>
                  </a:txBody>
                  <a:tcPr marL="68580" marR="68580" marT="0" marB="0">
                    <a:solidFill>
                      <a:srgbClr val="7030A0"/>
                    </a:solidFill>
                  </a:tcPr>
                </a:tc>
              </a:tr>
              <a:tr h="3889708">
                <a:tc>
                  <a:txBody>
                    <a:bodyPr/>
                    <a:lstStyle/>
                    <a:p>
                      <a:pPr marL="0" lvl="0" indent="0">
                        <a:spcBef>
                          <a:spcPts val="1200"/>
                        </a:spcBef>
                        <a:buFont typeface="Arial" panose="020B0604020202020204" pitchFamily="34" charset="0"/>
                        <a:buNone/>
                      </a:pPr>
                      <a:r>
                        <a:rPr lang="lv-LV" sz="2400" kern="1200" dirty="0" smtClean="0">
                          <a:solidFill>
                            <a:schemeClr val="dk1"/>
                          </a:solidFill>
                          <a:effectLst/>
                          <a:latin typeface="+mn-lt"/>
                          <a:ea typeface="+mn-ea"/>
                          <a:cs typeface="+mn-cs"/>
                        </a:rPr>
                        <a:t>Aprobēs</a:t>
                      </a:r>
                      <a:r>
                        <a:rPr lang="lv-LV" sz="2400" kern="1200" baseline="0" dirty="0" smtClean="0">
                          <a:solidFill>
                            <a:schemeClr val="dk1"/>
                          </a:solidFill>
                          <a:effectLst/>
                          <a:latin typeface="+mn-lt"/>
                          <a:ea typeface="+mn-ea"/>
                          <a:cs typeface="+mn-cs"/>
                        </a:rPr>
                        <a:t> 157 </a:t>
                      </a:r>
                      <a:r>
                        <a:rPr lang="lv-LV" sz="2400" kern="1200" baseline="0" dirty="0" err="1" smtClean="0">
                          <a:solidFill>
                            <a:schemeClr val="dk1"/>
                          </a:solidFill>
                          <a:effectLst/>
                          <a:latin typeface="+mn-lt"/>
                          <a:ea typeface="+mn-ea"/>
                          <a:cs typeface="+mn-cs"/>
                        </a:rPr>
                        <a:t>pilotskolas</a:t>
                      </a:r>
                      <a:r>
                        <a:rPr lang="lv-LV" sz="2400" kern="1200" baseline="0" dirty="0" smtClean="0">
                          <a:solidFill>
                            <a:schemeClr val="dk1"/>
                          </a:solidFill>
                          <a:effectLst/>
                          <a:latin typeface="+mn-lt"/>
                          <a:ea typeface="+mn-ea"/>
                          <a:cs typeface="+mn-cs"/>
                        </a:rPr>
                        <a:t>, t.sk.:</a:t>
                      </a:r>
                    </a:p>
                    <a:p>
                      <a:pPr marL="812688" lvl="1" indent="-342900">
                        <a:spcBef>
                          <a:spcPts val="1200"/>
                        </a:spcBef>
                        <a:buFont typeface="Arial" panose="020B0604020202020204" pitchFamily="34" charset="0"/>
                        <a:buChar char="•"/>
                      </a:pPr>
                      <a:r>
                        <a:rPr lang="lv-LV" sz="2400" kern="1200" baseline="0" dirty="0" smtClean="0">
                          <a:solidFill>
                            <a:schemeClr val="dk1"/>
                          </a:solidFill>
                          <a:effectLst/>
                          <a:latin typeface="+mn-lt"/>
                          <a:ea typeface="+mn-ea"/>
                          <a:cs typeface="+mn-cs"/>
                        </a:rPr>
                        <a:t>Sākumskolas – 15</a:t>
                      </a:r>
                    </a:p>
                    <a:p>
                      <a:pPr marL="812688" lvl="1" indent="-342900">
                        <a:spcBef>
                          <a:spcPts val="1200"/>
                        </a:spcBef>
                        <a:buFont typeface="Arial" panose="020B0604020202020204" pitchFamily="34" charset="0"/>
                        <a:buChar char="•"/>
                      </a:pPr>
                      <a:r>
                        <a:rPr lang="lv-LV" sz="2400" kern="1200" baseline="0" dirty="0" smtClean="0">
                          <a:solidFill>
                            <a:schemeClr val="dk1"/>
                          </a:solidFill>
                          <a:effectLst/>
                          <a:latin typeface="+mn-lt"/>
                          <a:ea typeface="+mn-ea"/>
                          <a:cs typeface="+mn-cs"/>
                        </a:rPr>
                        <a:t>Pamatskolas  –  39 </a:t>
                      </a:r>
                    </a:p>
                    <a:p>
                      <a:pPr marL="812688" lvl="1" indent="-342900">
                        <a:spcBef>
                          <a:spcPts val="1200"/>
                        </a:spcBef>
                        <a:buFont typeface="Arial" panose="020B0604020202020204" pitchFamily="34" charset="0"/>
                        <a:buChar char="•"/>
                      </a:pPr>
                      <a:r>
                        <a:rPr lang="lv-LV" sz="2400" kern="1200" baseline="0" dirty="0" smtClean="0">
                          <a:solidFill>
                            <a:schemeClr val="dk1"/>
                          </a:solidFill>
                          <a:effectLst/>
                          <a:latin typeface="+mn-lt"/>
                          <a:ea typeface="+mn-ea"/>
                          <a:cs typeface="+mn-cs"/>
                        </a:rPr>
                        <a:t>Vidusskolas un ģimnāzijas – 102 (86+16)</a:t>
                      </a:r>
                    </a:p>
                    <a:p>
                      <a:pPr marL="812688" lvl="1" indent="-342900">
                        <a:spcBef>
                          <a:spcPts val="1200"/>
                        </a:spcBef>
                        <a:buFont typeface="Arial" panose="020B0604020202020204" pitchFamily="34" charset="0"/>
                        <a:buChar char="•"/>
                      </a:pPr>
                      <a:r>
                        <a:rPr lang="lv-LV" sz="2400" kern="1200" baseline="0" dirty="0" smtClean="0">
                          <a:solidFill>
                            <a:schemeClr val="dk1"/>
                          </a:solidFill>
                          <a:effectLst/>
                          <a:latin typeface="+mn-lt"/>
                          <a:ea typeface="+mn-ea"/>
                          <a:cs typeface="+mn-cs"/>
                        </a:rPr>
                        <a:t>Speciālās izglītības iestādes – 1  (1+2)</a:t>
                      </a:r>
                    </a:p>
                    <a:p>
                      <a:pPr marL="812688" lvl="1" indent="-342900">
                        <a:spcBef>
                          <a:spcPts val="1200"/>
                        </a:spcBef>
                        <a:buFont typeface="Arial" panose="020B0604020202020204" pitchFamily="34" charset="0"/>
                        <a:buChar char="•"/>
                      </a:pPr>
                      <a:r>
                        <a:rPr lang="lv-LV" sz="2400" kern="1200" baseline="0" dirty="0" smtClean="0">
                          <a:solidFill>
                            <a:schemeClr val="dk1"/>
                          </a:solidFill>
                          <a:effectLst/>
                          <a:latin typeface="+mn-lt"/>
                          <a:ea typeface="+mn-ea"/>
                          <a:cs typeface="+mn-cs"/>
                        </a:rPr>
                        <a:t>1.-3. klasē – 111 (11)</a:t>
                      </a:r>
                    </a:p>
                    <a:p>
                      <a:pPr marL="812688" marR="0" lvl="1"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kern="1200" baseline="0" dirty="0" smtClean="0">
                          <a:solidFill>
                            <a:schemeClr val="dk1"/>
                          </a:solidFill>
                          <a:effectLst/>
                          <a:latin typeface="+mn-lt"/>
                          <a:ea typeface="+mn-ea"/>
                          <a:cs typeface="+mn-cs"/>
                        </a:rPr>
                        <a:t>4.-6. klasē – 108 (12)</a:t>
                      </a:r>
                      <a:endParaRPr lang="lv-LV" sz="2400" kern="1200" dirty="0" smtClean="0">
                        <a:solidFill>
                          <a:schemeClr val="dk1"/>
                        </a:solidFill>
                        <a:effectLst/>
                        <a:latin typeface="+mn-lt"/>
                        <a:ea typeface="+mn-ea"/>
                        <a:cs typeface="+mn-cs"/>
                      </a:endParaRPr>
                    </a:p>
                    <a:p>
                      <a:pPr marL="812688" marR="0" lvl="1"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kern="1200" baseline="0" dirty="0" smtClean="0">
                          <a:solidFill>
                            <a:schemeClr val="dk1"/>
                          </a:solidFill>
                          <a:effectLst/>
                          <a:latin typeface="+mn-lt"/>
                          <a:ea typeface="+mn-ea"/>
                          <a:cs typeface="+mn-cs"/>
                        </a:rPr>
                        <a:t>7.-9. klasē –  70 (9)</a:t>
                      </a:r>
                      <a:endParaRPr lang="lv-LV" sz="2400" kern="1200" dirty="0" smtClean="0">
                        <a:solidFill>
                          <a:schemeClr val="dk1"/>
                        </a:solidFill>
                        <a:effectLst/>
                        <a:latin typeface="+mn-lt"/>
                        <a:ea typeface="+mn-ea"/>
                        <a:cs typeface="+mn-cs"/>
                      </a:endParaRPr>
                    </a:p>
                    <a:p>
                      <a:pPr marL="812688" marR="0" lvl="1" indent="-34290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400" kern="1200" baseline="0" dirty="0" smtClean="0">
                          <a:solidFill>
                            <a:schemeClr val="dk1"/>
                          </a:solidFill>
                          <a:effectLst/>
                          <a:latin typeface="+mn-lt"/>
                          <a:ea typeface="+mn-ea"/>
                          <a:cs typeface="+mn-cs"/>
                        </a:rPr>
                        <a:t>7.-9. klasē padziļināti – 33 </a:t>
                      </a:r>
                      <a:endParaRPr lang="lv-LV" sz="2400" dirty="0">
                        <a:effectLst/>
                        <a:latin typeface="Calibri"/>
                        <a:ea typeface="Calibri"/>
                        <a:cs typeface="Times New Roman"/>
                      </a:endParaRPr>
                    </a:p>
                  </a:txBody>
                  <a:tcPr marL="68580" marR="68580" marT="0" marB="0">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2070605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152650" y="397185"/>
            <a:ext cx="6324600" cy="954911"/>
          </a:xfrm>
        </p:spPr>
        <p:txBody>
          <a:bodyPr anchor="b">
            <a:noAutofit/>
          </a:bodyPr>
          <a:lstStyle/>
          <a:p>
            <a:pPr algn="l"/>
            <a:r>
              <a:rPr lang="lv-LV" sz="3200" b="1" dirty="0" smtClean="0"/>
              <a:t>Datorikas aprobācija un ieviešana</a:t>
            </a:r>
            <a:endParaRPr lang="en-US" sz="3200" b="1"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22</a:t>
            </a:fld>
            <a:endParaRPr lang="en-US">
              <a:solidFill>
                <a:prstClr val="black">
                  <a:tint val="75000"/>
                </a:prst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576" y="1352096"/>
            <a:ext cx="7534275" cy="547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6496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Skolotāju tālākizglītība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91385948"/>
              </p:ext>
            </p:extLst>
          </p:nvPr>
        </p:nvGraphicFramePr>
        <p:xfrm>
          <a:off x="296340" y="1600200"/>
          <a:ext cx="8542860" cy="4667678"/>
        </p:xfrm>
        <a:graphic>
          <a:graphicData uri="http://schemas.openxmlformats.org/drawingml/2006/table">
            <a:tbl>
              <a:tblPr firstRow="1" bandRow="1">
                <a:tableStyleId>{5C22544A-7EE6-4342-B048-85BDC9FD1C3A}</a:tableStyleId>
              </a:tblPr>
              <a:tblGrid>
                <a:gridCol w="8542860"/>
              </a:tblGrid>
              <a:tr h="335570">
                <a:tc>
                  <a:txBody>
                    <a:bodyPr/>
                    <a:lstStyle/>
                    <a:p>
                      <a:pPr lvl="1"/>
                      <a:endParaRPr lang="lv-LV" dirty="0"/>
                    </a:p>
                  </a:txBody>
                  <a:tcPr>
                    <a:solidFill>
                      <a:srgbClr val="7030A0"/>
                    </a:solidFill>
                  </a:tcPr>
                </a:tc>
              </a:tr>
              <a:tr h="4317158">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B kursi pamatskolas skolotājiem:</a:t>
                      </a:r>
                    </a:p>
                    <a:p>
                      <a:pPr marL="342900" lvl="0" indent="-342900" algn="l" defTabSz="939575" rtl="0" eaLnBrk="1" latinLnBrk="0" hangingPunct="1">
                        <a:spcBef>
                          <a:spcPts val="1200"/>
                        </a:spcBef>
                        <a:buFont typeface="Arial" panose="020B0604020202020204" pitchFamily="34" charset="0"/>
                        <a:buChar char="•"/>
                      </a:pPr>
                      <a:r>
                        <a:rPr lang="lv-LV" sz="2000" kern="1200" dirty="0" smtClean="0">
                          <a:solidFill>
                            <a:schemeClr val="dk1"/>
                          </a:solidFill>
                          <a:latin typeface="Verdana" pitchFamily="34" charset="0"/>
                          <a:ea typeface="Verdana" pitchFamily="34" charset="0"/>
                          <a:cs typeface="Verdana" pitchFamily="34" charset="0"/>
                        </a:rPr>
                        <a:t>Pamatizglītības pirmā posma (1-6) datorikas (informātikas) skolotājs 160 stundas</a:t>
                      </a:r>
                    </a:p>
                    <a:p>
                      <a:pPr marL="342900" lvl="0" indent="-342900" algn="l" defTabSz="939575" rtl="0" eaLnBrk="1" latinLnBrk="0" hangingPunct="1">
                        <a:spcBef>
                          <a:spcPts val="1200"/>
                        </a:spcBef>
                        <a:buFont typeface="Arial" panose="020B0604020202020204" pitchFamily="34" charset="0"/>
                        <a:buChar char="•"/>
                      </a:pPr>
                      <a:r>
                        <a:rPr lang="lv-LV" sz="2000" kern="1200" dirty="0" smtClean="0">
                          <a:solidFill>
                            <a:schemeClr val="dk1"/>
                          </a:solidFill>
                          <a:latin typeface="Verdana" pitchFamily="34" charset="0"/>
                          <a:ea typeface="Verdana" pitchFamily="34" charset="0"/>
                          <a:cs typeface="Verdana" pitchFamily="34" charset="0"/>
                        </a:rPr>
                        <a:t>Pamatizglītības datorikas (informātikas) skolotājs 160 stundas </a:t>
                      </a:r>
                    </a:p>
                    <a:p>
                      <a:pPr marL="342900" lvl="0" indent="-342900" algn="l" defTabSz="939575" rtl="0" eaLnBrk="1" latinLnBrk="0" hangingPunct="1">
                        <a:spcBef>
                          <a:spcPts val="1200"/>
                        </a:spcBef>
                        <a:buFont typeface="Arial" panose="020B0604020202020204" pitchFamily="34" charset="0"/>
                        <a:buChar char="•"/>
                      </a:pPr>
                      <a:r>
                        <a:rPr lang="lv-LV" sz="2000" kern="1200" dirty="0" smtClean="0">
                          <a:solidFill>
                            <a:schemeClr val="dk1"/>
                          </a:solidFill>
                          <a:latin typeface="Verdana" pitchFamily="34" charset="0"/>
                          <a:ea typeface="Verdana" pitchFamily="34" charset="0"/>
                          <a:cs typeface="Verdana" pitchFamily="34" charset="0"/>
                        </a:rPr>
                        <a:t>Pamatizglītības datorikas (informātikas) skolotājs 240 stundas</a:t>
                      </a:r>
                    </a:p>
                    <a:p>
                      <a:pPr marL="342900" lvl="0" indent="-342900" algn="l" defTabSz="939575" rtl="0" eaLnBrk="1" latinLnBrk="0" hangingPunct="1">
                        <a:spcBef>
                          <a:spcPts val="1200"/>
                        </a:spcBef>
                        <a:buFont typeface="Arial" panose="020B0604020202020204" pitchFamily="34" charset="0"/>
                        <a:buChar char="•"/>
                      </a:pPr>
                      <a:r>
                        <a:rPr lang="lv-LV" sz="2000" kern="1200" dirty="0" smtClean="0">
                          <a:solidFill>
                            <a:schemeClr val="dk1"/>
                          </a:solidFill>
                          <a:latin typeface="Verdana" pitchFamily="34" charset="0"/>
                          <a:ea typeface="Verdana" pitchFamily="34" charset="0"/>
                          <a:cs typeface="Verdana" pitchFamily="34" charset="0"/>
                        </a:rPr>
                        <a:t>Kursus</a:t>
                      </a:r>
                      <a:r>
                        <a:rPr lang="lv-LV" sz="2000" kern="1200" baseline="0" dirty="0" smtClean="0">
                          <a:solidFill>
                            <a:schemeClr val="dk1"/>
                          </a:solidFill>
                          <a:latin typeface="Verdana" pitchFamily="34" charset="0"/>
                          <a:ea typeface="Verdana" pitchFamily="34" charset="0"/>
                          <a:cs typeface="Verdana" pitchFamily="34" charset="0"/>
                        </a:rPr>
                        <a:t> realizē Liepājas universitāte</a:t>
                      </a:r>
                      <a:endParaRPr lang="lv-LV" sz="2000" kern="1200" dirty="0" smtClean="0">
                        <a:solidFill>
                          <a:schemeClr val="dk1"/>
                        </a:solidFill>
                        <a:latin typeface="Verdana" pitchFamily="34" charset="0"/>
                        <a:ea typeface="Verdana" pitchFamily="34" charset="0"/>
                        <a:cs typeface="Verdana" pitchFamily="34" charset="0"/>
                      </a:endParaRPr>
                    </a:p>
                    <a:p>
                      <a:pPr marL="0" marR="0" lvl="0" indent="0" algn="l" defTabSz="939575" rtl="0" eaLnBrk="1" fontAlgn="auto" latinLnBrk="0" hangingPunct="1">
                        <a:lnSpc>
                          <a:spcPct val="100000"/>
                        </a:lnSpc>
                        <a:spcBef>
                          <a:spcPts val="2400"/>
                        </a:spcBef>
                        <a:spcAft>
                          <a:spcPts val="0"/>
                        </a:spcAft>
                        <a:buClrTx/>
                        <a:buSzTx/>
                        <a:buFont typeface="Arial" panose="020B0604020202020204" pitchFamily="34" charset="0"/>
                        <a:buNone/>
                        <a:tabLst/>
                        <a:defRPr/>
                      </a:pPr>
                      <a:r>
                        <a:rPr lang="lv-LV" sz="2400" kern="1200" baseline="0" dirty="0" smtClean="0">
                          <a:solidFill>
                            <a:schemeClr val="dk1"/>
                          </a:solidFill>
                          <a:latin typeface="Verdana" pitchFamily="34" charset="0"/>
                          <a:ea typeface="Verdana" pitchFamily="34" charset="0"/>
                          <a:cs typeface="Verdana" pitchFamily="34" charset="0"/>
                        </a:rPr>
                        <a:t>A kursi pamatskolas skolotājiem.</a:t>
                      </a:r>
                    </a:p>
                    <a:p>
                      <a:pPr marL="0" lvl="0" indent="0" algn="l" defTabSz="939575" rtl="0" eaLnBrk="1" latinLnBrk="0" hangingPunct="1">
                        <a:spcBef>
                          <a:spcPts val="1200"/>
                        </a:spcBef>
                        <a:buFont typeface="Arial" panose="020B0604020202020204" pitchFamily="34" charset="0"/>
                        <a:buNone/>
                      </a:pPr>
                      <a:r>
                        <a:rPr lang="lv-LV" sz="2000" kern="1200" dirty="0" smtClean="0">
                          <a:solidFill>
                            <a:schemeClr val="dk1"/>
                          </a:solidFill>
                          <a:latin typeface="Verdana" pitchFamily="34" charset="0"/>
                          <a:ea typeface="Verdana" pitchFamily="34" charset="0"/>
                          <a:cs typeface="Verdana" pitchFamily="34" charset="0"/>
                        </a:rPr>
                        <a:t> </a:t>
                      </a: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14591955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portālā </a:t>
            </a:r>
            <a:r>
              <a:rPr lang="lv-LV" sz="3200" b="1" i="1" dirty="0" err="1" smtClean="0">
                <a:cs typeface="Times New Roman" pitchFamily="18" charset="0"/>
              </a:rPr>
              <a:t>start(it</a:t>
            </a:r>
            <a:r>
              <a:rPr lang="lv-LV" sz="3200" b="1" i="1" dirty="0" smtClean="0">
                <a:cs typeface="Times New Roman" pitchFamily="18" charset="0"/>
              </a:rPr>
              <a:t>)</a:t>
            </a:r>
            <a:endParaRPr lang="en-US" sz="3200" b="1" i="1" dirty="0">
              <a:cs typeface="Times New Roman" pitchFamily="18"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2355"/>
            <a:ext cx="9144000" cy="5375645"/>
          </a:xfrm>
          <a:prstGeom prst="rect">
            <a:avLst/>
          </a:prstGeom>
        </p:spPr>
      </p:pic>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24</a:t>
            </a:fld>
            <a:endParaRPr lang="en-US" dirty="0">
              <a:solidFill>
                <a:prstClr val="black">
                  <a:tint val="75000"/>
                </a:prstClr>
              </a:solidFill>
            </a:endParaRPr>
          </a:p>
        </p:txBody>
      </p:sp>
    </p:spTree>
    <p:extLst>
      <p:ext uri="{BB962C8B-B14F-4D97-AF65-F5344CB8AC3E}">
        <p14:creationId xmlns:p14="http://schemas.microsoft.com/office/powerpoint/2010/main" val="1245548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portālā </a:t>
            </a:r>
            <a:r>
              <a:rPr lang="lv-LV" sz="3200" b="1" i="1" dirty="0" err="1" smtClean="0">
                <a:cs typeface="Times New Roman" pitchFamily="18" charset="0"/>
              </a:rPr>
              <a:t>start(it</a:t>
            </a:r>
            <a:r>
              <a:rPr lang="lv-LV" sz="3200" b="1" i="1" dirty="0" smtClean="0">
                <a:cs typeface="Times New Roman" pitchFamily="18" charset="0"/>
              </a:rPr>
              <a:t>)</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25</a:t>
            </a:fld>
            <a:endParaRPr lang="en-US" dirty="0">
              <a:solidFill>
                <a:prstClr val="black">
                  <a:tint val="75000"/>
                </a:prstClr>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68848"/>
            <a:ext cx="9144000" cy="5389152"/>
          </a:xfrm>
          <a:prstGeom prst="rect">
            <a:avLst/>
          </a:prstGeom>
        </p:spPr>
      </p:pic>
    </p:spTree>
    <p:extLst>
      <p:ext uri="{BB962C8B-B14F-4D97-AF65-F5344CB8AC3E}">
        <p14:creationId xmlns:p14="http://schemas.microsoft.com/office/powerpoint/2010/main" val="13491999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portālā </a:t>
            </a:r>
            <a:r>
              <a:rPr lang="lv-LV" sz="3200" b="1" i="1" dirty="0" err="1" smtClean="0">
                <a:cs typeface="Times New Roman" pitchFamily="18" charset="0"/>
              </a:rPr>
              <a:t>start(it</a:t>
            </a:r>
            <a:r>
              <a:rPr lang="lv-LV" sz="3200" b="1" i="1" dirty="0" smtClean="0">
                <a:cs typeface="Times New Roman" pitchFamily="18" charset="0"/>
              </a:rPr>
              <a:t>)</a:t>
            </a:r>
            <a:endParaRPr lang="en-US" sz="3200" b="1" i="1" dirty="0">
              <a:cs typeface="Times New Roman" pitchFamily="18"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2355"/>
            <a:ext cx="9144000" cy="5375645"/>
          </a:xfrm>
          <a:prstGeom prst="rect">
            <a:avLst/>
          </a:prstGeom>
        </p:spPr>
      </p:pic>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922772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2355"/>
            <a:ext cx="9144000" cy="5375645"/>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portālā </a:t>
            </a:r>
            <a:r>
              <a:rPr lang="lv-LV" sz="3200" b="1" i="1" dirty="0" err="1" smtClean="0">
                <a:cs typeface="Times New Roman" pitchFamily="18" charset="0"/>
              </a:rPr>
              <a:t>start(it</a:t>
            </a:r>
            <a:r>
              <a:rPr lang="lv-LV" sz="3200" b="1" i="1" dirty="0" smtClean="0">
                <a:cs typeface="Times New Roman" pitchFamily="18" charset="0"/>
              </a:rPr>
              <a:t>)</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2679649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portālā </a:t>
            </a:r>
            <a:r>
              <a:rPr lang="lv-LV" sz="3200" b="1" i="1" dirty="0" err="1" smtClean="0">
                <a:cs typeface="Times New Roman" pitchFamily="18" charset="0"/>
              </a:rPr>
              <a:t>start(it</a:t>
            </a:r>
            <a:r>
              <a:rPr lang="lv-LV" sz="3200" b="1" i="1" dirty="0" smtClean="0">
                <a:cs typeface="Times New Roman" pitchFamily="18" charset="0"/>
              </a:rPr>
              <a:t>)</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28</a:t>
            </a:fld>
            <a:endParaRPr lang="en-US">
              <a:solidFill>
                <a:prstClr val="black">
                  <a:tint val="75000"/>
                </a:prstClr>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2355"/>
            <a:ext cx="9144000" cy="5375645"/>
          </a:xfrm>
          <a:prstGeom prst="rect">
            <a:avLst/>
          </a:prstGeom>
        </p:spPr>
      </p:pic>
    </p:spTree>
    <p:extLst>
      <p:ext uri="{BB962C8B-B14F-4D97-AF65-F5344CB8AC3E}">
        <p14:creationId xmlns:p14="http://schemas.microsoft.com/office/powerpoint/2010/main" val="5872963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smtClean="0">
                <a:cs typeface="Times New Roman" pitchFamily="18" charset="0"/>
              </a:rPr>
              <a:t>Problēmjautājumi+realizācija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53382102"/>
              </p:ext>
            </p:extLst>
          </p:nvPr>
        </p:nvGraphicFramePr>
        <p:xfrm>
          <a:off x="296340" y="1600200"/>
          <a:ext cx="8542860" cy="4861560"/>
        </p:xfrm>
        <a:graphic>
          <a:graphicData uri="http://schemas.openxmlformats.org/drawingml/2006/table">
            <a:tbl>
              <a:tblPr firstRow="1" bandRow="1">
                <a:tableStyleId>{5C22544A-7EE6-4342-B048-85BDC9FD1C3A}</a:tableStyleId>
              </a:tblPr>
              <a:tblGrid>
                <a:gridCol w="8542860"/>
              </a:tblGrid>
              <a:tr h="335570">
                <a:tc>
                  <a:txBody>
                    <a:bodyPr/>
                    <a:lstStyle/>
                    <a:p>
                      <a:pPr lvl="1"/>
                      <a:endParaRPr lang="lv-LV" dirty="0"/>
                    </a:p>
                  </a:txBody>
                  <a:tcPr>
                    <a:solidFill>
                      <a:srgbClr val="7030A0"/>
                    </a:solidFill>
                  </a:tcPr>
                </a:tc>
              </a:tr>
              <a:tr h="4317158">
                <a:tc>
                  <a:txBody>
                    <a:bodyPr/>
                    <a:lstStyle/>
                    <a:p>
                      <a:pPr marL="0" lvl="0" indent="0" algn="l" defTabSz="939575" rtl="0" eaLnBrk="1" latinLnBrk="0" hangingPunct="1">
                        <a:spcBef>
                          <a:spcPts val="1200"/>
                        </a:spcBef>
                        <a:buFont typeface="Arial" panose="020B0604020202020204" pitchFamily="34" charset="0"/>
                        <a:buNone/>
                      </a:pPr>
                      <a:r>
                        <a:rPr lang="lv-LV" sz="2000" kern="1200" dirty="0" smtClean="0">
                          <a:solidFill>
                            <a:schemeClr val="dk1"/>
                          </a:solidFill>
                          <a:latin typeface="Verdana" pitchFamily="34" charset="0"/>
                          <a:ea typeface="Verdana" pitchFamily="34" charset="0"/>
                          <a:cs typeface="Verdana" pitchFamily="34" charset="0"/>
                        </a:rPr>
                        <a:t>Tehniskais nodrošinājums</a:t>
                      </a:r>
                      <a:r>
                        <a:rPr lang="lv-LV" sz="2000" kern="1200" baseline="0" dirty="0" smtClean="0">
                          <a:solidFill>
                            <a:schemeClr val="dk1"/>
                          </a:solidFill>
                          <a:latin typeface="Verdana" pitchFamily="34" charset="0"/>
                          <a:ea typeface="Verdana" pitchFamily="34" charset="0"/>
                          <a:cs typeface="Verdana" pitchFamily="34" charset="0"/>
                        </a:rPr>
                        <a:t>:</a:t>
                      </a:r>
                      <a:endParaRPr lang="lv-LV" sz="2000" kern="1200" dirty="0" smtClean="0">
                        <a:solidFill>
                          <a:schemeClr val="dk1"/>
                        </a:solidFill>
                        <a:latin typeface="Verdana" pitchFamily="34" charset="0"/>
                        <a:ea typeface="Verdana" pitchFamily="34" charset="0"/>
                        <a:cs typeface="Verdana" pitchFamily="34" charset="0"/>
                      </a:endParaRPr>
                    </a:p>
                    <a:p>
                      <a:pPr marL="285750" marR="0" lvl="0" indent="-28575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dirty="0" smtClean="0">
                          <a:solidFill>
                            <a:schemeClr val="dk1"/>
                          </a:solidFill>
                          <a:latin typeface="Verdana" pitchFamily="34" charset="0"/>
                          <a:ea typeface="Verdana" pitchFamily="34" charset="0"/>
                          <a:cs typeface="Verdana" pitchFamily="34" charset="0"/>
                        </a:rPr>
                        <a:t>Datorklase + atbalsta personāls;</a:t>
                      </a:r>
                    </a:p>
                    <a:p>
                      <a:pPr marL="285750" marR="0" lvl="0" indent="-285750" algn="l"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dirty="0" smtClean="0">
                          <a:solidFill>
                            <a:schemeClr val="dk1"/>
                          </a:solidFill>
                          <a:latin typeface="Verdana" pitchFamily="34" charset="0"/>
                          <a:ea typeface="Verdana" pitchFamily="34" charset="0"/>
                          <a:cs typeface="Verdana" pitchFamily="34" charset="0"/>
                        </a:rPr>
                        <a:t>Pēc</a:t>
                      </a:r>
                      <a:r>
                        <a:rPr lang="lv-LV" sz="2000" kern="1200" baseline="0" dirty="0" smtClean="0">
                          <a:solidFill>
                            <a:schemeClr val="dk1"/>
                          </a:solidFill>
                          <a:latin typeface="Verdana" pitchFamily="34" charset="0"/>
                          <a:ea typeface="Verdana" pitchFamily="34" charset="0"/>
                          <a:cs typeface="Verdana" pitchFamily="34" charset="0"/>
                        </a:rPr>
                        <a:t> skolas ieskatiem:</a:t>
                      </a: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dirty="0" smtClean="0">
                          <a:solidFill>
                            <a:schemeClr val="dk1"/>
                          </a:solidFill>
                          <a:latin typeface="Verdana" pitchFamily="34" charset="0"/>
                          <a:ea typeface="Verdana" pitchFamily="34" charset="0"/>
                          <a:cs typeface="Verdana" pitchFamily="34" charset="0"/>
                        </a:rPr>
                        <a:t>Loģiskās</a:t>
                      </a:r>
                      <a:r>
                        <a:rPr lang="lv-LV" sz="2000" kern="1200" baseline="0" dirty="0" smtClean="0">
                          <a:solidFill>
                            <a:schemeClr val="dk1"/>
                          </a:solidFill>
                          <a:latin typeface="Verdana" pitchFamily="34" charset="0"/>
                          <a:ea typeface="Verdana" pitchFamily="34" charset="0"/>
                          <a:cs typeface="Verdana" pitchFamily="34" charset="0"/>
                        </a:rPr>
                        <a:t> un algoritmiskās domāšanas attīstošās spēles;</a:t>
                      </a: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baseline="0" dirty="0" smtClean="0">
                          <a:solidFill>
                            <a:schemeClr val="dk1"/>
                          </a:solidFill>
                          <a:latin typeface="Verdana" pitchFamily="34" charset="0"/>
                          <a:ea typeface="Verdana" pitchFamily="34" charset="0"/>
                          <a:cs typeface="Verdana" pitchFamily="34" charset="0"/>
                        </a:rPr>
                        <a:t>Programmvadāmās ierīces (</a:t>
                      </a:r>
                      <a:r>
                        <a:rPr lang="lv-LV" sz="2000" kern="1200" baseline="0" dirty="0" err="1" smtClean="0">
                          <a:solidFill>
                            <a:schemeClr val="dk1"/>
                          </a:solidFill>
                          <a:latin typeface="Verdana" pitchFamily="34" charset="0"/>
                          <a:ea typeface="Verdana" pitchFamily="34" charset="0"/>
                          <a:cs typeface="Verdana" pitchFamily="34" charset="0"/>
                        </a:rPr>
                        <a:t>Lego</a:t>
                      </a:r>
                      <a:r>
                        <a:rPr lang="lv-LV" sz="2000" kern="1200" baseline="0" dirty="0" smtClean="0">
                          <a:solidFill>
                            <a:schemeClr val="dk1"/>
                          </a:solidFill>
                          <a:latin typeface="Verdana" pitchFamily="34" charset="0"/>
                          <a:ea typeface="Verdana" pitchFamily="34" charset="0"/>
                          <a:cs typeface="Verdana" pitchFamily="34" charset="0"/>
                        </a:rPr>
                        <a:t> roboti u.tml.)</a:t>
                      </a: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baseline="0" dirty="0" err="1" smtClean="0">
                          <a:solidFill>
                            <a:schemeClr val="dk1"/>
                          </a:solidFill>
                          <a:latin typeface="Verdana" pitchFamily="34" charset="0"/>
                          <a:ea typeface="Verdana" pitchFamily="34" charset="0"/>
                          <a:cs typeface="Verdana" pitchFamily="34" charset="0"/>
                        </a:rPr>
                        <a:t>Scratch</a:t>
                      </a:r>
                      <a:r>
                        <a:rPr lang="lv-LV" sz="2000" kern="1200" baseline="0" dirty="0" smtClean="0">
                          <a:solidFill>
                            <a:schemeClr val="dk1"/>
                          </a:solidFill>
                          <a:latin typeface="Verdana" pitchFamily="34" charset="0"/>
                          <a:ea typeface="Verdana" pitchFamily="34" charset="0"/>
                          <a:cs typeface="Verdana" pitchFamily="34" charset="0"/>
                        </a:rPr>
                        <a:t>, </a:t>
                      </a:r>
                      <a:r>
                        <a:rPr lang="lv-LV" sz="2000" kern="1200" baseline="0" dirty="0" err="1" smtClean="0">
                          <a:solidFill>
                            <a:schemeClr val="dk1"/>
                          </a:solidFill>
                          <a:latin typeface="Verdana" pitchFamily="34" charset="0"/>
                          <a:ea typeface="Verdana" pitchFamily="34" charset="0"/>
                          <a:cs typeface="Verdana" pitchFamily="34" charset="0"/>
                        </a:rPr>
                        <a:t>code.org</a:t>
                      </a:r>
                      <a:r>
                        <a:rPr lang="lv-LV" sz="2000" kern="1200" baseline="0" dirty="0" smtClean="0">
                          <a:solidFill>
                            <a:schemeClr val="dk1"/>
                          </a:solidFill>
                          <a:latin typeface="Verdana" pitchFamily="34" charset="0"/>
                          <a:ea typeface="Verdana" pitchFamily="34" charset="0"/>
                          <a:cs typeface="Verdana" pitchFamily="34" charset="0"/>
                        </a:rPr>
                        <a:t>, kodu </a:t>
                      </a:r>
                      <a:r>
                        <a:rPr lang="lv-LV" sz="2000" kern="1200" baseline="0" dirty="0" err="1" smtClean="0">
                          <a:solidFill>
                            <a:schemeClr val="dk1"/>
                          </a:solidFill>
                          <a:latin typeface="Verdana" pitchFamily="34" charset="0"/>
                          <a:ea typeface="Verdana" pitchFamily="34" charset="0"/>
                          <a:cs typeface="Verdana" pitchFamily="34" charset="0"/>
                        </a:rPr>
                        <a:t>game</a:t>
                      </a:r>
                      <a:r>
                        <a:rPr lang="lv-LV" sz="2000" kern="1200" baseline="0" dirty="0" smtClean="0">
                          <a:solidFill>
                            <a:schemeClr val="dk1"/>
                          </a:solidFill>
                          <a:latin typeface="Verdana" pitchFamily="34" charset="0"/>
                          <a:ea typeface="Verdana" pitchFamily="34" charset="0"/>
                          <a:cs typeface="Verdana" pitchFamily="34" charset="0"/>
                        </a:rPr>
                        <a:t> u.tml.</a:t>
                      </a: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lv-LV" sz="2000" kern="1200" baseline="0" dirty="0" smtClean="0">
                          <a:solidFill>
                            <a:schemeClr val="dk1"/>
                          </a:solidFill>
                          <a:latin typeface="Verdana" pitchFamily="34" charset="0"/>
                          <a:ea typeface="Verdana" pitchFamily="34" charset="0"/>
                          <a:cs typeface="Verdana" pitchFamily="34" charset="0"/>
                        </a:rPr>
                        <a:t>Java, C, C++, </a:t>
                      </a:r>
                      <a:r>
                        <a:rPr lang="lv-LV" sz="2000" kern="1200" baseline="0" dirty="0" err="1" smtClean="0">
                          <a:solidFill>
                            <a:schemeClr val="dk1"/>
                          </a:solidFill>
                          <a:latin typeface="Verdana" pitchFamily="34" charset="0"/>
                          <a:ea typeface="Verdana" pitchFamily="34" charset="0"/>
                          <a:cs typeface="Verdana" pitchFamily="34" charset="0"/>
                        </a:rPr>
                        <a:t>Visual</a:t>
                      </a:r>
                      <a:r>
                        <a:rPr lang="lv-LV" sz="2000" kern="1200" baseline="0" dirty="0" smtClean="0">
                          <a:solidFill>
                            <a:schemeClr val="dk1"/>
                          </a:solidFill>
                          <a:latin typeface="Verdana" pitchFamily="34" charset="0"/>
                          <a:ea typeface="Verdana" pitchFamily="34" charset="0"/>
                          <a:cs typeface="Verdana" pitchFamily="34" charset="0"/>
                        </a:rPr>
                        <a:t> BASIC, u.tml.</a:t>
                      </a: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lv-LV" sz="2000" kern="1200" baseline="0" dirty="0" smtClean="0">
                        <a:solidFill>
                          <a:schemeClr val="dk1"/>
                        </a:solidFill>
                        <a:latin typeface="Verdana" pitchFamily="34" charset="0"/>
                        <a:ea typeface="Verdana" pitchFamily="34" charset="0"/>
                        <a:cs typeface="Verdana" pitchFamily="34" charset="0"/>
                      </a:endParaRPr>
                    </a:p>
                    <a:p>
                      <a:pPr marL="755538" marR="0" lvl="1" indent="-285750" algn="just" defTabSz="939575"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lv-LV" sz="2000" kern="1200" dirty="0" smtClean="0">
                        <a:solidFill>
                          <a:schemeClr val="dk1"/>
                        </a:solidFill>
                        <a:latin typeface="Verdana" pitchFamily="34" charset="0"/>
                        <a:ea typeface="Verdana" pitchFamily="34" charset="0"/>
                        <a:cs typeface="Verdana" pitchFamily="34" charset="0"/>
                      </a:endParaRPr>
                    </a:p>
                    <a:p>
                      <a:pPr marL="285750" lvl="0" indent="-285750" algn="l" defTabSz="939575" rtl="0" eaLnBrk="1" latinLnBrk="0" hangingPunct="1">
                        <a:spcBef>
                          <a:spcPts val="1200"/>
                        </a:spcBef>
                        <a:buFont typeface="Arial" panose="020B0604020202020204" pitchFamily="34" charset="0"/>
                        <a:buChar char="•"/>
                      </a:pPr>
                      <a:endParaRPr lang="lv-LV" sz="2000" b="1" kern="1200" dirty="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29</a:t>
            </a:fld>
            <a:endParaRPr lang="en-US">
              <a:solidFill>
                <a:prstClr val="black">
                  <a:tint val="75000"/>
                </a:prstClr>
              </a:solidFill>
            </a:endParaRPr>
          </a:p>
        </p:txBody>
      </p:sp>
    </p:spTree>
    <p:extLst>
      <p:ext uri="{BB962C8B-B14F-4D97-AF65-F5344CB8AC3E}">
        <p14:creationId xmlns:p14="http://schemas.microsoft.com/office/powerpoint/2010/main" val="39724846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09889"/>
            <a:ext cx="9144000" cy="534811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2880" y="-30575"/>
            <a:ext cx="1538288" cy="1538288"/>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l"/>
            <a:r>
              <a:rPr lang="lv-LV" sz="3200" b="1" dirty="0" smtClean="0">
                <a:cs typeface="Times New Roman" pitchFamily="18" charset="0"/>
              </a:rPr>
              <a:t>Programmatūras izstrādes vide</a:t>
            </a:r>
            <a:br>
              <a:rPr lang="lv-LV" sz="3200" b="1" dirty="0" smtClean="0">
                <a:cs typeface="Times New Roman" pitchFamily="18" charset="0"/>
              </a:rPr>
            </a:br>
            <a:r>
              <a:rPr lang="lv-LV" sz="3200" b="1" i="1" dirty="0" smtClean="0">
                <a:cs typeface="Times New Roman" pitchFamily="18" charset="0"/>
              </a:rPr>
              <a:t>Kodu </a:t>
            </a:r>
            <a:r>
              <a:rPr lang="lv-LV" sz="3200" b="1" i="1" dirty="0" err="1" smtClean="0">
                <a:cs typeface="Times New Roman" pitchFamily="18" charset="0"/>
              </a:rPr>
              <a:t>Game</a:t>
            </a:r>
            <a:r>
              <a:rPr lang="lv-LV" sz="3200" b="1" i="1" dirty="0" smtClean="0">
                <a:cs typeface="Times New Roman" pitchFamily="18" charset="0"/>
              </a:rPr>
              <a:t> </a:t>
            </a:r>
            <a:r>
              <a:rPr lang="lv-LV" sz="3200" b="1" i="1" dirty="0" err="1" smtClean="0">
                <a:cs typeface="Times New Roman" pitchFamily="18" charset="0"/>
              </a:rPr>
              <a:t>Lab</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38701286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sp>
        <p:nvSpPr>
          <p:cNvPr id="4" name="Title 3"/>
          <p:cNvSpPr>
            <a:spLocks noGrp="1"/>
          </p:cNvSpPr>
          <p:nvPr>
            <p:ph type="ctrTitle"/>
          </p:nvPr>
        </p:nvSpPr>
        <p:spPr>
          <a:xfrm>
            <a:off x="2286000" y="501443"/>
            <a:ext cx="6324600" cy="954911"/>
          </a:xfrm>
        </p:spPr>
        <p:txBody>
          <a:bodyPr anchor="b">
            <a:noAutofit/>
          </a:bodyPr>
          <a:lstStyle/>
          <a:p>
            <a:pPr algn="l"/>
            <a:r>
              <a:rPr lang="lv-LV" sz="3200" b="1" dirty="0" smtClean="0">
                <a:cs typeface="Times New Roman" pitchFamily="18" charset="0"/>
              </a:rPr>
              <a:t>Programmatūras izstrādes vide</a:t>
            </a:r>
            <a:br>
              <a:rPr lang="lv-LV" sz="3200" b="1" dirty="0" smtClean="0">
                <a:cs typeface="Times New Roman" pitchFamily="18" charset="0"/>
              </a:rPr>
            </a:br>
            <a:r>
              <a:rPr lang="lv-LV" sz="3200" b="1" i="1" dirty="0" err="1" smtClean="0">
                <a:cs typeface="Times New Roman" pitchFamily="18" charset="0"/>
              </a:rPr>
              <a:t>Scratch</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31</a:t>
            </a:fld>
            <a:endParaRPr lang="en-US">
              <a:solidFill>
                <a:prstClr val="black">
                  <a:tint val="75000"/>
                </a:prstClr>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928005" y="228600"/>
            <a:ext cx="1085225" cy="117157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466851"/>
            <a:ext cx="9144000" cy="5391150"/>
          </a:xfrm>
          <a:prstGeom prst="rect">
            <a:avLst/>
          </a:prstGeom>
        </p:spPr>
      </p:pic>
    </p:spTree>
    <p:extLst>
      <p:ext uri="{BB962C8B-B14F-4D97-AF65-F5344CB8AC3E}">
        <p14:creationId xmlns:p14="http://schemas.microsoft.com/office/powerpoint/2010/main" val="31480067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l"/>
            <a:r>
              <a:rPr lang="lv-LV" sz="3200" b="1" dirty="0" smtClean="0">
                <a:cs typeface="Times New Roman" pitchFamily="18" charset="0"/>
              </a:rPr>
              <a:t>Programmatūras izstrādes vide</a:t>
            </a:r>
            <a:br>
              <a:rPr lang="lv-LV" sz="3200" b="1" dirty="0" smtClean="0">
                <a:cs typeface="Times New Roman" pitchFamily="18" charset="0"/>
              </a:rPr>
            </a:br>
            <a:r>
              <a:rPr lang="lv-LV" sz="3200" dirty="0"/>
              <a:t> </a:t>
            </a:r>
            <a:r>
              <a:rPr lang="lv-LV" sz="3200" b="1" i="1" dirty="0"/>
              <a:t>LEGO MINDSTORMS</a:t>
            </a:r>
            <a:r>
              <a:rPr lang="lv-LV" sz="3200" i="1" dirty="0"/>
              <a:t> </a:t>
            </a:r>
            <a:r>
              <a:rPr lang="lv-LV" sz="3200" b="1" i="1" dirty="0"/>
              <a:t>EV3</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32</a:t>
            </a:fld>
            <a:endParaRPr lang="en-US">
              <a:solidFill>
                <a:prstClr val="black">
                  <a:tint val="75000"/>
                </a:prstClr>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76375"/>
            <a:ext cx="9144000" cy="538162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8600" y="171449"/>
            <a:ext cx="1133475" cy="1133475"/>
          </a:xfrm>
          <a:prstGeom prst="rect">
            <a:avLst/>
          </a:prstGeom>
        </p:spPr>
      </p:pic>
    </p:spTree>
    <p:extLst>
      <p:ext uri="{BB962C8B-B14F-4D97-AF65-F5344CB8AC3E}">
        <p14:creationId xmlns:p14="http://schemas.microsoft.com/office/powerpoint/2010/main" val="3712315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sp>
        <p:nvSpPr>
          <p:cNvPr id="4" name="Title 3"/>
          <p:cNvSpPr>
            <a:spLocks noGrp="1"/>
          </p:cNvSpPr>
          <p:nvPr>
            <p:ph type="ctrTitle"/>
          </p:nvPr>
        </p:nvSpPr>
        <p:spPr>
          <a:xfrm>
            <a:off x="2286000" y="501443"/>
            <a:ext cx="6324600" cy="954911"/>
          </a:xfrm>
        </p:spPr>
        <p:txBody>
          <a:bodyPr anchor="b">
            <a:noAutofit/>
          </a:bodyPr>
          <a:lstStyle/>
          <a:p>
            <a:pPr algn="l"/>
            <a:r>
              <a:rPr lang="lv-LV" sz="3200" b="1" dirty="0" smtClean="0">
                <a:cs typeface="Times New Roman" pitchFamily="18" charset="0"/>
              </a:rPr>
              <a:t>Programmatūras izstrādes vide</a:t>
            </a:r>
            <a:br>
              <a:rPr lang="lv-LV" sz="3200" b="1" dirty="0" smtClean="0">
                <a:cs typeface="Times New Roman" pitchFamily="18" charset="0"/>
              </a:rPr>
            </a:br>
            <a:r>
              <a:rPr lang="lv-LV" sz="3200" b="1" i="1" dirty="0" err="1" smtClean="0">
                <a:cs typeface="Times New Roman" pitchFamily="18" charset="0"/>
              </a:rPr>
              <a:t>NetBeans</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33</a:t>
            </a:fld>
            <a:endParaRPr lang="en-US">
              <a:solidFill>
                <a:prstClr val="black">
                  <a:tint val="75000"/>
                </a:prstClr>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5900"/>
            <a:ext cx="9144000" cy="54483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00" y="152400"/>
            <a:ext cx="1143000" cy="1143000"/>
          </a:xfrm>
          <a:prstGeom prst="rect">
            <a:avLst/>
          </a:prstGeom>
        </p:spPr>
      </p:pic>
    </p:spTree>
    <p:extLst>
      <p:ext uri="{BB962C8B-B14F-4D97-AF65-F5344CB8AC3E}">
        <p14:creationId xmlns:p14="http://schemas.microsoft.com/office/powerpoint/2010/main" val="39991136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sp>
        <p:nvSpPr>
          <p:cNvPr id="4" name="Title 3"/>
          <p:cNvSpPr>
            <a:spLocks noGrp="1"/>
          </p:cNvSpPr>
          <p:nvPr>
            <p:ph type="ctrTitle"/>
          </p:nvPr>
        </p:nvSpPr>
        <p:spPr>
          <a:xfrm>
            <a:off x="2286000" y="501443"/>
            <a:ext cx="6324600" cy="954911"/>
          </a:xfrm>
        </p:spPr>
        <p:txBody>
          <a:bodyPr anchor="b">
            <a:noAutofit/>
          </a:bodyPr>
          <a:lstStyle/>
          <a:p>
            <a:pPr algn="l"/>
            <a:r>
              <a:rPr lang="lv-LV" sz="3200" b="1" dirty="0" smtClean="0">
                <a:cs typeface="Times New Roman" pitchFamily="18" charset="0"/>
              </a:rPr>
              <a:t>Programmatūras izstrādes vide</a:t>
            </a:r>
            <a:br>
              <a:rPr lang="lv-LV" sz="3200" b="1" dirty="0" smtClean="0">
                <a:cs typeface="Times New Roman" pitchFamily="18" charset="0"/>
              </a:rPr>
            </a:br>
            <a:r>
              <a:rPr lang="lv-LV" sz="3200" b="1" i="1" dirty="0" err="1" smtClean="0">
                <a:cs typeface="Times New Roman" pitchFamily="18" charset="0"/>
              </a:rPr>
              <a:t>Android</a:t>
            </a:r>
            <a:r>
              <a:rPr lang="lv-LV" sz="3200" b="1" i="1" dirty="0" smtClean="0">
                <a:cs typeface="Times New Roman" pitchFamily="18" charset="0"/>
              </a:rPr>
              <a:t> </a:t>
            </a:r>
            <a:r>
              <a:rPr lang="lv-LV" sz="3200" b="1" i="1" dirty="0" err="1" smtClean="0">
                <a:cs typeface="Times New Roman" pitchFamily="18" charset="0"/>
              </a:rPr>
              <a:t>Studio</a:t>
            </a:r>
            <a:endParaRPr lang="en-US" sz="3200" b="1" i="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34</a:t>
            </a:fld>
            <a:endParaRPr lang="en-US">
              <a:solidFill>
                <a:prstClr val="black">
                  <a:tint val="75000"/>
                </a:prstClr>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5899"/>
            <a:ext cx="9144000" cy="53720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4301" y="0"/>
            <a:ext cx="1409700" cy="1409700"/>
          </a:xfrm>
          <a:prstGeom prst="rect">
            <a:avLst/>
          </a:prstGeom>
        </p:spPr>
      </p:pic>
    </p:spTree>
    <p:extLst>
      <p:ext uri="{BB962C8B-B14F-4D97-AF65-F5344CB8AC3E}">
        <p14:creationId xmlns:p14="http://schemas.microsoft.com/office/powerpoint/2010/main" val="23651862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286000" y="1905015"/>
            <a:ext cx="4648200" cy="2362186"/>
          </a:xfrm>
        </p:spPr>
        <p:txBody>
          <a:bodyPr>
            <a:normAutofit/>
          </a:bodyPr>
          <a:lstStyle/>
          <a:p>
            <a:pPr marL="609600" indent="-609600" algn="l">
              <a:lnSpc>
                <a:spcPct val="90000"/>
              </a:lnSpc>
              <a:spcBef>
                <a:spcPts val="600"/>
              </a:spcBef>
            </a:pPr>
            <a:endParaRPr lang="lv-LV" sz="3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smtClean="0">
              <a:solidFill>
                <a:schemeClr val="tx1"/>
              </a:solidFill>
              <a:latin typeface="Times New Roman" pitchFamily="18" charset="0"/>
              <a:cs typeface="Times New Roman" pitchFamily="18" charset="0"/>
            </a:endParaRPr>
          </a:p>
          <a:p>
            <a:pPr marL="609600" indent="-609600" algn="l">
              <a:lnSpc>
                <a:spcPct val="90000"/>
              </a:lnSpc>
              <a:spcBef>
                <a:spcPts val="600"/>
              </a:spcBef>
            </a:pPr>
            <a:endParaRPr lang="lv-LV" sz="2000"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99571919"/>
              </p:ext>
            </p:extLst>
          </p:nvPr>
        </p:nvGraphicFramePr>
        <p:xfrm>
          <a:off x="232070" y="1600200"/>
          <a:ext cx="8675073" cy="1875868"/>
        </p:xfrm>
        <a:graphic>
          <a:graphicData uri="http://schemas.openxmlformats.org/drawingml/2006/table">
            <a:tbl>
              <a:tblPr firstRow="1" bandRow="1">
                <a:tableStyleId>{5C22544A-7EE6-4342-B048-85BDC9FD1C3A}</a:tableStyleId>
              </a:tblPr>
              <a:tblGrid>
                <a:gridCol w="8675073"/>
              </a:tblGrid>
              <a:tr h="303452">
                <a:tc>
                  <a:txBody>
                    <a:bodyPr/>
                    <a:lstStyle/>
                    <a:p>
                      <a:pPr lvl="1"/>
                      <a:endParaRPr lang="lv-LV" dirty="0"/>
                    </a:p>
                  </a:txBody>
                  <a:tcPr>
                    <a:solidFill>
                      <a:srgbClr val="7030A0"/>
                    </a:solidFill>
                  </a:tcPr>
                </a:tc>
              </a:tr>
              <a:tr h="1525348">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Attālums starp punktiem A un B ir 90 cm.</a:t>
                      </a:r>
                      <a:br>
                        <a:rPr lang="lv-LV" sz="2400" kern="1200" baseline="0" dirty="0" smtClean="0">
                          <a:solidFill>
                            <a:schemeClr val="dk1"/>
                          </a:solidFill>
                          <a:latin typeface="Verdana" pitchFamily="34" charset="0"/>
                          <a:ea typeface="Verdana" pitchFamily="34" charset="0"/>
                          <a:cs typeface="Verdana" pitchFamily="34" charset="0"/>
                        </a:rPr>
                      </a:br>
                      <a:r>
                        <a:rPr lang="lv-LV" sz="2400" kern="1200" baseline="0" dirty="0" smtClean="0">
                          <a:solidFill>
                            <a:schemeClr val="dk1"/>
                          </a:solidFill>
                          <a:latin typeface="Verdana" pitchFamily="34" charset="0"/>
                          <a:ea typeface="Verdana" pitchFamily="34" charset="0"/>
                          <a:cs typeface="Verdana" pitchFamily="34" charset="0"/>
                        </a:rPr>
                        <a:t>Gliemezis vienā stundā var pārvietoties par 15 cm.</a:t>
                      </a:r>
                      <a:br>
                        <a:rPr lang="lv-LV" sz="2400" kern="1200" baseline="0" dirty="0" smtClean="0">
                          <a:solidFill>
                            <a:schemeClr val="dk1"/>
                          </a:solidFill>
                          <a:latin typeface="Verdana" pitchFamily="34" charset="0"/>
                          <a:ea typeface="Verdana" pitchFamily="34" charset="0"/>
                          <a:cs typeface="Verdana" pitchFamily="34" charset="0"/>
                        </a:rPr>
                      </a:br>
                      <a:r>
                        <a:rPr lang="lv-LV" sz="2400" kern="1200" baseline="0" dirty="0" smtClean="0">
                          <a:solidFill>
                            <a:schemeClr val="dk1"/>
                          </a:solidFill>
                          <a:latin typeface="Verdana" pitchFamily="34" charset="0"/>
                          <a:ea typeface="Verdana" pitchFamily="34" charset="0"/>
                          <a:cs typeface="Verdana" pitchFamily="34" charset="0"/>
                        </a:rPr>
                        <a:t>Cik ilgā laikā gliemezis no punkta A nonāks punktā B?</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35</a:t>
            </a:fld>
            <a:endParaRPr lang="en-US">
              <a:solidFill>
                <a:prstClr val="black">
                  <a:tint val="75000"/>
                </a:prstClr>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964" y="3847954"/>
            <a:ext cx="2000551" cy="1333506"/>
          </a:xfrm>
          <a:prstGeom prst="rect">
            <a:avLst/>
          </a:prstGeom>
        </p:spPr>
      </p:pic>
      <p:grpSp>
        <p:nvGrpSpPr>
          <p:cNvPr id="26" name="Group 25"/>
          <p:cNvGrpSpPr/>
          <p:nvPr/>
        </p:nvGrpSpPr>
        <p:grpSpPr>
          <a:xfrm>
            <a:off x="46764" y="5181321"/>
            <a:ext cx="8860380" cy="614338"/>
            <a:chOff x="46764" y="5181321"/>
            <a:chExt cx="8860380" cy="614338"/>
          </a:xfrm>
        </p:grpSpPr>
        <p:cxnSp>
          <p:nvCxnSpPr>
            <p:cNvPr id="13" name="Straight Arrow Connector 12"/>
            <p:cNvCxnSpPr/>
            <p:nvPr/>
          </p:nvCxnSpPr>
          <p:spPr>
            <a:xfrm>
              <a:off x="296340" y="5333857"/>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67940" y="5181323"/>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15740" y="5181324"/>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25440" y="5181460"/>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06740" y="5181322"/>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35140" y="518132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764" y="533399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536530" y="5333994"/>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grpSp>
      <p:sp>
        <p:nvSpPr>
          <p:cNvPr id="27" name="TextBox 26"/>
          <p:cNvSpPr txBox="1"/>
          <p:nvPr/>
        </p:nvSpPr>
        <p:spPr>
          <a:xfrm>
            <a:off x="194460" y="6036617"/>
            <a:ext cx="2701124" cy="461665"/>
          </a:xfrm>
          <a:prstGeom prst="rect">
            <a:avLst/>
          </a:prstGeom>
          <a:noFill/>
        </p:spPr>
        <p:txBody>
          <a:bodyPr wrap="none" rtlCol="0">
            <a:spAutoFit/>
          </a:bodyPr>
          <a:lstStyle/>
          <a:p>
            <a:pPr defTabSz="939575"/>
            <a:r>
              <a:rPr lang="lv-LV" sz="2400" dirty="0">
                <a:solidFill>
                  <a:prstClr val="black"/>
                </a:solidFill>
              </a:rPr>
              <a:t>90 : 15 = </a:t>
            </a:r>
            <a:r>
              <a:rPr lang="lv-LV" sz="2400" u="dbl" dirty="0">
                <a:solidFill>
                  <a:prstClr val="black"/>
                </a:solidFill>
              </a:rPr>
              <a:t>6 (stundas)</a:t>
            </a:r>
            <a:endParaRPr lang="lv-LV" sz="2400" u="dbl" dirty="0">
              <a:solidFill>
                <a:prstClr val="black"/>
              </a:solidFill>
            </a:endParaRPr>
          </a:p>
        </p:txBody>
      </p:sp>
    </p:spTree>
    <p:extLst>
      <p:ext uri="{BB962C8B-B14F-4D97-AF65-F5344CB8AC3E}">
        <p14:creationId xmlns:p14="http://schemas.microsoft.com/office/powerpoint/2010/main" val="2108435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67082913"/>
              </p:ext>
            </p:extLst>
          </p:nvPr>
        </p:nvGraphicFramePr>
        <p:xfrm>
          <a:off x="232070" y="1600200"/>
          <a:ext cx="8675073" cy="1905000"/>
        </p:xfrm>
        <a:graphic>
          <a:graphicData uri="http://schemas.openxmlformats.org/drawingml/2006/table">
            <a:tbl>
              <a:tblPr firstRow="1" bandRow="1">
                <a:tableStyleId>{5C22544A-7EE6-4342-B048-85BDC9FD1C3A}</a:tableStyleId>
              </a:tblPr>
              <a:tblGrid>
                <a:gridCol w="8675073"/>
              </a:tblGrid>
              <a:tr h="303452">
                <a:tc>
                  <a:txBody>
                    <a:bodyPr/>
                    <a:lstStyle/>
                    <a:p>
                      <a:pPr lvl="1"/>
                      <a:endParaRPr lang="lv-LV" dirty="0"/>
                    </a:p>
                  </a:txBody>
                  <a:tcPr>
                    <a:solidFill>
                      <a:srgbClr val="7030A0"/>
                    </a:solidFill>
                  </a:tcPr>
                </a:tc>
              </a:tr>
              <a:tr h="1525348">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Attālums starp punktiem A un B ir 90 cm.</a:t>
                      </a:r>
                      <a:br>
                        <a:rPr lang="lv-LV" sz="2400" kern="1200" baseline="0" dirty="0" smtClean="0">
                          <a:solidFill>
                            <a:schemeClr val="dk1"/>
                          </a:solidFill>
                          <a:latin typeface="Verdana" pitchFamily="34" charset="0"/>
                          <a:ea typeface="Verdana" pitchFamily="34" charset="0"/>
                          <a:cs typeface="Verdana" pitchFamily="34" charset="0"/>
                        </a:rPr>
                      </a:br>
                      <a:r>
                        <a:rPr lang="lv-LV" sz="2400" kern="1200" baseline="0" dirty="0" smtClean="0">
                          <a:solidFill>
                            <a:schemeClr val="dk1"/>
                          </a:solidFill>
                          <a:latin typeface="Verdana" pitchFamily="34" charset="0"/>
                          <a:ea typeface="Verdana" pitchFamily="34" charset="0"/>
                          <a:cs typeface="Verdana" pitchFamily="34" charset="0"/>
                        </a:rPr>
                        <a:t>Robota riteņa apkārtmērs ir 15 cm.</a:t>
                      </a:r>
                      <a:br>
                        <a:rPr lang="lv-LV" sz="2400" kern="1200" baseline="0" dirty="0" smtClean="0">
                          <a:solidFill>
                            <a:schemeClr val="dk1"/>
                          </a:solidFill>
                          <a:latin typeface="Verdana" pitchFamily="34" charset="0"/>
                          <a:ea typeface="Verdana" pitchFamily="34" charset="0"/>
                          <a:cs typeface="Verdana" pitchFamily="34" charset="0"/>
                        </a:rPr>
                      </a:br>
                      <a:r>
                        <a:rPr lang="lv-LV" sz="2400" kern="1200" baseline="0" dirty="0" smtClean="0">
                          <a:solidFill>
                            <a:schemeClr val="dk1"/>
                          </a:solidFill>
                          <a:latin typeface="Verdana" pitchFamily="34" charset="0"/>
                          <a:ea typeface="Verdana" pitchFamily="34" charset="0"/>
                          <a:cs typeface="Verdana" pitchFamily="34" charset="0"/>
                        </a:rPr>
                        <a:t>Cik pilni apgriezieni jāveic robota ritenim, lai robots punkta A nonāktu punktā B?</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36</a:t>
            </a:fld>
            <a:endParaRPr lang="en-US">
              <a:solidFill>
                <a:prstClr val="black">
                  <a:tint val="75000"/>
                </a:prstClr>
              </a:solidFill>
            </a:endParaRPr>
          </a:p>
        </p:txBody>
      </p:sp>
      <p:grpSp>
        <p:nvGrpSpPr>
          <p:cNvPr id="26" name="Group 25"/>
          <p:cNvGrpSpPr/>
          <p:nvPr/>
        </p:nvGrpSpPr>
        <p:grpSpPr>
          <a:xfrm>
            <a:off x="95250" y="5422273"/>
            <a:ext cx="8860380" cy="614338"/>
            <a:chOff x="46764" y="5181321"/>
            <a:chExt cx="8860380" cy="614338"/>
          </a:xfrm>
        </p:grpSpPr>
        <p:cxnSp>
          <p:nvCxnSpPr>
            <p:cNvPr id="13" name="Straight Arrow Connector 12"/>
            <p:cNvCxnSpPr/>
            <p:nvPr/>
          </p:nvCxnSpPr>
          <p:spPr>
            <a:xfrm>
              <a:off x="296340" y="5333857"/>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67940" y="5181323"/>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15740" y="5181324"/>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25440" y="5181460"/>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06740" y="5181322"/>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35140" y="518132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764" y="533399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536530" y="5333994"/>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grpSp>
      <p:sp>
        <p:nvSpPr>
          <p:cNvPr id="27" name="TextBox 26"/>
          <p:cNvSpPr txBox="1"/>
          <p:nvPr/>
        </p:nvSpPr>
        <p:spPr>
          <a:xfrm>
            <a:off x="194460" y="6036617"/>
            <a:ext cx="2445157" cy="461665"/>
          </a:xfrm>
          <a:prstGeom prst="rect">
            <a:avLst/>
          </a:prstGeom>
          <a:noFill/>
        </p:spPr>
        <p:txBody>
          <a:bodyPr wrap="none" rtlCol="0">
            <a:spAutoFit/>
          </a:bodyPr>
          <a:lstStyle/>
          <a:p>
            <a:pPr defTabSz="939575"/>
            <a:r>
              <a:rPr lang="lv-LV" sz="2400" dirty="0">
                <a:solidFill>
                  <a:prstClr val="black"/>
                </a:solidFill>
              </a:rPr>
              <a:t>90 : 15 = </a:t>
            </a:r>
            <a:r>
              <a:rPr lang="lv-LV" sz="2400" u="dbl" dirty="0">
                <a:solidFill>
                  <a:prstClr val="black"/>
                </a:solidFill>
              </a:rPr>
              <a:t>6 (reizes)</a:t>
            </a:r>
            <a:endParaRPr lang="lv-LV" sz="2400" u="dbl"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160905" y="3904240"/>
            <a:ext cx="2140364" cy="1426571"/>
          </a:xfrm>
          <a:prstGeom prst="rect">
            <a:avLst/>
          </a:prstGeom>
        </p:spPr>
      </p:pic>
    </p:spTree>
    <p:extLst>
      <p:ext uri="{BB962C8B-B14F-4D97-AF65-F5344CB8AC3E}">
        <p14:creationId xmlns:p14="http://schemas.microsoft.com/office/powerpoint/2010/main" val="31527791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111257427"/>
              </p:ext>
            </p:extLst>
          </p:nvPr>
        </p:nvGraphicFramePr>
        <p:xfrm>
          <a:off x="232070" y="1600200"/>
          <a:ext cx="8675073" cy="1691640"/>
        </p:xfrm>
        <a:graphic>
          <a:graphicData uri="http://schemas.openxmlformats.org/drawingml/2006/table">
            <a:tbl>
              <a:tblPr firstRow="1" bandRow="1">
                <a:tableStyleId>{5C22544A-7EE6-4342-B048-85BDC9FD1C3A}</a:tableStyleId>
              </a:tblPr>
              <a:tblGrid>
                <a:gridCol w="8675073"/>
              </a:tblGrid>
              <a:tr h="238496">
                <a:tc>
                  <a:txBody>
                    <a:bodyPr/>
                    <a:lstStyle/>
                    <a:p>
                      <a:pPr lvl="1"/>
                      <a:endParaRPr lang="lv-LV" dirty="0"/>
                    </a:p>
                  </a:txBody>
                  <a:tcPr>
                    <a:solidFill>
                      <a:srgbClr val="7030A0"/>
                    </a:solidFill>
                  </a:tcPr>
                </a:tc>
              </a:tr>
              <a:tr h="1037854">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Attālums starp punktiem A un B ir 90 cm.</a:t>
                      </a:r>
                    </a:p>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37</a:t>
            </a:fld>
            <a:endParaRPr lang="en-US">
              <a:solidFill>
                <a:prstClr val="black">
                  <a:tint val="75000"/>
                </a:prstClr>
              </a:solidFill>
            </a:endParaRPr>
          </a:p>
        </p:txBody>
      </p:sp>
      <p:grpSp>
        <p:nvGrpSpPr>
          <p:cNvPr id="26" name="Group 25"/>
          <p:cNvGrpSpPr/>
          <p:nvPr/>
        </p:nvGrpSpPr>
        <p:grpSpPr>
          <a:xfrm>
            <a:off x="95250" y="5422273"/>
            <a:ext cx="8860380" cy="614338"/>
            <a:chOff x="46764" y="5181321"/>
            <a:chExt cx="8860380" cy="614338"/>
          </a:xfrm>
        </p:grpSpPr>
        <p:cxnSp>
          <p:nvCxnSpPr>
            <p:cNvPr id="13" name="Straight Arrow Connector 12"/>
            <p:cNvCxnSpPr/>
            <p:nvPr/>
          </p:nvCxnSpPr>
          <p:spPr>
            <a:xfrm>
              <a:off x="296340" y="5333857"/>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67940" y="5181323"/>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15740" y="5181324"/>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25440" y="5181460"/>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06740" y="5181322"/>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35140" y="518132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764" y="533399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536530" y="5333994"/>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gr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160905" y="3904240"/>
            <a:ext cx="2140364" cy="1426571"/>
          </a:xfrm>
          <a:prstGeom prst="rect">
            <a:avLst/>
          </a:prstGeom>
        </p:spPr>
      </p:pic>
    </p:spTree>
    <p:extLst>
      <p:ext uri="{BB962C8B-B14F-4D97-AF65-F5344CB8AC3E}">
        <p14:creationId xmlns:p14="http://schemas.microsoft.com/office/powerpoint/2010/main" val="7866717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782981653"/>
              </p:ext>
            </p:extLst>
          </p:nvPr>
        </p:nvGraphicFramePr>
        <p:xfrm>
          <a:off x="232070" y="1600200"/>
          <a:ext cx="8675073" cy="1403865"/>
        </p:xfrm>
        <a:graphic>
          <a:graphicData uri="http://schemas.openxmlformats.org/drawingml/2006/table">
            <a:tbl>
              <a:tblPr firstRow="1" bandRow="1">
                <a:tableStyleId>{5C22544A-7EE6-4342-B048-85BDC9FD1C3A}</a:tableStyleId>
              </a:tblPr>
              <a:tblGrid>
                <a:gridCol w="8675073"/>
              </a:tblGrid>
              <a:tr h="242055">
                <a:tc>
                  <a:txBody>
                    <a:bodyPr/>
                    <a:lstStyle/>
                    <a:p>
                      <a:pPr lvl="1"/>
                      <a:endParaRPr lang="lv-LV" dirty="0"/>
                    </a:p>
                  </a:txBody>
                  <a:tcPr>
                    <a:solidFill>
                      <a:srgbClr val="7030A0"/>
                    </a:solidFill>
                  </a:tcPr>
                </a:tc>
              </a:tr>
              <a:tr h="1053345">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38</a:t>
            </a:fld>
            <a:endParaRPr lang="en-US">
              <a:solidFill>
                <a:prstClr val="black">
                  <a:tint val="75000"/>
                </a:prstClr>
              </a:solidFill>
            </a:endParaRPr>
          </a:p>
        </p:txBody>
      </p:sp>
      <p:cxnSp>
        <p:nvCxnSpPr>
          <p:cNvPr id="13" name="Straight Arrow Connector 12"/>
          <p:cNvCxnSpPr/>
          <p:nvPr/>
        </p:nvCxnSpPr>
        <p:spPr>
          <a:xfrm>
            <a:off x="335301" y="5249448"/>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64401" y="509705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9994" y="478778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608194" y="4787780"/>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6503304" y="-109139"/>
            <a:ext cx="2658143" cy="1771675"/>
          </a:xfrm>
          <a:prstGeom prst="rect">
            <a:avLst/>
          </a:prstGeom>
        </p:spPr>
      </p:pic>
      <p:sp>
        <p:nvSpPr>
          <p:cNvPr id="6" name="Rectangle 5"/>
          <p:cNvSpPr/>
          <p:nvPr/>
        </p:nvSpPr>
        <p:spPr>
          <a:xfrm>
            <a:off x="3810000" y="4220745"/>
            <a:ext cx="1331574"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cxnSp>
        <p:nvCxnSpPr>
          <p:cNvPr id="9" name="Straight Connector 8"/>
          <p:cNvCxnSpPr/>
          <p:nvPr/>
        </p:nvCxnSpPr>
        <p:spPr>
          <a:xfrm>
            <a:off x="8793501" y="5249448"/>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5301" y="5249445"/>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5301" y="6629400"/>
            <a:ext cx="8458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14149" y="6306720"/>
            <a:ext cx="753732" cy="369332"/>
          </a:xfrm>
          <a:prstGeom prst="rect">
            <a:avLst/>
          </a:prstGeom>
          <a:noFill/>
        </p:spPr>
        <p:txBody>
          <a:bodyPr wrap="none" rtlCol="0">
            <a:spAutoFit/>
          </a:bodyPr>
          <a:lstStyle/>
          <a:p>
            <a:pPr defTabSz="939575"/>
            <a:r>
              <a:rPr lang="lv-LV" dirty="0">
                <a:solidFill>
                  <a:prstClr val="black"/>
                </a:solidFill>
              </a:rPr>
              <a:t>90 cm</a:t>
            </a:r>
            <a:endParaRPr lang="lv-LV" dirty="0">
              <a:solidFill>
                <a:prstClr val="black"/>
              </a:solidFill>
            </a:endParaRPr>
          </a:p>
        </p:txBody>
      </p:sp>
      <p:cxnSp>
        <p:nvCxnSpPr>
          <p:cNvPr id="28" name="Straight Arrow Connector 27"/>
          <p:cNvCxnSpPr/>
          <p:nvPr/>
        </p:nvCxnSpPr>
        <p:spPr>
          <a:xfrm flipV="1">
            <a:off x="3810000" y="6015624"/>
            <a:ext cx="1331574"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67880" y="4220746"/>
            <a:ext cx="4" cy="205740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038600" y="5715000"/>
            <a:ext cx="753732" cy="369332"/>
          </a:xfrm>
          <a:prstGeom prst="rect">
            <a:avLst/>
          </a:prstGeom>
          <a:noFill/>
        </p:spPr>
        <p:txBody>
          <a:bodyPr wrap="none" rtlCol="0">
            <a:spAutoFit/>
          </a:bodyPr>
          <a:lstStyle/>
          <a:p>
            <a:pPr defTabSz="939575"/>
            <a:r>
              <a:rPr lang="lv-LV" dirty="0">
                <a:solidFill>
                  <a:prstClr val="black"/>
                </a:solidFill>
              </a:rPr>
              <a:t>13 cm</a:t>
            </a:r>
            <a:endParaRPr lang="lv-LV" dirty="0">
              <a:solidFill>
                <a:prstClr val="black"/>
              </a:solidFill>
            </a:endParaRPr>
          </a:p>
        </p:txBody>
      </p:sp>
      <p:sp>
        <p:nvSpPr>
          <p:cNvPr id="31" name="TextBox 30"/>
          <p:cNvSpPr txBox="1"/>
          <p:nvPr/>
        </p:nvSpPr>
        <p:spPr>
          <a:xfrm rot="16200000">
            <a:off x="4372201" y="5064779"/>
            <a:ext cx="753732" cy="369332"/>
          </a:xfrm>
          <a:prstGeom prst="rect">
            <a:avLst/>
          </a:prstGeom>
          <a:noFill/>
        </p:spPr>
        <p:txBody>
          <a:bodyPr wrap="none" rtlCol="0">
            <a:spAutoFit/>
          </a:bodyPr>
          <a:lstStyle/>
          <a:p>
            <a:pPr defTabSz="939575"/>
            <a:r>
              <a:rPr lang="lv-LV" dirty="0">
                <a:solidFill>
                  <a:prstClr val="black"/>
                </a:solidFill>
              </a:rPr>
              <a:t>26 cm</a:t>
            </a:r>
            <a:endParaRPr lang="lv-LV" dirty="0">
              <a:solidFill>
                <a:prstClr val="black"/>
              </a:solidFill>
            </a:endParaRPr>
          </a:p>
        </p:txBody>
      </p:sp>
      <p:cxnSp>
        <p:nvCxnSpPr>
          <p:cNvPr id="34" name="Straight Connector 33"/>
          <p:cNvCxnSpPr>
            <a:endCxn id="6" idx="1"/>
          </p:cNvCxnSpPr>
          <p:nvPr/>
        </p:nvCxnSpPr>
        <p:spPr>
          <a:xfrm>
            <a:off x="335301" y="5249444"/>
            <a:ext cx="3474699" cy="1"/>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3809998" y="4220745"/>
            <a:ext cx="2" cy="1038365"/>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141574" y="4211220"/>
            <a:ext cx="2" cy="1038365"/>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6" idx="3"/>
            <a:endCxn id="25" idx="2"/>
          </p:cNvCxnSpPr>
          <p:nvPr/>
        </p:nvCxnSpPr>
        <p:spPr>
          <a:xfrm>
            <a:off x="5141574" y="5249445"/>
            <a:ext cx="3651927" cy="0"/>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809998" y="4220744"/>
            <a:ext cx="1328307" cy="1"/>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301" y="6015625"/>
            <a:ext cx="3474697"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95784" y="5715001"/>
            <a:ext cx="928459" cy="369332"/>
          </a:xfrm>
          <a:prstGeom prst="rect">
            <a:avLst/>
          </a:prstGeom>
          <a:noFill/>
        </p:spPr>
        <p:txBody>
          <a:bodyPr wrap="none" rtlCol="0">
            <a:spAutoFit/>
          </a:bodyPr>
          <a:lstStyle/>
          <a:p>
            <a:pPr defTabSz="939575"/>
            <a:r>
              <a:rPr lang="lv-LV" dirty="0">
                <a:solidFill>
                  <a:prstClr val="black"/>
                </a:solidFill>
              </a:rPr>
              <a:t>37.5 cm</a:t>
            </a:r>
            <a:endParaRPr lang="lv-LV" dirty="0">
              <a:solidFill>
                <a:prstClr val="black"/>
              </a:solidFill>
            </a:endParaRPr>
          </a:p>
        </p:txBody>
      </p:sp>
    </p:spTree>
    <p:extLst>
      <p:ext uri="{BB962C8B-B14F-4D97-AF65-F5344CB8AC3E}">
        <p14:creationId xmlns:p14="http://schemas.microsoft.com/office/powerpoint/2010/main" val="1190640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524920577"/>
              </p:ext>
            </p:extLst>
          </p:nvPr>
        </p:nvGraphicFramePr>
        <p:xfrm>
          <a:off x="232070" y="1600200"/>
          <a:ext cx="8675073" cy="1403865"/>
        </p:xfrm>
        <a:graphic>
          <a:graphicData uri="http://schemas.openxmlformats.org/drawingml/2006/table">
            <a:tbl>
              <a:tblPr firstRow="1" bandRow="1">
                <a:tableStyleId>{5C22544A-7EE6-4342-B048-85BDC9FD1C3A}</a:tableStyleId>
              </a:tblPr>
              <a:tblGrid>
                <a:gridCol w="8675073"/>
              </a:tblGrid>
              <a:tr h="242055">
                <a:tc>
                  <a:txBody>
                    <a:bodyPr/>
                    <a:lstStyle/>
                    <a:p>
                      <a:pPr lvl="1"/>
                      <a:endParaRPr lang="lv-LV" dirty="0"/>
                    </a:p>
                  </a:txBody>
                  <a:tcPr>
                    <a:solidFill>
                      <a:srgbClr val="7030A0"/>
                    </a:solidFill>
                  </a:tcPr>
                </a:tc>
              </a:tr>
              <a:tr h="1053345">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39</a:t>
            </a:fld>
            <a:endParaRPr lang="en-US">
              <a:solidFill>
                <a:prstClr val="black">
                  <a:tint val="75000"/>
                </a:prstClr>
              </a:solidFill>
            </a:endParaRPr>
          </a:p>
        </p:txBody>
      </p:sp>
      <p:cxnSp>
        <p:nvCxnSpPr>
          <p:cNvPr id="13" name="Straight Arrow Connector 12"/>
          <p:cNvCxnSpPr/>
          <p:nvPr/>
        </p:nvCxnSpPr>
        <p:spPr>
          <a:xfrm>
            <a:off x="335301" y="5249448"/>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64401" y="509705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9994" y="478778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608194" y="4787780"/>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6503304" y="-109139"/>
            <a:ext cx="2658143" cy="1771675"/>
          </a:xfrm>
          <a:prstGeom prst="rect">
            <a:avLst/>
          </a:prstGeom>
        </p:spPr>
      </p:pic>
      <p:sp>
        <p:nvSpPr>
          <p:cNvPr id="6" name="Rectangle 5"/>
          <p:cNvSpPr/>
          <p:nvPr/>
        </p:nvSpPr>
        <p:spPr>
          <a:xfrm>
            <a:off x="3810000" y="4220745"/>
            <a:ext cx="1331574"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cxnSp>
        <p:nvCxnSpPr>
          <p:cNvPr id="9" name="Straight Connector 8"/>
          <p:cNvCxnSpPr/>
          <p:nvPr/>
        </p:nvCxnSpPr>
        <p:spPr>
          <a:xfrm>
            <a:off x="8793501" y="5249448"/>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5301" y="5249445"/>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5301" y="6629400"/>
            <a:ext cx="8458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14149" y="6306720"/>
            <a:ext cx="753732" cy="369332"/>
          </a:xfrm>
          <a:prstGeom prst="rect">
            <a:avLst/>
          </a:prstGeom>
          <a:noFill/>
        </p:spPr>
        <p:txBody>
          <a:bodyPr wrap="none" rtlCol="0">
            <a:spAutoFit/>
          </a:bodyPr>
          <a:lstStyle/>
          <a:p>
            <a:pPr defTabSz="939575"/>
            <a:r>
              <a:rPr lang="lv-LV" dirty="0">
                <a:solidFill>
                  <a:prstClr val="black"/>
                </a:solidFill>
              </a:rPr>
              <a:t>90 cm</a:t>
            </a:r>
            <a:endParaRPr lang="lv-LV" dirty="0">
              <a:solidFill>
                <a:prstClr val="black"/>
              </a:solidFill>
            </a:endParaRPr>
          </a:p>
        </p:txBody>
      </p:sp>
      <p:cxnSp>
        <p:nvCxnSpPr>
          <p:cNvPr id="28" name="Straight Arrow Connector 27"/>
          <p:cNvCxnSpPr/>
          <p:nvPr/>
        </p:nvCxnSpPr>
        <p:spPr>
          <a:xfrm flipV="1">
            <a:off x="3810000" y="6015624"/>
            <a:ext cx="1331574"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67880" y="4220746"/>
            <a:ext cx="4" cy="205740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038600" y="5715000"/>
            <a:ext cx="753732" cy="369332"/>
          </a:xfrm>
          <a:prstGeom prst="rect">
            <a:avLst/>
          </a:prstGeom>
          <a:noFill/>
        </p:spPr>
        <p:txBody>
          <a:bodyPr wrap="none" rtlCol="0">
            <a:spAutoFit/>
          </a:bodyPr>
          <a:lstStyle/>
          <a:p>
            <a:pPr defTabSz="939575"/>
            <a:r>
              <a:rPr lang="lv-LV" dirty="0">
                <a:solidFill>
                  <a:prstClr val="black"/>
                </a:solidFill>
              </a:rPr>
              <a:t>13 cm</a:t>
            </a:r>
            <a:endParaRPr lang="lv-LV" dirty="0">
              <a:solidFill>
                <a:prstClr val="black"/>
              </a:solidFill>
            </a:endParaRPr>
          </a:p>
        </p:txBody>
      </p:sp>
      <p:sp>
        <p:nvSpPr>
          <p:cNvPr id="31" name="TextBox 30"/>
          <p:cNvSpPr txBox="1"/>
          <p:nvPr/>
        </p:nvSpPr>
        <p:spPr>
          <a:xfrm rot="16200000">
            <a:off x="4372201" y="5064779"/>
            <a:ext cx="753732" cy="369332"/>
          </a:xfrm>
          <a:prstGeom prst="rect">
            <a:avLst/>
          </a:prstGeom>
          <a:noFill/>
        </p:spPr>
        <p:txBody>
          <a:bodyPr wrap="none" rtlCol="0">
            <a:spAutoFit/>
          </a:bodyPr>
          <a:lstStyle/>
          <a:p>
            <a:pPr defTabSz="939575"/>
            <a:r>
              <a:rPr lang="lv-LV" dirty="0">
                <a:solidFill>
                  <a:prstClr val="black"/>
                </a:solidFill>
              </a:rPr>
              <a:t>26 cm</a:t>
            </a:r>
            <a:endParaRPr lang="lv-LV" dirty="0">
              <a:solidFill>
                <a:prstClr val="black"/>
              </a:solidFill>
            </a:endParaRPr>
          </a:p>
        </p:txBody>
      </p:sp>
      <p:cxnSp>
        <p:nvCxnSpPr>
          <p:cNvPr id="34" name="Straight Connector 33"/>
          <p:cNvCxnSpPr/>
          <p:nvPr/>
        </p:nvCxnSpPr>
        <p:spPr>
          <a:xfrm flipV="1">
            <a:off x="335301" y="3990975"/>
            <a:ext cx="4140486" cy="1258469"/>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5" idx="2"/>
          </p:cNvCxnSpPr>
          <p:nvPr/>
        </p:nvCxnSpPr>
        <p:spPr>
          <a:xfrm>
            <a:off x="4491015" y="3990975"/>
            <a:ext cx="4302486" cy="1258470"/>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301" y="6015625"/>
            <a:ext cx="3474697"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95784" y="5715001"/>
            <a:ext cx="928459" cy="369332"/>
          </a:xfrm>
          <a:prstGeom prst="rect">
            <a:avLst/>
          </a:prstGeom>
          <a:noFill/>
        </p:spPr>
        <p:txBody>
          <a:bodyPr wrap="none" rtlCol="0">
            <a:spAutoFit/>
          </a:bodyPr>
          <a:lstStyle/>
          <a:p>
            <a:pPr defTabSz="939575"/>
            <a:r>
              <a:rPr lang="lv-LV" dirty="0">
                <a:solidFill>
                  <a:prstClr val="black"/>
                </a:solidFill>
              </a:rPr>
              <a:t>37.5 cm</a:t>
            </a:r>
            <a:endParaRPr lang="lv-LV" dirty="0">
              <a:solidFill>
                <a:prstClr val="black"/>
              </a:solidFill>
            </a:endParaRPr>
          </a:p>
        </p:txBody>
      </p:sp>
    </p:spTree>
    <p:extLst>
      <p:ext uri="{BB962C8B-B14F-4D97-AF65-F5344CB8AC3E}">
        <p14:creationId xmlns:p14="http://schemas.microsoft.com/office/powerpoint/2010/main" val="21423292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34373960"/>
              </p:ext>
            </p:extLst>
          </p:nvPr>
        </p:nvGraphicFramePr>
        <p:xfrm>
          <a:off x="232070" y="1600200"/>
          <a:ext cx="8675073" cy="1403865"/>
        </p:xfrm>
        <a:graphic>
          <a:graphicData uri="http://schemas.openxmlformats.org/drawingml/2006/table">
            <a:tbl>
              <a:tblPr firstRow="1" bandRow="1">
                <a:tableStyleId>{5C22544A-7EE6-4342-B048-85BDC9FD1C3A}</a:tableStyleId>
              </a:tblPr>
              <a:tblGrid>
                <a:gridCol w="8675073"/>
              </a:tblGrid>
              <a:tr h="242055">
                <a:tc>
                  <a:txBody>
                    <a:bodyPr/>
                    <a:lstStyle/>
                    <a:p>
                      <a:pPr lvl="1"/>
                      <a:endParaRPr lang="lv-LV" dirty="0"/>
                    </a:p>
                  </a:txBody>
                  <a:tcPr>
                    <a:solidFill>
                      <a:srgbClr val="7030A0"/>
                    </a:solidFill>
                  </a:tcPr>
                </a:tc>
              </a:tr>
              <a:tr h="1053345">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40</a:t>
            </a:fld>
            <a:endParaRPr lang="en-US">
              <a:solidFill>
                <a:prstClr val="black">
                  <a:tint val="75000"/>
                </a:prstClr>
              </a:solidFill>
            </a:endParaRPr>
          </a:p>
        </p:txBody>
      </p:sp>
      <p:cxnSp>
        <p:nvCxnSpPr>
          <p:cNvPr id="13" name="Straight Arrow Connector 12"/>
          <p:cNvCxnSpPr/>
          <p:nvPr/>
        </p:nvCxnSpPr>
        <p:spPr>
          <a:xfrm>
            <a:off x="335301" y="5249448"/>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64401" y="509705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9994" y="478778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608194" y="4787780"/>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6503304" y="-109139"/>
            <a:ext cx="2658143" cy="1771675"/>
          </a:xfrm>
          <a:prstGeom prst="rect">
            <a:avLst/>
          </a:prstGeom>
        </p:spPr>
      </p:pic>
      <p:sp>
        <p:nvSpPr>
          <p:cNvPr id="6" name="Rectangle 5"/>
          <p:cNvSpPr/>
          <p:nvPr/>
        </p:nvSpPr>
        <p:spPr>
          <a:xfrm>
            <a:off x="3810000" y="4220745"/>
            <a:ext cx="1331574"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cxnSp>
        <p:nvCxnSpPr>
          <p:cNvPr id="9" name="Straight Connector 8"/>
          <p:cNvCxnSpPr/>
          <p:nvPr/>
        </p:nvCxnSpPr>
        <p:spPr>
          <a:xfrm>
            <a:off x="8793501" y="5249448"/>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5301" y="5249445"/>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5301" y="6629400"/>
            <a:ext cx="8458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14149" y="6306720"/>
            <a:ext cx="753732" cy="369332"/>
          </a:xfrm>
          <a:prstGeom prst="rect">
            <a:avLst/>
          </a:prstGeom>
          <a:noFill/>
        </p:spPr>
        <p:txBody>
          <a:bodyPr wrap="none" rtlCol="0">
            <a:spAutoFit/>
          </a:bodyPr>
          <a:lstStyle/>
          <a:p>
            <a:pPr defTabSz="939575"/>
            <a:r>
              <a:rPr lang="lv-LV" dirty="0">
                <a:solidFill>
                  <a:prstClr val="black"/>
                </a:solidFill>
              </a:rPr>
              <a:t>90 cm</a:t>
            </a:r>
            <a:endParaRPr lang="lv-LV" dirty="0">
              <a:solidFill>
                <a:prstClr val="black"/>
              </a:solidFill>
            </a:endParaRPr>
          </a:p>
        </p:txBody>
      </p:sp>
      <p:cxnSp>
        <p:nvCxnSpPr>
          <p:cNvPr id="28" name="Straight Arrow Connector 27"/>
          <p:cNvCxnSpPr/>
          <p:nvPr/>
        </p:nvCxnSpPr>
        <p:spPr>
          <a:xfrm flipV="1">
            <a:off x="3810000" y="6015624"/>
            <a:ext cx="1331574"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67880" y="4220746"/>
            <a:ext cx="4" cy="205740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038600" y="5715000"/>
            <a:ext cx="753732" cy="369332"/>
          </a:xfrm>
          <a:prstGeom prst="rect">
            <a:avLst/>
          </a:prstGeom>
          <a:noFill/>
        </p:spPr>
        <p:txBody>
          <a:bodyPr wrap="none" rtlCol="0">
            <a:spAutoFit/>
          </a:bodyPr>
          <a:lstStyle/>
          <a:p>
            <a:pPr defTabSz="939575"/>
            <a:r>
              <a:rPr lang="lv-LV" dirty="0">
                <a:solidFill>
                  <a:prstClr val="black"/>
                </a:solidFill>
              </a:rPr>
              <a:t>13 cm</a:t>
            </a:r>
            <a:endParaRPr lang="lv-LV" dirty="0">
              <a:solidFill>
                <a:prstClr val="black"/>
              </a:solidFill>
            </a:endParaRPr>
          </a:p>
        </p:txBody>
      </p:sp>
      <p:sp>
        <p:nvSpPr>
          <p:cNvPr id="31" name="TextBox 30"/>
          <p:cNvSpPr txBox="1"/>
          <p:nvPr/>
        </p:nvSpPr>
        <p:spPr>
          <a:xfrm rot="16200000">
            <a:off x="4372201" y="5064779"/>
            <a:ext cx="753732" cy="369332"/>
          </a:xfrm>
          <a:prstGeom prst="rect">
            <a:avLst/>
          </a:prstGeom>
          <a:noFill/>
        </p:spPr>
        <p:txBody>
          <a:bodyPr wrap="none" rtlCol="0">
            <a:spAutoFit/>
          </a:bodyPr>
          <a:lstStyle/>
          <a:p>
            <a:pPr defTabSz="939575"/>
            <a:r>
              <a:rPr lang="lv-LV" dirty="0">
                <a:solidFill>
                  <a:prstClr val="black"/>
                </a:solidFill>
              </a:rPr>
              <a:t>26 cm</a:t>
            </a:r>
            <a:endParaRPr lang="lv-LV" dirty="0">
              <a:solidFill>
                <a:prstClr val="black"/>
              </a:solidFill>
            </a:endParaRPr>
          </a:p>
        </p:txBody>
      </p:sp>
      <p:cxnSp>
        <p:nvCxnSpPr>
          <p:cNvPr id="34" name="Straight Connector 33"/>
          <p:cNvCxnSpPr/>
          <p:nvPr/>
        </p:nvCxnSpPr>
        <p:spPr>
          <a:xfrm flipV="1">
            <a:off x="335301" y="4220746"/>
            <a:ext cx="3474699" cy="10286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5" idx="2"/>
          </p:cNvCxnSpPr>
          <p:nvPr/>
        </p:nvCxnSpPr>
        <p:spPr>
          <a:xfrm>
            <a:off x="5138305" y="4220746"/>
            <a:ext cx="3655196" cy="1028699"/>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809998" y="4220744"/>
            <a:ext cx="1328307" cy="1"/>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301" y="6015625"/>
            <a:ext cx="3474697"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95784" y="5715001"/>
            <a:ext cx="928459" cy="369332"/>
          </a:xfrm>
          <a:prstGeom prst="rect">
            <a:avLst/>
          </a:prstGeom>
          <a:noFill/>
        </p:spPr>
        <p:txBody>
          <a:bodyPr wrap="none" rtlCol="0">
            <a:spAutoFit/>
          </a:bodyPr>
          <a:lstStyle/>
          <a:p>
            <a:pPr defTabSz="939575"/>
            <a:r>
              <a:rPr lang="lv-LV" dirty="0">
                <a:solidFill>
                  <a:prstClr val="black"/>
                </a:solidFill>
              </a:rPr>
              <a:t>37.5 cm</a:t>
            </a:r>
            <a:endParaRPr lang="lv-LV" dirty="0">
              <a:solidFill>
                <a:prstClr val="black"/>
              </a:solidFill>
            </a:endParaRPr>
          </a:p>
        </p:txBody>
      </p:sp>
    </p:spTree>
    <p:extLst>
      <p:ext uri="{BB962C8B-B14F-4D97-AF65-F5344CB8AC3E}">
        <p14:creationId xmlns:p14="http://schemas.microsoft.com/office/powerpoint/2010/main" val="42464422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292047943"/>
              </p:ext>
            </p:extLst>
          </p:nvPr>
        </p:nvGraphicFramePr>
        <p:xfrm>
          <a:off x="232070" y="1600200"/>
          <a:ext cx="8675073" cy="1403865"/>
        </p:xfrm>
        <a:graphic>
          <a:graphicData uri="http://schemas.openxmlformats.org/drawingml/2006/table">
            <a:tbl>
              <a:tblPr firstRow="1" bandRow="1">
                <a:tableStyleId>{5C22544A-7EE6-4342-B048-85BDC9FD1C3A}</a:tableStyleId>
              </a:tblPr>
              <a:tblGrid>
                <a:gridCol w="8675073"/>
              </a:tblGrid>
              <a:tr h="242055">
                <a:tc>
                  <a:txBody>
                    <a:bodyPr/>
                    <a:lstStyle/>
                    <a:p>
                      <a:pPr lvl="1"/>
                      <a:endParaRPr lang="lv-LV" dirty="0"/>
                    </a:p>
                  </a:txBody>
                  <a:tcPr>
                    <a:solidFill>
                      <a:srgbClr val="7030A0"/>
                    </a:solidFill>
                  </a:tcPr>
                </a:tc>
              </a:tr>
              <a:tr h="1053345">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41</a:t>
            </a:fld>
            <a:endParaRPr lang="en-US">
              <a:solidFill>
                <a:prstClr val="black">
                  <a:tint val="75000"/>
                </a:prstClr>
              </a:solidFill>
            </a:endParaRPr>
          </a:p>
        </p:txBody>
      </p:sp>
      <p:cxnSp>
        <p:nvCxnSpPr>
          <p:cNvPr id="13" name="Straight Arrow Connector 12"/>
          <p:cNvCxnSpPr/>
          <p:nvPr/>
        </p:nvCxnSpPr>
        <p:spPr>
          <a:xfrm>
            <a:off x="335301" y="5249448"/>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64401" y="509705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9994" y="478778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608194" y="4787780"/>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6503304" y="-109139"/>
            <a:ext cx="2658143" cy="1771675"/>
          </a:xfrm>
          <a:prstGeom prst="rect">
            <a:avLst/>
          </a:prstGeom>
        </p:spPr>
      </p:pic>
      <p:sp>
        <p:nvSpPr>
          <p:cNvPr id="6" name="Rectangle 5"/>
          <p:cNvSpPr/>
          <p:nvPr/>
        </p:nvSpPr>
        <p:spPr>
          <a:xfrm>
            <a:off x="3810000" y="4220745"/>
            <a:ext cx="1331574"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cxnSp>
        <p:nvCxnSpPr>
          <p:cNvPr id="9" name="Straight Connector 8"/>
          <p:cNvCxnSpPr/>
          <p:nvPr/>
        </p:nvCxnSpPr>
        <p:spPr>
          <a:xfrm>
            <a:off x="8793501" y="5249448"/>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5301" y="5249445"/>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5301" y="6629400"/>
            <a:ext cx="8458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14149" y="6306720"/>
            <a:ext cx="753732" cy="369332"/>
          </a:xfrm>
          <a:prstGeom prst="rect">
            <a:avLst/>
          </a:prstGeom>
          <a:noFill/>
        </p:spPr>
        <p:txBody>
          <a:bodyPr wrap="none" rtlCol="0">
            <a:spAutoFit/>
          </a:bodyPr>
          <a:lstStyle/>
          <a:p>
            <a:pPr defTabSz="939575"/>
            <a:r>
              <a:rPr lang="lv-LV" dirty="0">
                <a:solidFill>
                  <a:prstClr val="black"/>
                </a:solidFill>
              </a:rPr>
              <a:t>90 cm</a:t>
            </a:r>
            <a:endParaRPr lang="lv-LV" dirty="0">
              <a:solidFill>
                <a:prstClr val="black"/>
              </a:solidFill>
            </a:endParaRPr>
          </a:p>
        </p:txBody>
      </p:sp>
      <p:cxnSp>
        <p:nvCxnSpPr>
          <p:cNvPr id="28" name="Straight Arrow Connector 27"/>
          <p:cNvCxnSpPr/>
          <p:nvPr/>
        </p:nvCxnSpPr>
        <p:spPr>
          <a:xfrm flipV="1">
            <a:off x="3810000" y="6015624"/>
            <a:ext cx="1331574"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67880" y="4220746"/>
            <a:ext cx="4" cy="205740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038600" y="5715000"/>
            <a:ext cx="753732" cy="369332"/>
          </a:xfrm>
          <a:prstGeom prst="rect">
            <a:avLst/>
          </a:prstGeom>
          <a:noFill/>
        </p:spPr>
        <p:txBody>
          <a:bodyPr wrap="none" rtlCol="0">
            <a:spAutoFit/>
          </a:bodyPr>
          <a:lstStyle/>
          <a:p>
            <a:pPr defTabSz="939575"/>
            <a:r>
              <a:rPr lang="lv-LV" dirty="0">
                <a:solidFill>
                  <a:prstClr val="black"/>
                </a:solidFill>
              </a:rPr>
              <a:t>13 cm</a:t>
            </a:r>
            <a:endParaRPr lang="lv-LV" dirty="0">
              <a:solidFill>
                <a:prstClr val="black"/>
              </a:solidFill>
            </a:endParaRPr>
          </a:p>
        </p:txBody>
      </p:sp>
      <p:sp>
        <p:nvSpPr>
          <p:cNvPr id="31" name="TextBox 30"/>
          <p:cNvSpPr txBox="1"/>
          <p:nvPr/>
        </p:nvSpPr>
        <p:spPr>
          <a:xfrm rot="16200000">
            <a:off x="4372201" y="5064779"/>
            <a:ext cx="753732" cy="369332"/>
          </a:xfrm>
          <a:prstGeom prst="rect">
            <a:avLst/>
          </a:prstGeom>
          <a:noFill/>
        </p:spPr>
        <p:txBody>
          <a:bodyPr wrap="none" rtlCol="0">
            <a:spAutoFit/>
          </a:bodyPr>
          <a:lstStyle/>
          <a:p>
            <a:pPr defTabSz="939575"/>
            <a:r>
              <a:rPr lang="lv-LV" dirty="0">
                <a:solidFill>
                  <a:prstClr val="black"/>
                </a:solidFill>
              </a:rPr>
              <a:t>26 cm</a:t>
            </a:r>
            <a:endParaRPr lang="lv-LV" dirty="0">
              <a:solidFill>
                <a:prstClr val="black"/>
              </a:solidFill>
            </a:endParaRPr>
          </a:p>
        </p:txBody>
      </p:sp>
      <p:cxnSp>
        <p:nvCxnSpPr>
          <p:cNvPr id="34" name="Straight Connector 33"/>
          <p:cNvCxnSpPr/>
          <p:nvPr/>
        </p:nvCxnSpPr>
        <p:spPr>
          <a:xfrm flipV="1">
            <a:off x="335301" y="4220746"/>
            <a:ext cx="3474699" cy="1028698"/>
          </a:xfrm>
          <a:prstGeom prst="line">
            <a:avLst/>
          </a:prstGeom>
          <a:ln w="381000">
            <a:solidFill>
              <a:srgbClr val="FF0000">
                <a:alpha val="42000"/>
              </a:srgbClr>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5" idx="2"/>
          </p:cNvCxnSpPr>
          <p:nvPr/>
        </p:nvCxnSpPr>
        <p:spPr>
          <a:xfrm>
            <a:off x="5138305" y="4220746"/>
            <a:ext cx="3655196" cy="1028699"/>
          </a:xfrm>
          <a:prstGeom prst="line">
            <a:avLst/>
          </a:prstGeom>
          <a:ln w="381000">
            <a:solidFill>
              <a:srgbClr val="FF0000">
                <a:alpha val="42000"/>
              </a:srgb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33800" y="4220744"/>
            <a:ext cx="1476375" cy="0"/>
          </a:xfrm>
          <a:prstGeom prst="line">
            <a:avLst/>
          </a:prstGeom>
          <a:ln w="381000">
            <a:solidFill>
              <a:srgbClr val="FF0000">
                <a:alpha val="42000"/>
              </a:srgb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301" y="6015625"/>
            <a:ext cx="3474697"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95784" y="5715001"/>
            <a:ext cx="928459" cy="369332"/>
          </a:xfrm>
          <a:prstGeom prst="rect">
            <a:avLst/>
          </a:prstGeom>
          <a:noFill/>
        </p:spPr>
        <p:txBody>
          <a:bodyPr wrap="none" rtlCol="0">
            <a:spAutoFit/>
          </a:bodyPr>
          <a:lstStyle/>
          <a:p>
            <a:pPr defTabSz="939575"/>
            <a:r>
              <a:rPr lang="lv-LV" dirty="0">
                <a:solidFill>
                  <a:prstClr val="black"/>
                </a:solidFill>
              </a:rPr>
              <a:t>37.5 cm</a:t>
            </a:r>
            <a:endParaRPr lang="lv-LV" dirty="0">
              <a:solidFill>
                <a:prstClr val="black"/>
              </a:solidFill>
            </a:endParaRPr>
          </a:p>
        </p:txBody>
      </p:sp>
      <p:sp>
        <p:nvSpPr>
          <p:cNvPr id="22" name="Freeform 21"/>
          <p:cNvSpPr/>
          <p:nvPr/>
        </p:nvSpPr>
        <p:spPr>
          <a:xfrm>
            <a:off x="333375" y="4210050"/>
            <a:ext cx="8467725" cy="1038225"/>
          </a:xfrm>
          <a:custGeom>
            <a:avLst/>
            <a:gdLst>
              <a:gd name="connsiteX0" fmla="*/ 0 w 8467725"/>
              <a:gd name="connsiteY0" fmla="*/ 1038225 h 1038225"/>
              <a:gd name="connsiteX1" fmla="*/ 3486150 w 8467725"/>
              <a:gd name="connsiteY1" fmla="*/ 9525 h 1038225"/>
              <a:gd name="connsiteX2" fmla="*/ 4829175 w 8467725"/>
              <a:gd name="connsiteY2" fmla="*/ 0 h 1038225"/>
              <a:gd name="connsiteX3" fmla="*/ 8467725 w 8467725"/>
              <a:gd name="connsiteY3" fmla="*/ 1038225 h 1038225"/>
            </a:gdLst>
            <a:ahLst/>
            <a:cxnLst>
              <a:cxn ang="0">
                <a:pos x="connsiteX0" y="connsiteY0"/>
              </a:cxn>
              <a:cxn ang="0">
                <a:pos x="connsiteX1" y="connsiteY1"/>
              </a:cxn>
              <a:cxn ang="0">
                <a:pos x="connsiteX2" y="connsiteY2"/>
              </a:cxn>
              <a:cxn ang="0">
                <a:pos x="connsiteX3" y="connsiteY3"/>
              </a:cxn>
            </a:cxnLst>
            <a:rect l="l" t="t" r="r" b="b"/>
            <a:pathLst>
              <a:path w="8467725" h="1038225">
                <a:moveTo>
                  <a:pt x="0" y="1038225"/>
                </a:moveTo>
                <a:lnTo>
                  <a:pt x="3486150" y="9525"/>
                </a:lnTo>
                <a:lnTo>
                  <a:pt x="4829175" y="0"/>
                </a:lnTo>
                <a:lnTo>
                  <a:pt x="8467725" y="1038225"/>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spTree>
    <p:extLst>
      <p:ext uri="{BB962C8B-B14F-4D97-AF65-F5344CB8AC3E}">
        <p14:creationId xmlns:p14="http://schemas.microsoft.com/office/powerpoint/2010/main" val="29989278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matemātika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74262960"/>
              </p:ext>
            </p:extLst>
          </p:nvPr>
        </p:nvGraphicFramePr>
        <p:xfrm>
          <a:off x="232070" y="1600200"/>
          <a:ext cx="8675073" cy="1403865"/>
        </p:xfrm>
        <a:graphic>
          <a:graphicData uri="http://schemas.openxmlformats.org/drawingml/2006/table">
            <a:tbl>
              <a:tblPr firstRow="1" bandRow="1">
                <a:tableStyleId>{5C22544A-7EE6-4342-B048-85BDC9FD1C3A}</a:tableStyleId>
              </a:tblPr>
              <a:tblGrid>
                <a:gridCol w="8675073"/>
              </a:tblGrid>
              <a:tr h="242055">
                <a:tc>
                  <a:txBody>
                    <a:bodyPr/>
                    <a:lstStyle/>
                    <a:p>
                      <a:pPr lvl="1"/>
                      <a:endParaRPr lang="lv-LV" dirty="0"/>
                    </a:p>
                  </a:txBody>
                  <a:tcPr>
                    <a:solidFill>
                      <a:srgbClr val="7030A0"/>
                    </a:solidFill>
                  </a:tcPr>
                </a:tc>
              </a:tr>
              <a:tr h="1053345">
                <a:tc>
                  <a:txBody>
                    <a:bodyPr/>
                    <a:lstStyle/>
                    <a:p>
                      <a:pPr marL="0" lvl="0" indent="0" algn="l" defTabSz="939575" rtl="0" eaLnBrk="1" latinLnBrk="0" hangingPunct="1">
                        <a:spcBef>
                          <a:spcPts val="1200"/>
                        </a:spcBef>
                        <a:buFont typeface="Arial" panose="020B0604020202020204" pitchFamily="34" charset="0"/>
                        <a:buNone/>
                      </a:pPr>
                      <a:r>
                        <a:rPr lang="lv-LV" sz="2400" kern="1200" baseline="0" dirty="0" smtClean="0">
                          <a:solidFill>
                            <a:schemeClr val="dk1"/>
                          </a:solidFill>
                          <a:latin typeface="Verdana" pitchFamily="34" charset="0"/>
                          <a:ea typeface="Verdana" pitchFamily="34" charset="0"/>
                          <a:cs typeface="Verdana" pitchFamily="34" charset="0"/>
                        </a:rPr>
                        <a:t>Sastādīt programmu, liek robotam pārvietoties no punkta A līdz punktam B! </a:t>
                      </a:r>
                      <a:endParaRPr lang="lv-LV" sz="20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42</a:t>
            </a:fld>
            <a:endParaRPr lang="en-US">
              <a:solidFill>
                <a:prstClr val="black">
                  <a:tint val="75000"/>
                </a:prstClr>
              </a:solidFill>
            </a:endParaRPr>
          </a:p>
        </p:txBody>
      </p:sp>
      <p:cxnSp>
        <p:nvCxnSpPr>
          <p:cNvPr id="13" name="Straight Arrow Connector 12"/>
          <p:cNvCxnSpPr/>
          <p:nvPr/>
        </p:nvCxnSpPr>
        <p:spPr>
          <a:xfrm>
            <a:off x="335301" y="5249448"/>
            <a:ext cx="8458200" cy="137"/>
          </a:xfrm>
          <a:prstGeom prst="straightConnector1">
            <a:avLst/>
          </a:prstGeom>
          <a:ln w="38100">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64401" y="5097051"/>
            <a:ext cx="0" cy="30506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9994" y="4787783"/>
            <a:ext cx="370614" cy="461665"/>
          </a:xfrm>
          <a:prstGeom prst="rect">
            <a:avLst/>
          </a:prstGeom>
          <a:noFill/>
        </p:spPr>
        <p:txBody>
          <a:bodyPr wrap="none" rtlCol="0">
            <a:spAutoFit/>
          </a:bodyPr>
          <a:lstStyle/>
          <a:p>
            <a:pPr defTabSz="939575"/>
            <a:r>
              <a:rPr lang="lv-LV" sz="2400" b="1" dirty="0">
                <a:solidFill>
                  <a:prstClr val="black"/>
                </a:solidFill>
              </a:rPr>
              <a:t>A</a:t>
            </a:r>
            <a:endParaRPr lang="lv-LV" sz="2400" b="1" dirty="0">
              <a:solidFill>
                <a:prstClr val="black"/>
              </a:solidFill>
            </a:endParaRPr>
          </a:p>
        </p:txBody>
      </p:sp>
      <p:sp>
        <p:nvSpPr>
          <p:cNvPr id="25" name="TextBox 24"/>
          <p:cNvSpPr txBox="1"/>
          <p:nvPr/>
        </p:nvSpPr>
        <p:spPr>
          <a:xfrm>
            <a:off x="8608194" y="4787780"/>
            <a:ext cx="370614" cy="461665"/>
          </a:xfrm>
          <a:prstGeom prst="rect">
            <a:avLst/>
          </a:prstGeom>
          <a:noFill/>
        </p:spPr>
        <p:txBody>
          <a:bodyPr wrap="none" rtlCol="0">
            <a:spAutoFit/>
          </a:bodyPr>
          <a:lstStyle/>
          <a:p>
            <a:pPr defTabSz="939575"/>
            <a:r>
              <a:rPr lang="lv-LV" sz="2400" b="1" dirty="0">
                <a:solidFill>
                  <a:prstClr val="black"/>
                </a:solidFill>
              </a:rPr>
              <a:t>B</a:t>
            </a:r>
            <a:endParaRPr lang="lv-LV" sz="2400" b="1" dirty="0">
              <a:solidFill>
                <a:prstClr val="black"/>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865046">
            <a:off x="6503304" y="-109139"/>
            <a:ext cx="2658143" cy="1771675"/>
          </a:xfrm>
          <a:prstGeom prst="rect">
            <a:avLst/>
          </a:prstGeom>
        </p:spPr>
      </p:pic>
      <p:sp>
        <p:nvSpPr>
          <p:cNvPr id="6" name="Rectangle 5"/>
          <p:cNvSpPr/>
          <p:nvPr/>
        </p:nvSpPr>
        <p:spPr>
          <a:xfrm>
            <a:off x="3810000" y="4220745"/>
            <a:ext cx="1331574"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cxnSp>
        <p:nvCxnSpPr>
          <p:cNvPr id="9" name="Straight Connector 8"/>
          <p:cNvCxnSpPr/>
          <p:nvPr/>
        </p:nvCxnSpPr>
        <p:spPr>
          <a:xfrm>
            <a:off x="8793501" y="5249448"/>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5301" y="5249445"/>
            <a:ext cx="0" cy="15323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5301" y="6629400"/>
            <a:ext cx="8458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14149" y="6306720"/>
            <a:ext cx="753732" cy="369332"/>
          </a:xfrm>
          <a:prstGeom prst="rect">
            <a:avLst/>
          </a:prstGeom>
          <a:noFill/>
        </p:spPr>
        <p:txBody>
          <a:bodyPr wrap="none" rtlCol="0">
            <a:spAutoFit/>
          </a:bodyPr>
          <a:lstStyle/>
          <a:p>
            <a:pPr defTabSz="939575"/>
            <a:r>
              <a:rPr lang="lv-LV" dirty="0">
                <a:solidFill>
                  <a:prstClr val="black"/>
                </a:solidFill>
              </a:rPr>
              <a:t>90 cm</a:t>
            </a:r>
            <a:endParaRPr lang="lv-LV" dirty="0">
              <a:solidFill>
                <a:prstClr val="black"/>
              </a:solidFill>
            </a:endParaRPr>
          </a:p>
        </p:txBody>
      </p:sp>
      <p:cxnSp>
        <p:nvCxnSpPr>
          <p:cNvPr id="28" name="Straight Arrow Connector 27"/>
          <p:cNvCxnSpPr/>
          <p:nvPr/>
        </p:nvCxnSpPr>
        <p:spPr>
          <a:xfrm flipV="1">
            <a:off x="3810000" y="6015624"/>
            <a:ext cx="1331574"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67880" y="4220746"/>
            <a:ext cx="4" cy="205740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038600" y="5715000"/>
            <a:ext cx="753732" cy="369332"/>
          </a:xfrm>
          <a:prstGeom prst="rect">
            <a:avLst/>
          </a:prstGeom>
          <a:noFill/>
        </p:spPr>
        <p:txBody>
          <a:bodyPr wrap="none" rtlCol="0">
            <a:spAutoFit/>
          </a:bodyPr>
          <a:lstStyle/>
          <a:p>
            <a:pPr defTabSz="939575"/>
            <a:r>
              <a:rPr lang="lv-LV" dirty="0">
                <a:solidFill>
                  <a:prstClr val="black"/>
                </a:solidFill>
              </a:rPr>
              <a:t>13 cm</a:t>
            </a:r>
            <a:endParaRPr lang="lv-LV" dirty="0">
              <a:solidFill>
                <a:prstClr val="black"/>
              </a:solidFill>
            </a:endParaRPr>
          </a:p>
        </p:txBody>
      </p:sp>
      <p:sp>
        <p:nvSpPr>
          <p:cNvPr id="31" name="TextBox 30"/>
          <p:cNvSpPr txBox="1"/>
          <p:nvPr/>
        </p:nvSpPr>
        <p:spPr>
          <a:xfrm rot="16200000">
            <a:off x="4372201" y="5064779"/>
            <a:ext cx="753732" cy="369332"/>
          </a:xfrm>
          <a:prstGeom prst="rect">
            <a:avLst/>
          </a:prstGeom>
          <a:noFill/>
        </p:spPr>
        <p:txBody>
          <a:bodyPr wrap="none" rtlCol="0">
            <a:spAutoFit/>
          </a:bodyPr>
          <a:lstStyle/>
          <a:p>
            <a:pPr defTabSz="939575"/>
            <a:r>
              <a:rPr lang="lv-LV" dirty="0">
                <a:solidFill>
                  <a:prstClr val="black"/>
                </a:solidFill>
              </a:rPr>
              <a:t>26 cm</a:t>
            </a:r>
            <a:endParaRPr lang="lv-LV" dirty="0">
              <a:solidFill>
                <a:prstClr val="black"/>
              </a:solidFill>
            </a:endParaRPr>
          </a:p>
        </p:txBody>
      </p:sp>
      <p:cxnSp>
        <p:nvCxnSpPr>
          <p:cNvPr id="34" name="Straight Connector 33"/>
          <p:cNvCxnSpPr/>
          <p:nvPr/>
        </p:nvCxnSpPr>
        <p:spPr>
          <a:xfrm flipV="1">
            <a:off x="335301" y="4000500"/>
            <a:ext cx="3474697" cy="1248944"/>
          </a:xfrm>
          <a:prstGeom prst="line">
            <a:avLst/>
          </a:prstGeom>
          <a:ln w="381000">
            <a:solidFill>
              <a:srgbClr val="FF0000">
                <a:alpha val="42000"/>
              </a:srgbClr>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5" idx="2"/>
          </p:cNvCxnSpPr>
          <p:nvPr/>
        </p:nvCxnSpPr>
        <p:spPr>
          <a:xfrm>
            <a:off x="5141574" y="4000500"/>
            <a:ext cx="3651927" cy="1248945"/>
          </a:xfrm>
          <a:prstGeom prst="line">
            <a:avLst/>
          </a:prstGeom>
          <a:ln w="381000">
            <a:solidFill>
              <a:srgbClr val="FF0000">
                <a:alpha val="42000"/>
              </a:srgb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33799" y="4000500"/>
            <a:ext cx="1476375" cy="0"/>
          </a:xfrm>
          <a:prstGeom prst="line">
            <a:avLst/>
          </a:prstGeom>
          <a:ln w="381000">
            <a:solidFill>
              <a:srgbClr val="FF0000">
                <a:alpha val="42000"/>
              </a:srgb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301" y="6015625"/>
            <a:ext cx="3474697" cy="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95784" y="5715001"/>
            <a:ext cx="928459" cy="369332"/>
          </a:xfrm>
          <a:prstGeom prst="rect">
            <a:avLst/>
          </a:prstGeom>
          <a:noFill/>
        </p:spPr>
        <p:txBody>
          <a:bodyPr wrap="none" rtlCol="0">
            <a:spAutoFit/>
          </a:bodyPr>
          <a:lstStyle/>
          <a:p>
            <a:pPr defTabSz="939575"/>
            <a:r>
              <a:rPr lang="lv-LV" dirty="0">
                <a:solidFill>
                  <a:prstClr val="black"/>
                </a:solidFill>
              </a:rPr>
              <a:t>37.5 cm</a:t>
            </a:r>
            <a:endParaRPr lang="lv-LV" dirty="0">
              <a:solidFill>
                <a:prstClr val="black"/>
              </a:solidFill>
            </a:endParaRPr>
          </a:p>
        </p:txBody>
      </p:sp>
      <p:sp>
        <p:nvSpPr>
          <p:cNvPr id="14" name="Freeform 13"/>
          <p:cNvSpPr/>
          <p:nvPr/>
        </p:nvSpPr>
        <p:spPr>
          <a:xfrm>
            <a:off x="342900" y="4000500"/>
            <a:ext cx="8458200" cy="1247775"/>
          </a:xfrm>
          <a:custGeom>
            <a:avLst/>
            <a:gdLst>
              <a:gd name="connsiteX0" fmla="*/ 0 w 8458200"/>
              <a:gd name="connsiteY0" fmla="*/ 1228725 h 1247775"/>
              <a:gd name="connsiteX1" fmla="*/ 3457575 w 8458200"/>
              <a:gd name="connsiteY1" fmla="*/ 0 h 1247775"/>
              <a:gd name="connsiteX2" fmla="*/ 4848225 w 8458200"/>
              <a:gd name="connsiteY2" fmla="*/ 9525 h 1247775"/>
              <a:gd name="connsiteX3" fmla="*/ 8458200 w 8458200"/>
              <a:gd name="connsiteY3" fmla="*/ 1247775 h 1247775"/>
              <a:gd name="connsiteX4" fmla="*/ 8458200 w 8458200"/>
              <a:gd name="connsiteY4" fmla="*/ 1247775 h 124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247775">
                <a:moveTo>
                  <a:pt x="0" y="1228725"/>
                </a:moveTo>
                <a:lnTo>
                  <a:pt x="3457575" y="0"/>
                </a:lnTo>
                <a:lnTo>
                  <a:pt x="4848225" y="9525"/>
                </a:lnTo>
                <a:lnTo>
                  <a:pt x="8458200" y="1247775"/>
                </a:lnTo>
                <a:lnTo>
                  <a:pt x="8458200" y="1247775"/>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9575"/>
            <a:endParaRPr lang="lv-LV" sz="1700">
              <a:solidFill>
                <a:prstClr val="white"/>
              </a:solidFill>
            </a:endParaRPr>
          </a:p>
        </p:txBody>
      </p:sp>
    </p:spTree>
    <p:extLst>
      <p:ext uri="{BB962C8B-B14F-4D97-AF65-F5344CB8AC3E}">
        <p14:creationId xmlns:p14="http://schemas.microsoft.com/office/powerpoint/2010/main" val="34794260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literatūra</a:t>
            </a:r>
            <a:endParaRPr lang="en-US" sz="3200" b="1" dirty="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999838646"/>
              </p:ext>
            </p:extLst>
          </p:nvPr>
        </p:nvGraphicFramePr>
        <p:xfrm>
          <a:off x="232070" y="1600200"/>
          <a:ext cx="8675073" cy="1117293"/>
        </p:xfrm>
        <a:graphic>
          <a:graphicData uri="http://schemas.openxmlformats.org/drawingml/2006/table">
            <a:tbl>
              <a:tblPr firstRow="1" bandRow="1">
                <a:tableStyleId>{5C22544A-7EE6-4342-B048-85BDC9FD1C3A}</a:tableStyleId>
              </a:tblPr>
              <a:tblGrid>
                <a:gridCol w="8675073"/>
              </a:tblGrid>
              <a:tr h="176202">
                <a:tc>
                  <a:txBody>
                    <a:bodyPr/>
                    <a:lstStyle/>
                    <a:p>
                      <a:pPr lvl="1"/>
                      <a:endParaRPr lang="lv-LV" dirty="0"/>
                    </a:p>
                  </a:txBody>
                  <a:tcPr>
                    <a:solidFill>
                      <a:srgbClr val="7030A0"/>
                    </a:solidFill>
                  </a:tcPr>
                </a:tc>
              </a:tr>
              <a:tr h="766773">
                <a:tc>
                  <a:txBody>
                    <a:bodyPr/>
                    <a:lstStyle/>
                    <a:p>
                      <a:pPr marL="0" lvl="0" indent="0" algn="l" defTabSz="939575" rtl="0" eaLnBrk="1" latinLnBrk="0" hangingPunct="1">
                        <a:spcBef>
                          <a:spcPts val="1200"/>
                        </a:spcBef>
                        <a:buFont typeface="Arial" panose="020B0604020202020204" pitchFamily="34" charset="0"/>
                        <a:buNone/>
                      </a:pPr>
                      <a:r>
                        <a:rPr lang="lv-LV" sz="2400" kern="1200" dirty="0" smtClean="0">
                          <a:solidFill>
                            <a:schemeClr val="dk1"/>
                          </a:solidFill>
                          <a:effectLst/>
                          <a:latin typeface="+mn-lt"/>
                          <a:ea typeface="+mn-ea"/>
                          <a:cs typeface="+mn-cs"/>
                        </a:rPr>
                        <a:t>Uzzīmē latviešu tautas dainas algoritma blokshēmu! </a:t>
                      </a:r>
                      <a:endParaRPr lang="lv-LV" sz="2400" kern="1200" dirty="0" smtClean="0">
                        <a:solidFill>
                          <a:schemeClr val="dk1"/>
                        </a:solidFill>
                        <a:latin typeface="Verdana" pitchFamily="34" charset="0"/>
                        <a:ea typeface="Verdana" pitchFamily="34" charset="0"/>
                        <a:cs typeface="Verdana" pitchFamily="34" charset="0"/>
                      </a:endParaRPr>
                    </a:p>
                  </a:txBody>
                  <a:tcPr>
                    <a:solidFill>
                      <a:schemeClr val="accent4">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43</a:t>
            </a:fld>
            <a:endParaRPr lang="en-US">
              <a:solidFill>
                <a:prstClr val="black">
                  <a:tint val="75000"/>
                </a:prstClr>
              </a:solidFill>
            </a:endParaRPr>
          </a:p>
        </p:txBody>
      </p:sp>
      <p:sp>
        <p:nvSpPr>
          <p:cNvPr id="6" name="TextBox 5"/>
          <p:cNvSpPr txBox="1"/>
          <p:nvPr/>
        </p:nvSpPr>
        <p:spPr>
          <a:xfrm>
            <a:off x="4944540" y="3076573"/>
            <a:ext cx="3138423" cy="3416320"/>
          </a:xfrm>
          <a:prstGeom prst="rect">
            <a:avLst/>
          </a:prstGeom>
          <a:noFill/>
        </p:spPr>
        <p:txBody>
          <a:bodyPr wrap="none" rtlCol="0">
            <a:spAutoFit/>
          </a:bodyPr>
          <a:lstStyle/>
          <a:p>
            <a:pPr defTabSz="939575"/>
            <a:r>
              <a:rPr lang="lv-LV" sz="2400" dirty="0">
                <a:solidFill>
                  <a:prstClr val="black"/>
                </a:solidFill>
              </a:rPr>
              <a:t>Ja </a:t>
            </a:r>
            <a:r>
              <a:rPr lang="lv-LV" sz="2400" dirty="0">
                <a:solidFill>
                  <a:prstClr val="black"/>
                </a:solidFill>
              </a:rPr>
              <a:t>Labrenča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a:t>
            </a:r>
            <a:r>
              <a:rPr lang="lv-LV" sz="2400" dirty="0" err="1">
                <a:solidFill>
                  <a:prstClr val="black"/>
                </a:solidFill>
              </a:rPr>
              <a:t>Bērtuliti</a:t>
            </a:r>
            <a:r>
              <a:rPr lang="lv-LV" sz="2400" dirty="0">
                <a:solidFill>
                  <a:prstClr val="black"/>
                </a:solidFill>
              </a:rPr>
              <a:t>.</a:t>
            </a:r>
            <a:br>
              <a:rPr lang="lv-LV" sz="2400" dirty="0">
                <a:solidFill>
                  <a:prstClr val="black"/>
                </a:solidFill>
              </a:rPr>
            </a:br>
            <a:r>
              <a:rPr lang="lv-LV" sz="2400" dirty="0">
                <a:solidFill>
                  <a:prstClr val="black"/>
                </a:solidFill>
              </a:rPr>
              <a:t>Ja Bērtuļa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a:t>
            </a:r>
            <a:r>
              <a:rPr lang="lv-LV" sz="2400" dirty="0" err="1">
                <a:solidFill>
                  <a:prstClr val="black"/>
                </a:solidFill>
              </a:rPr>
              <a:t>Miķeliti</a:t>
            </a:r>
            <a:r>
              <a:rPr lang="lv-LV" sz="2400" dirty="0">
                <a:solidFill>
                  <a:prstClr val="black"/>
                </a:solidFill>
              </a:rPr>
              <a:t>.</a:t>
            </a:r>
            <a:br>
              <a:rPr lang="lv-LV" sz="2400" dirty="0">
                <a:solidFill>
                  <a:prstClr val="black"/>
                </a:solidFill>
              </a:rPr>
            </a:br>
            <a:r>
              <a:rPr lang="lv-LV" sz="2400" dirty="0">
                <a:solidFill>
                  <a:prstClr val="black"/>
                </a:solidFill>
              </a:rPr>
              <a:t>Ja Miķeļa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Andrejiņu.</a:t>
            </a:r>
            <a:br>
              <a:rPr lang="lv-LV" sz="2400" dirty="0">
                <a:solidFill>
                  <a:prstClr val="black"/>
                </a:solidFill>
              </a:rPr>
            </a:br>
            <a:r>
              <a:rPr lang="lv-LV" sz="2400" dirty="0">
                <a:solidFill>
                  <a:prstClr val="black"/>
                </a:solidFill>
              </a:rPr>
              <a:t>Ja Andreja </a:t>
            </a:r>
            <a:r>
              <a:rPr lang="lv-LV" sz="2400" dirty="0" err="1">
                <a:solidFill>
                  <a:prstClr val="black"/>
                </a:solidFill>
              </a:rPr>
              <a:t>nedabušu,-</a:t>
            </a:r>
            <a:r>
              <a:rPr lang="lv-LV" sz="2400" dirty="0">
                <a:solidFill>
                  <a:prstClr val="black"/>
                </a:solidFill>
              </a:rPr>
              <a:t/>
            </a:r>
            <a:br>
              <a:rPr lang="lv-LV" sz="2400" dirty="0">
                <a:solidFill>
                  <a:prstClr val="black"/>
                </a:solidFill>
              </a:rPr>
            </a:br>
            <a:r>
              <a:rPr lang="lv-LV" sz="2400" dirty="0">
                <a:solidFill>
                  <a:prstClr val="black"/>
                </a:solidFill>
              </a:rPr>
              <a:t>Tad man vairs </a:t>
            </a:r>
            <a:r>
              <a:rPr lang="lv-LV" sz="2400" dirty="0" err="1">
                <a:solidFill>
                  <a:prstClr val="black"/>
                </a:solidFill>
              </a:rPr>
              <a:t>nevajaga</a:t>
            </a:r>
            <a:r>
              <a:rPr lang="lv-LV" sz="2400" dirty="0">
                <a:solidFill>
                  <a:prstClr val="black"/>
                </a:solidFill>
              </a:rPr>
              <a:t>.</a:t>
            </a:r>
          </a:p>
          <a:p>
            <a:pPr defTabSz="939575"/>
            <a:endParaRPr lang="lv-LV" sz="2400" dirty="0">
              <a:solidFill>
                <a:prstClr val="black"/>
              </a:solidFill>
            </a:endParaRPr>
          </a:p>
        </p:txBody>
      </p:sp>
      <p:sp>
        <p:nvSpPr>
          <p:cNvPr id="17" name="TextBox 16"/>
          <p:cNvSpPr txBox="1"/>
          <p:nvPr/>
        </p:nvSpPr>
        <p:spPr>
          <a:xfrm>
            <a:off x="639239" y="3047998"/>
            <a:ext cx="2982676" cy="3416320"/>
          </a:xfrm>
          <a:prstGeom prst="rect">
            <a:avLst/>
          </a:prstGeom>
          <a:noFill/>
        </p:spPr>
        <p:txBody>
          <a:bodyPr wrap="none" rtlCol="0">
            <a:spAutoFit/>
          </a:bodyPr>
          <a:lstStyle/>
          <a:p>
            <a:pPr defTabSz="939575"/>
            <a:r>
              <a:rPr lang="lv-LV" sz="2400" dirty="0" err="1">
                <a:solidFill>
                  <a:prstClr val="black"/>
                </a:solidFill>
              </a:rPr>
              <a:t>Gāj</a:t>
            </a:r>
            <a:r>
              <a:rPr lang="lv-LV" sz="2400" dirty="0">
                <a:solidFill>
                  <a:prstClr val="black"/>
                </a:solidFill>
              </a:rPr>
              <a:t>' </a:t>
            </a:r>
            <a:r>
              <a:rPr lang="lv-LV" sz="2400" dirty="0" err="1">
                <a:solidFill>
                  <a:prstClr val="black"/>
                </a:solidFill>
              </a:rPr>
              <a:t>Jāņôsi</a:t>
            </a:r>
            <a:r>
              <a:rPr lang="lv-LV" sz="2400" dirty="0">
                <a:solidFill>
                  <a:prstClr val="black"/>
                </a:solidFill>
              </a:rPr>
              <a:t>, </a:t>
            </a:r>
            <a:r>
              <a:rPr lang="lv-LV" sz="2400" dirty="0" err="1">
                <a:solidFill>
                  <a:prstClr val="black"/>
                </a:solidFill>
              </a:rPr>
              <a:t>Pēterôsi</a:t>
            </a:r>
            <a:r>
              <a:rPr lang="lv-LV" sz="2400" dirty="0">
                <a:solidFill>
                  <a:prstClr val="black"/>
                </a:solidFill>
              </a:rPr>
              <a:t/>
            </a:r>
            <a:br>
              <a:rPr lang="lv-LV" sz="2400" dirty="0">
                <a:solidFill>
                  <a:prstClr val="black"/>
                </a:solidFill>
              </a:rPr>
            </a:br>
            <a:r>
              <a:rPr lang="lv-LV" sz="2400" dirty="0" err="1">
                <a:solidFill>
                  <a:prstClr val="black"/>
                </a:solidFill>
              </a:rPr>
              <a:t>Arajiņa</a:t>
            </a:r>
            <a:r>
              <a:rPr lang="lv-LV" sz="2400" dirty="0">
                <a:solidFill>
                  <a:prstClr val="black"/>
                </a:solidFill>
              </a:rPr>
              <a:t> lūkoties.</a:t>
            </a:r>
            <a:br>
              <a:rPr lang="lv-LV" sz="2400" dirty="0">
                <a:solidFill>
                  <a:prstClr val="black"/>
                </a:solidFill>
              </a:rPr>
            </a:br>
            <a:r>
              <a:rPr lang="lv-LV" sz="2400" dirty="0">
                <a:solidFill>
                  <a:prstClr val="black"/>
                </a:solidFill>
              </a:rPr>
              <a:t>Ja </a:t>
            </a:r>
            <a:r>
              <a:rPr lang="lv-LV" sz="2400" dirty="0" err="1">
                <a:solidFill>
                  <a:prstClr val="black"/>
                </a:solidFill>
              </a:rPr>
              <a:t>Jāniša</a:t>
            </a:r>
            <a:r>
              <a:rPr lang="lv-LV" sz="2400" dirty="0">
                <a:solidFill>
                  <a:prstClr val="black"/>
                </a:solidFill>
              </a:rPr>
              <a:t>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a:t>
            </a:r>
            <a:r>
              <a:rPr lang="lv-LV" sz="2400" dirty="0" err="1">
                <a:solidFill>
                  <a:prstClr val="black"/>
                </a:solidFill>
              </a:rPr>
              <a:t>Pēteriti</a:t>
            </a:r>
            <a:r>
              <a:rPr lang="lv-LV" sz="2400" dirty="0">
                <a:solidFill>
                  <a:prstClr val="black"/>
                </a:solidFill>
              </a:rPr>
              <a:t>.</a:t>
            </a:r>
            <a:br>
              <a:rPr lang="lv-LV" sz="2400" dirty="0">
                <a:solidFill>
                  <a:prstClr val="black"/>
                </a:solidFill>
              </a:rPr>
            </a:br>
            <a:r>
              <a:rPr lang="lv-LV" sz="2400" dirty="0">
                <a:solidFill>
                  <a:prstClr val="black"/>
                </a:solidFill>
              </a:rPr>
              <a:t>Ja Pētera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Jēkabiņu.</a:t>
            </a:r>
            <a:br>
              <a:rPr lang="lv-LV" sz="2400" dirty="0">
                <a:solidFill>
                  <a:prstClr val="black"/>
                </a:solidFill>
              </a:rPr>
            </a:br>
            <a:r>
              <a:rPr lang="lv-LV" sz="2400" dirty="0">
                <a:solidFill>
                  <a:prstClr val="black"/>
                </a:solidFill>
              </a:rPr>
              <a:t>Ja Jēkaba </a:t>
            </a:r>
            <a:r>
              <a:rPr lang="lv-LV" sz="2400" dirty="0" err="1">
                <a:solidFill>
                  <a:prstClr val="black"/>
                </a:solidFill>
              </a:rPr>
              <a:t>nedabušu</a:t>
            </a:r>
            <a:r>
              <a:rPr lang="lv-LV" sz="2400" dirty="0">
                <a:solidFill>
                  <a:prstClr val="black"/>
                </a:solidFill>
              </a:rPr>
              <a:t>,</a:t>
            </a:r>
            <a:br>
              <a:rPr lang="lv-LV" sz="2400" dirty="0">
                <a:solidFill>
                  <a:prstClr val="black"/>
                </a:solidFill>
              </a:rPr>
            </a:br>
            <a:r>
              <a:rPr lang="lv-LV" sz="2400" dirty="0">
                <a:solidFill>
                  <a:prstClr val="black"/>
                </a:solidFill>
              </a:rPr>
              <a:t>Tad </a:t>
            </a:r>
            <a:r>
              <a:rPr lang="lv-LV" sz="2400" dirty="0" err="1">
                <a:solidFill>
                  <a:prstClr val="black"/>
                </a:solidFill>
              </a:rPr>
              <a:t>dabušu</a:t>
            </a:r>
            <a:r>
              <a:rPr lang="lv-LV" sz="2400" dirty="0">
                <a:solidFill>
                  <a:prstClr val="black"/>
                </a:solidFill>
              </a:rPr>
              <a:t> </a:t>
            </a:r>
            <a:r>
              <a:rPr lang="lv-LV" sz="2400" dirty="0" err="1">
                <a:solidFill>
                  <a:prstClr val="black"/>
                </a:solidFill>
              </a:rPr>
              <a:t>Labrenciti</a:t>
            </a:r>
            <a:r>
              <a:rPr lang="lv-LV" sz="2400" dirty="0">
                <a:solidFill>
                  <a:prstClr val="black"/>
                </a:solidFill>
              </a:rPr>
              <a:t>.</a:t>
            </a:r>
            <a:br>
              <a:rPr lang="lv-LV" sz="2400" dirty="0">
                <a:solidFill>
                  <a:prstClr val="black"/>
                </a:solidFill>
              </a:rPr>
            </a:br>
            <a:endParaRPr lang="lv-LV" sz="2400" dirty="0">
              <a:solidFill>
                <a:prstClr val="black"/>
              </a:solidFill>
            </a:endParaRPr>
          </a:p>
        </p:txBody>
      </p:sp>
    </p:spTree>
    <p:extLst>
      <p:ext uri="{BB962C8B-B14F-4D97-AF65-F5344CB8AC3E}">
        <p14:creationId xmlns:p14="http://schemas.microsoft.com/office/powerpoint/2010/main" val="39209349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501443"/>
            <a:ext cx="6324600" cy="954911"/>
          </a:xfrm>
        </p:spPr>
        <p:txBody>
          <a:bodyPr anchor="b">
            <a:noAutofit/>
          </a:bodyPr>
          <a:lstStyle/>
          <a:p>
            <a:pPr algn="just"/>
            <a:r>
              <a:rPr lang="lv-LV" sz="3200" b="1" dirty="0" smtClean="0">
                <a:cs typeface="Times New Roman" pitchFamily="18" charset="0"/>
              </a:rPr>
              <a:t>Datorika un literatūra</a:t>
            </a:r>
            <a:endParaRPr lang="en-US" sz="3200" b="1" dirty="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44</a:t>
            </a:fld>
            <a:endParaRPr lang="en-US">
              <a:solidFill>
                <a:prstClr val="black">
                  <a:tint val="75000"/>
                </a:prst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298" y="1523199"/>
            <a:ext cx="7515225" cy="5359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01277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0"/>
            <a:ext cx="6324600" cy="954911"/>
          </a:xfrm>
        </p:spPr>
        <p:txBody>
          <a:bodyPr anchor="b">
            <a:noAutofit/>
          </a:bodyPr>
          <a:lstStyle/>
          <a:p>
            <a:pPr algn="just"/>
            <a:r>
              <a:rPr lang="lv-LV" sz="3200" b="1" dirty="0" smtClean="0"/>
              <a:t>Datorika var izmainīt sabiedrību …</a:t>
            </a:r>
            <a:endParaRPr lang="en-US" sz="3200" b="1"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45</a:t>
            </a:fld>
            <a:endParaRPr lang="en-US">
              <a:solidFill>
                <a:prstClr val="black">
                  <a:tint val="75000"/>
                </a:prst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54" y="2362200"/>
            <a:ext cx="3095625" cy="3214687"/>
          </a:xfrm>
          <a:prstGeom prst="rect">
            <a:avLst/>
          </a:prstGeom>
        </p:spPr>
      </p:pic>
      <p:grpSp>
        <p:nvGrpSpPr>
          <p:cNvPr id="9" name="Group 8"/>
          <p:cNvGrpSpPr/>
          <p:nvPr/>
        </p:nvGrpSpPr>
        <p:grpSpPr>
          <a:xfrm>
            <a:off x="4114800" y="2514600"/>
            <a:ext cx="4831443" cy="3242521"/>
            <a:chOff x="4280807" y="2852057"/>
            <a:chExt cx="4831443" cy="3242521"/>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0807" y="2852057"/>
              <a:ext cx="2857500" cy="324252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1225" y="3415578"/>
              <a:ext cx="1861025" cy="2618509"/>
            </a:xfrm>
            <a:prstGeom prst="rect">
              <a:avLst/>
            </a:prstGeom>
          </p:spPr>
        </p:pic>
      </p:grpSp>
      <p:sp>
        <p:nvSpPr>
          <p:cNvPr id="10" name="TextBox 9"/>
          <p:cNvSpPr txBox="1"/>
          <p:nvPr/>
        </p:nvSpPr>
        <p:spPr>
          <a:xfrm>
            <a:off x="310854" y="6441542"/>
            <a:ext cx="2819811" cy="307777"/>
          </a:xfrm>
          <a:prstGeom prst="rect">
            <a:avLst/>
          </a:prstGeom>
          <a:noFill/>
        </p:spPr>
        <p:txBody>
          <a:bodyPr wrap="none" rtlCol="0">
            <a:spAutoFit/>
          </a:bodyPr>
          <a:lstStyle/>
          <a:p>
            <a:pPr defTabSz="939575"/>
            <a:r>
              <a:rPr lang="lv-LV" sz="1400" dirty="0">
                <a:solidFill>
                  <a:prstClr val="black"/>
                </a:solidFill>
              </a:rPr>
              <a:t>Avots: Sestdiena – Zemgus Zaharāns</a:t>
            </a:r>
            <a:endParaRPr lang="lv-LV" sz="1400" dirty="0">
              <a:solidFill>
                <a:prstClr val="black"/>
              </a:solidFill>
            </a:endParaRPr>
          </a:p>
        </p:txBody>
      </p:sp>
    </p:spTree>
    <p:extLst>
      <p:ext uri="{BB962C8B-B14F-4D97-AF65-F5344CB8AC3E}">
        <p14:creationId xmlns:p14="http://schemas.microsoft.com/office/powerpoint/2010/main" val="37846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2286000" y="4343400"/>
            <a:ext cx="6400800" cy="838200"/>
          </a:xfrm>
        </p:spPr>
        <p:txBody>
          <a:bodyPr>
            <a:noAutofit/>
          </a:bodyPr>
          <a:lstStyle/>
          <a:p>
            <a:r>
              <a:rPr lang="lv-LV" sz="1400" dirty="0" smtClean="0">
                <a:solidFill>
                  <a:schemeClr val="tx1"/>
                </a:solidFill>
                <a:cs typeface="Times New Roman" panose="02020603050405020304" pitchFamily="18" charset="0"/>
              </a:rPr>
              <a:t>Viesturs Vēzis</a:t>
            </a:r>
            <a:endParaRPr lang="lv-LV" sz="1400" dirty="0">
              <a:solidFill>
                <a:schemeClr val="tx1"/>
              </a:solidFill>
              <a:cs typeface="Times New Roman" panose="02020603050405020304" pitchFamily="18" charset="0"/>
            </a:endParaRPr>
          </a:p>
          <a:p>
            <a:r>
              <a:rPr lang="lv-LV" sz="1400" dirty="0" err="1" smtClean="0">
                <a:solidFill>
                  <a:schemeClr val="tx1"/>
                </a:solidFill>
                <a:cs typeface="Times New Roman" panose="02020603050405020304" pitchFamily="18" charset="0"/>
                <a:hlinkClick r:id="rId2"/>
              </a:rPr>
              <a:t>viesturs.vezis@visc.gov.lv</a:t>
            </a:r>
            <a:r>
              <a:rPr lang="lv-LV" sz="1400" dirty="0" smtClean="0">
                <a:solidFill>
                  <a:schemeClr val="tx1"/>
                </a:solidFill>
                <a:cs typeface="Times New Roman" panose="02020603050405020304" pitchFamily="18" charset="0"/>
              </a:rPr>
              <a:t> </a:t>
            </a:r>
            <a:endParaRPr lang="lv-LV" sz="1400" dirty="0">
              <a:solidFill>
                <a:schemeClr val="tx1"/>
              </a:solidFill>
              <a:cs typeface="Times New Roman" panose="02020603050405020304" pitchFamily="18" charset="0"/>
            </a:endParaRPr>
          </a:p>
        </p:txBody>
      </p:sp>
      <p:sp>
        <p:nvSpPr>
          <p:cNvPr id="9" name="Subtitle 2"/>
          <p:cNvSpPr txBox="1">
            <a:spLocks/>
          </p:cNvSpPr>
          <p:nvPr/>
        </p:nvSpPr>
        <p:spPr>
          <a:xfrm>
            <a:off x="2286000" y="5334000"/>
            <a:ext cx="6400800" cy="609600"/>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lv-LV" sz="1400" dirty="0" smtClean="0">
                <a:solidFill>
                  <a:prstClr val="black"/>
                </a:solidFill>
                <a:cs typeface="Times New Roman" panose="02020603050405020304" pitchFamily="18" charset="0"/>
              </a:rPr>
              <a:t>2015.gada. 12.maijss</a:t>
            </a:r>
          </a:p>
        </p:txBody>
      </p:sp>
      <p:sp>
        <p:nvSpPr>
          <p:cNvPr id="16" name="Title 3"/>
          <p:cNvSpPr>
            <a:spLocks noGrp="1"/>
          </p:cNvSpPr>
          <p:nvPr>
            <p:ph type="ctrTitle"/>
          </p:nvPr>
        </p:nvSpPr>
        <p:spPr>
          <a:xfrm>
            <a:off x="762000" y="1905000"/>
            <a:ext cx="7848600" cy="2362200"/>
          </a:xfrm>
        </p:spPr>
        <p:txBody>
          <a:bodyPr anchor="t">
            <a:noAutofit/>
          </a:bodyPr>
          <a:lstStyle/>
          <a:p>
            <a:pPr>
              <a:lnSpc>
                <a:spcPct val="90000"/>
              </a:lnSpc>
              <a:spcBef>
                <a:spcPts val="600"/>
              </a:spcBef>
              <a:tabLst>
                <a:tab pos="5741988" algn="l"/>
              </a:tabLst>
            </a:pPr>
            <a:r>
              <a:rPr lang="lv-LV" sz="2000" dirty="0" smtClean="0">
                <a:latin typeface="Times New Roman" pitchFamily="18" charset="0"/>
                <a:cs typeface="Times New Roman" pitchFamily="18" charset="0"/>
              </a:rPr>
              <a:t/>
            </a:r>
            <a:br>
              <a:rPr lang="lv-LV" sz="2000" dirty="0" smtClean="0">
                <a:latin typeface="Times New Roman" pitchFamily="18" charset="0"/>
                <a:cs typeface="Times New Roman" pitchFamily="18" charset="0"/>
              </a:rPr>
            </a:br>
            <a:r>
              <a:rPr lang="lv-LV" sz="2000" dirty="0">
                <a:latin typeface="Times New Roman" pitchFamily="18" charset="0"/>
                <a:cs typeface="Times New Roman" pitchFamily="18" charset="0"/>
              </a:rPr>
              <a:t/>
            </a:r>
            <a:br>
              <a:rPr lang="lv-LV" sz="2000" dirty="0">
                <a:latin typeface="Times New Roman" pitchFamily="18" charset="0"/>
                <a:cs typeface="Times New Roman" pitchFamily="18" charset="0"/>
              </a:rPr>
            </a:br>
            <a:r>
              <a:rPr lang="lv-LV" sz="2000" dirty="0" smtClean="0">
                <a:latin typeface="Times New Roman" pitchFamily="18" charset="0"/>
                <a:cs typeface="Times New Roman" pitchFamily="18" charset="0"/>
              </a:rPr>
              <a:t/>
            </a:r>
            <a:br>
              <a:rPr lang="lv-LV" sz="2000" dirty="0" smtClean="0">
                <a:latin typeface="Times New Roman" pitchFamily="18" charset="0"/>
                <a:cs typeface="Times New Roman" pitchFamily="18" charset="0"/>
              </a:rPr>
            </a:br>
            <a:r>
              <a:rPr lang="lv-LV" sz="3600" b="1" dirty="0" smtClean="0">
                <a:latin typeface="+mn-lt"/>
                <a:cs typeface="Times New Roman" pitchFamily="18" charset="0"/>
              </a:rPr>
              <a:t>Godīgums, profesionalitāte, atbildība</a:t>
            </a:r>
            <a:r>
              <a:rPr lang="lv-LV" sz="3600" b="1" dirty="0" smtClean="0">
                <a:latin typeface="Times New Roman" pitchFamily="18" charset="0"/>
                <a:cs typeface="Times New Roman" pitchFamily="18" charset="0"/>
              </a:rPr>
              <a:t>!</a:t>
            </a:r>
            <a:endParaRPr lang="en-US" sz="3600" b="1" dirty="0">
              <a:latin typeface="Times New Roman" pitchFamily="18" charset="0"/>
              <a:cs typeface="Times New Roman" pitchFamily="1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46</a:t>
            </a:fld>
            <a:endParaRPr lang="en-US">
              <a:solidFill>
                <a:prstClr val="black">
                  <a:tint val="75000"/>
                </a:prstClr>
              </a:solidFill>
            </a:endParaRPr>
          </a:p>
        </p:txBody>
      </p:sp>
    </p:spTree>
    <p:extLst>
      <p:ext uri="{BB962C8B-B14F-4D97-AF65-F5344CB8AC3E}">
        <p14:creationId xmlns:p14="http://schemas.microsoft.com/office/powerpoint/2010/main" val="3400898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rtit">
  <a:themeElements>
    <a:clrScheme name="Startit 1">
      <a:dk1>
        <a:srgbClr val="000000"/>
      </a:dk1>
      <a:lt1>
        <a:srgbClr val="FFFFFF"/>
      </a:lt1>
      <a:dk2>
        <a:srgbClr val="000000"/>
      </a:dk2>
      <a:lt2>
        <a:srgbClr val="808080"/>
      </a:lt2>
      <a:accent1>
        <a:srgbClr val="ED4F48"/>
      </a:accent1>
      <a:accent2>
        <a:srgbClr val="7C7AB9"/>
      </a:accent2>
      <a:accent3>
        <a:srgbClr val="14ADB2"/>
      </a:accent3>
      <a:accent4>
        <a:srgbClr val="98A824"/>
      </a:accent4>
      <a:accent5>
        <a:srgbClr val="799499"/>
      </a:accent5>
      <a:accent6>
        <a:srgbClr val="5294F4"/>
      </a:accent6>
      <a:hlink>
        <a:srgbClr val="009999"/>
      </a:hlink>
      <a:folHlink>
        <a:srgbClr val="99CC00"/>
      </a:folHlink>
    </a:clrScheme>
    <a:fontScheme name="Default Design">
      <a:majorFont>
        <a:latin typeface="Consolas"/>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1" id="{E52A2488-2CEE-4F43-9AC1-23D2A225A4F8}" vid="{00ACAD91-3DF1-41CD-8FD6-14815AADA06E}"/>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1440</Words>
  <Application>Microsoft Office PowerPoint</Application>
  <PresentationFormat>On-screen Show (4:3)</PresentationFormat>
  <Paragraphs>912</Paragraphs>
  <Slides>46</Slides>
  <Notes>29</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startit</vt:lpstr>
      <vt:lpstr>3_Office Theme</vt:lpstr>
      <vt:lpstr>VIESTURS VĒZIS Valsts izglītības satura centra vecākais referents</vt:lpstr>
      <vt:lpstr>Jaunais mācību saturs datorikā  Latvijas vispārizglītojošās skolās,  tā ieviešanas iespējas un izaicinājumi</vt:lpstr>
      <vt:lpstr>Cilvēces attīstība un vajadzības</vt:lpstr>
      <vt:lpstr>Datorika un tautsaimniecība</vt:lpstr>
      <vt:lpstr>Kas ir datorika</vt:lpstr>
      <vt:lpstr>ACM Europe rekomendācijas (2013)</vt:lpstr>
      <vt:lpstr>Datorpratība (digital literacy)  ACM Europe rekomendācijas (2013)</vt:lpstr>
      <vt:lpstr>Datorika - domāšanas veida un                    paradumu maiņa ACM Europe rekomendācijas (2013)</vt:lpstr>
      <vt:lpstr>Uz kompetencēm balstīts  pamatizglītības standarta projekts</vt:lpstr>
      <vt:lpstr>Mācību saturs un  sabiedrības vajadzības</vt:lpstr>
      <vt:lpstr>Datorklašu pieejamība Kopskaits – 24937, t.sk. jauni – 12729 (51%) </vt:lpstr>
      <vt:lpstr>Daži labās prakses piemēri</vt:lpstr>
      <vt:lpstr>Datorikas mācību satura apguves vīzija un iespējas skolā</vt:lpstr>
      <vt:lpstr>Darba grupa mācību priekšmeta Datorika programmas paraugu izstrādes un aprobācijas nodrošināšanai 2015.gadā</vt:lpstr>
      <vt:lpstr>Mācību priekšmeta Datorika programmu paraugi</vt:lpstr>
      <vt:lpstr>Mācību mērķis</vt:lpstr>
      <vt:lpstr>Mācību uzdevumi (I)</vt:lpstr>
      <vt:lpstr>Mācību uzdevumi (II)</vt:lpstr>
      <vt:lpstr>Mācību satura komponenti ir:</vt:lpstr>
      <vt:lpstr>Mācību satura temati ir:</vt:lpstr>
      <vt:lpstr>Datorikas aprobācija un ieviešana</vt:lpstr>
      <vt:lpstr>Datorikas aprobācija un ieviešana</vt:lpstr>
      <vt:lpstr>Skolotāju tālākizglītība</vt:lpstr>
      <vt:lpstr>Datorika portālā start(it)</vt:lpstr>
      <vt:lpstr>Datorika portālā start(it)</vt:lpstr>
      <vt:lpstr>Datorika portālā start(it)</vt:lpstr>
      <vt:lpstr>Datorika portālā start(it)</vt:lpstr>
      <vt:lpstr>Datorika portālā start(it)</vt:lpstr>
      <vt:lpstr>Problēmjautājumi+realizācija</vt:lpstr>
      <vt:lpstr>Programmatūras izstrādes vide Kodu Game Lab</vt:lpstr>
      <vt:lpstr>Programmatūras izstrādes vide Scratch</vt:lpstr>
      <vt:lpstr>Programmatūras izstrādes vide  LEGO MINDSTORMS EV3</vt:lpstr>
      <vt:lpstr>Programmatūras izstrādes vide NetBeans</vt:lpstr>
      <vt:lpstr>Programmatūras izstrādes vide Android Studio</vt:lpstr>
      <vt:lpstr>Datorika un matemātika</vt:lpstr>
      <vt:lpstr>Datorika un matemātika</vt:lpstr>
      <vt:lpstr>Datorika un matemātika</vt:lpstr>
      <vt:lpstr>Datorika un matemātika</vt:lpstr>
      <vt:lpstr>Datorika un matemātika</vt:lpstr>
      <vt:lpstr>Datorika un matemātika</vt:lpstr>
      <vt:lpstr>Datorika un matemātika</vt:lpstr>
      <vt:lpstr>Datorika un matemātika</vt:lpstr>
      <vt:lpstr>Datorika un literatūra</vt:lpstr>
      <vt:lpstr>Datorika un literatūra</vt:lpstr>
      <vt:lpstr>Datorika var izmainīt sabiedrību …</vt:lpstr>
      <vt:lpstr>   Godīgums, profesionalitāte, atbildība!</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VIESTURS VĒZIS Valsts izglītības satura centra vecākais referents</dc:title>
  <dc:creator>aija.klefelde</dc:creator>
  <cp:lastModifiedBy>aija.klefelde</cp:lastModifiedBy>
  <cp:revision>1</cp:revision>
  <dcterms:created xsi:type="dcterms:W3CDTF">2015-06-25T06:27:46Z</dcterms:created>
  <dcterms:modified xsi:type="dcterms:W3CDTF">2015-06-25T06:28:08Z</dcterms:modified>
</cp:coreProperties>
</file>